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6" r:id="rId2"/>
    <p:sldMasterId id="2147483774" r:id="rId3"/>
    <p:sldMasterId id="2147483787" r:id="rId4"/>
    <p:sldMasterId id="2147483802" r:id="rId5"/>
    <p:sldMasterId id="2147483814" r:id="rId6"/>
    <p:sldMasterId id="2147483826" r:id="rId7"/>
    <p:sldMasterId id="2147483856" r:id="rId8"/>
    <p:sldMasterId id="2147483869" r:id="rId9"/>
    <p:sldMasterId id="2147483881" r:id="rId10"/>
    <p:sldMasterId id="2147483893" r:id="rId11"/>
    <p:sldMasterId id="2147483905" r:id="rId12"/>
    <p:sldMasterId id="2147483917" r:id="rId13"/>
    <p:sldMasterId id="2147483929" r:id="rId14"/>
    <p:sldMasterId id="2147483941" r:id="rId15"/>
  </p:sldMasterIdLst>
  <p:notesMasterIdLst>
    <p:notesMasterId r:id="rId475"/>
  </p:notesMasterIdLst>
  <p:sldIdLst>
    <p:sldId id="695" r:id="rId16"/>
    <p:sldId id="694" r:id="rId17"/>
    <p:sldId id="423" r:id="rId18"/>
    <p:sldId id="424" r:id="rId19"/>
    <p:sldId id="425" r:id="rId20"/>
    <p:sldId id="780" r:id="rId21"/>
    <p:sldId id="781" r:id="rId22"/>
    <p:sldId id="782" r:id="rId23"/>
    <p:sldId id="783" r:id="rId24"/>
    <p:sldId id="784" r:id="rId25"/>
    <p:sldId id="785" r:id="rId26"/>
    <p:sldId id="786" r:id="rId27"/>
    <p:sldId id="787" r:id="rId28"/>
    <p:sldId id="788" r:id="rId29"/>
    <p:sldId id="789" r:id="rId30"/>
    <p:sldId id="790" r:id="rId31"/>
    <p:sldId id="791" r:id="rId32"/>
    <p:sldId id="792" r:id="rId33"/>
    <p:sldId id="793" r:id="rId34"/>
    <p:sldId id="794" r:id="rId35"/>
    <p:sldId id="795" r:id="rId36"/>
    <p:sldId id="796" r:id="rId37"/>
    <p:sldId id="797" r:id="rId38"/>
    <p:sldId id="798" r:id="rId39"/>
    <p:sldId id="799" r:id="rId40"/>
    <p:sldId id="800" r:id="rId41"/>
    <p:sldId id="801" r:id="rId42"/>
    <p:sldId id="802" r:id="rId43"/>
    <p:sldId id="803" r:id="rId44"/>
    <p:sldId id="804" r:id="rId45"/>
    <p:sldId id="805" r:id="rId46"/>
    <p:sldId id="806" r:id="rId47"/>
    <p:sldId id="807" r:id="rId48"/>
    <p:sldId id="808" r:id="rId49"/>
    <p:sldId id="809" r:id="rId50"/>
    <p:sldId id="810" r:id="rId51"/>
    <p:sldId id="811" r:id="rId52"/>
    <p:sldId id="812" r:id="rId53"/>
    <p:sldId id="426" r:id="rId54"/>
    <p:sldId id="427" r:id="rId55"/>
    <p:sldId id="428" r:id="rId56"/>
    <p:sldId id="429" r:id="rId57"/>
    <p:sldId id="430" r:id="rId58"/>
    <p:sldId id="431" r:id="rId59"/>
    <p:sldId id="432" r:id="rId60"/>
    <p:sldId id="433" r:id="rId61"/>
    <p:sldId id="434" r:id="rId62"/>
    <p:sldId id="435" r:id="rId63"/>
    <p:sldId id="436" r:id="rId64"/>
    <p:sldId id="696" r:id="rId65"/>
    <p:sldId id="697" r:id="rId66"/>
    <p:sldId id="698" r:id="rId67"/>
    <p:sldId id="699" r:id="rId68"/>
    <p:sldId id="700" r:id="rId69"/>
    <p:sldId id="701" r:id="rId70"/>
    <p:sldId id="702" r:id="rId71"/>
    <p:sldId id="703" r:id="rId72"/>
    <p:sldId id="704" r:id="rId73"/>
    <p:sldId id="705" r:id="rId74"/>
    <p:sldId id="706" r:id="rId75"/>
    <p:sldId id="707" r:id="rId76"/>
    <p:sldId id="708" r:id="rId77"/>
    <p:sldId id="709" r:id="rId78"/>
    <p:sldId id="710" r:id="rId79"/>
    <p:sldId id="711" r:id="rId80"/>
    <p:sldId id="712" r:id="rId81"/>
    <p:sldId id="713" r:id="rId82"/>
    <p:sldId id="714" r:id="rId83"/>
    <p:sldId id="715" r:id="rId84"/>
    <p:sldId id="716" r:id="rId85"/>
    <p:sldId id="717" r:id="rId86"/>
    <p:sldId id="718" r:id="rId87"/>
    <p:sldId id="719" r:id="rId88"/>
    <p:sldId id="720" r:id="rId89"/>
    <p:sldId id="721" r:id="rId90"/>
    <p:sldId id="722" r:id="rId91"/>
    <p:sldId id="723" r:id="rId92"/>
    <p:sldId id="724" r:id="rId93"/>
    <p:sldId id="725" r:id="rId94"/>
    <p:sldId id="726" r:id="rId95"/>
    <p:sldId id="727" r:id="rId96"/>
    <p:sldId id="728" r:id="rId97"/>
    <p:sldId id="729" r:id="rId98"/>
    <p:sldId id="730" r:id="rId99"/>
    <p:sldId id="731" r:id="rId100"/>
    <p:sldId id="732" r:id="rId101"/>
    <p:sldId id="733" r:id="rId102"/>
    <p:sldId id="734" r:id="rId103"/>
    <p:sldId id="735" r:id="rId104"/>
    <p:sldId id="736" r:id="rId105"/>
    <p:sldId id="737" r:id="rId106"/>
    <p:sldId id="738" r:id="rId107"/>
    <p:sldId id="739" r:id="rId108"/>
    <p:sldId id="740" r:id="rId109"/>
    <p:sldId id="741" r:id="rId110"/>
    <p:sldId id="742" r:id="rId111"/>
    <p:sldId id="743" r:id="rId112"/>
    <p:sldId id="744" r:id="rId113"/>
    <p:sldId id="745" r:id="rId114"/>
    <p:sldId id="746" r:id="rId115"/>
    <p:sldId id="747" r:id="rId116"/>
    <p:sldId id="748" r:id="rId117"/>
    <p:sldId id="749" r:id="rId118"/>
    <p:sldId id="750" r:id="rId119"/>
    <p:sldId id="751" r:id="rId120"/>
    <p:sldId id="752" r:id="rId121"/>
    <p:sldId id="753" r:id="rId122"/>
    <p:sldId id="437" r:id="rId123"/>
    <p:sldId id="438" r:id="rId124"/>
    <p:sldId id="439" r:id="rId125"/>
    <p:sldId id="440" r:id="rId126"/>
    <p:sldId id="441" r:id="rId127"/>
    <p:sldId id="442" r:id="rId128"/>
    <p:sldId id="443" r:id="rId129"/>
    <p:sldId id="444" r:id="rId130"/>
    <p:sldId id="445" r:id="rId131"/>
    <p:sldId id="446" r:id="rId132"/>
    <p:sldId id="447" r:id="rId133"/>
    <p:sldId id="448" r:id="rId134"/>
    <p:sldId id="449" r:id="rId135"/>
    <p:sldId id="450" r:id="rId136"/>
    <p:sldId id="451" r:id="rId137"/>
    <p:sldId id="452" r:id="rId138"/>
    <p:sldId id="453" r:id="rId139"/>
    <p:sldId id="454" r:id="rId140"/>
    <p:sldId id="830" r:id="rId141"/>
    <p:sldId id="831" r:id="rId142"/>
    <p:sldId id="832" r:id="rId143"/>
    <p:sldId id="833" r:id="rId144"/>
    <p:sldId id="834" r:id="rId145"/>
    <p:sldId id="835" r:id="rId146"/>
    <p:sldId id="836" r:id="rId147"/>
    <p:sldId id="837" r:id="rId148"/>
    <p:sldId id="838" r:id="rId149"/>
    <p:sldId id="839" r:id="rId150"/>
    <p:sldId id="840" r:id="rId151"/>
    <p:sldId id="841" r:id="rId152"/>
    <p:sldId id="842" r:id="rId153"/>
    <p:sldId id="843" r:id="rId154"/>
    <p:sldId id="844" r:id="rId155"/>
    <p:sldId id="845" r:id="rId156"/>
    <p:sldId id="846" r:id="rId157"/>
    <p:sldId id="847" r:id="rId158"/>
    <p:sldId id="848" r:id="rId159"/>
    <p:sldId id="849" r:id="rId160"/>
    <p:sldId id="850" r:id="rId161"/>
    <p:sldId id="851" r:id="rId162"/>
    <p:sldId id="852" r:id="rId163"/>
    <p:sldId id="853" r:id="rId164"/>
    <p:sldId id="854" r:id="rId165"/>
    <p:sldId id="855" r:id="rId166"/>
    <p:sldId id="856" r:id="rId167"/>
    <p:sldId id="857" r:id="rId168"/>
    <p:sldId id="858" r:id="rId169"/>
    <p:sldId id="859" r:id="rId170"/>
    <p:sldId id="860" r:id="rId171"/>
    <p:sldId id="861" r:id="rId172"/>
    <p:sldId id="862" r:id="rId173"/>
    <p:sldId id="863" r:id="rId174"/>
    <p:sldId id="864" r:id="rId175"/>
    <p:sldId id="865" r:id="rId176"/>
    <p:sldId id="866" r:id="rId177"/>
    <p:sldId id="867" r:id="rId178"/>
    <p:sldId id="868" r:id="rId179"/>
    <p:sldId id="869" r:id="rId180"/>
    <p:sldId id="870" r:id="rId181"/>
    <p:sldId id="871" r:id="rId182"/>
    <p:sldId id="872" r:id="rId183"/>
    <p:sldId id="873" r:id="rId184"/>
    <p:sldId id="874" r:id="rId185"/>
    <p:sldId id="875" r:id="rId186"/>
    <p:sldId id="876" r:id="rId187"/>
    <p:sldId id="877" r:id="rId188"/>
    <p:sldId id="878" r:id="rId189"/>
    <p:sldId id="879" r:id="rId190"/>
    <p:sldId id="880" r:id="rId191"/>
    <p:sldId id="881" r:id="rId192"/>
    <p:sldId id="882" r:id="rId193"/>
    <p:sldId id="883" r:id="rId194"/>
    <p:sldId id="455" r:id="rId195"/>
    <p:sldId id="456" r:id="rId196"/>
    <p:sldId id="457" r:id="rId197"/>
    <p:sldId id="458" r:id="rId198"/>
    <p:sldId id="459" r:id="rId199"/>
    <p:sldId id="460" r:id="rId200"/>
    <p:sldId id="461" r:id="rId201"/>
    <p:sldId id="462" r:id="rId202"/>
    <p:sldId id="463" r:id="rId203"/>
    <p:sldId id="464" r:id="rId204"/>
    <p:sldId id="465" r:id="rId205"/>
    <p:sldId id="466" r:id="rId206"/>
    <p:sldId id="467" r:id="rId207"/>
    <p:sldId id="468" r:id="rId208"/>
    <p:sldId id="469" r:id="rId209"/>
    <p:sldId id="470" r:id="rId210"/>
    <p:sldId id="471" r:id="rId211"/>
    <p:sldId id="472" r:id="rId212"/>
    <p:sldId id="473" r:id="rId213"/>
    <p:sldId id="474" r:id="rId214"/>
    <p:sldId id="475" r:id="rId215"/>
    <p:sldId id="476" r:id="rId216"/>
    <p:sldId id="477" r:id="rId217"/>
    <p:sldId id="478" r:id="rId218"/>
    <p:sldId id="479" r:id="rId219"/>
    <p:sldId id="480" r:id="rId220"/>
    <p:sldId id="481" r:id="rId221"/>
    <p:sldId id="482" r:id="rId222"/>
    <p:sldId id="483" r:id="rId223"/>
    <p:sldId id="484" r:id="rId224"/>
    <p:sldId id="485" r:id="rId225"/>
    <p:sldId id="486" r:id="rId226"/>
    <p:sldId id="487" r:id="rId227"/>
    <p:sldId id="488" r:id="rId228"/>
    <p:sldId id="489" r:id="rId229"/>
    <p:sldId id="490" r:id="rId230"/>
    <p:sldId id="491" r:id="rId231"/>
    <p:sldId id="492" r:id="rId232"/>
    <p:sldId id="493" r:id="rId233"/>
    <p:sldId id="494" r:id="rId234"/>
    <p:sldId id="495" r:id="rId235"/>
    <p:sldId id="754" r:id="rId236"/>
    <p:sldId id="755" r:id="rId237"/>
    <p:sldId id="756" r:id="rId238"/>
    <p:sldId id="757" r:id="rId239"/>
    <p:sldId id="758" r:id="rId240"/>
    <p:sldId id="759" r:id="rId241"/>
    <p:sldId id="760" r:id="rId242"/>
    <p:sldId id="761" r:id="rId243"/>
    <p:sldId id="762" r:id="rId244"/>
    <p:sldId id="763" r:id="rId245"/>
    <p:sldId id="764" r:id="rId246"/>
    <p:sldId id="765" r:id="rId247"/>
    <p:sldId id="766" r:id="rId248"/>
    <p:sldId id="767" r:id="rId249"/>
    <p:sldId id="768" r:id="rId250"/>
    <p:sldId id="769" r:id="rId251"/>
    <p:sldId id="770" r:id="rId252"/>
    <p:sldId id="771" r:id="rId253"/>
    <p:sldId id="772" r:id="rId254"/>
    <p:sldId id="773" r:id="rId255"/>
    <p:sldId id="774" r:id="rId256"/>
    <p:sldId id="775" r:id="rId257"/>
    <p:sldId id="776" r:id="rId258"/>
    <p:sldId id="777" r:id="rId259"/>
    <p:sldId id="778" r:id="rId260"/>
    <p:sldId id="779" r:id="rId261"/>
    <p:sldId id="496" r:id="rId262"/>
    <p:sldId id="497" r:id="rId263"/>
    <p:sldId id="498" r:id="rId264"/>
    <p:sldId id="499" r:id="rId265"/>
    <p:sldId id="500" r:id="rId266"/>
    <p:sldId id="501" r:id="rId267"/>
    <p:sldId id="502" r:id="rId268"/>
    <p:sldId id="503" r:id="rId269"/>
    <p:sldId id="504" r:id="rId270"/>
    <p:sldId id="505" r:id="rId271"/>
    <p:sldId id="506" r:id="rId272"/>
    <p:sldId id="507" r:id="rId273"/>
    <p:sldId id="508" r:id="rId274"/>
    <p:sldId id="509" r:id="rId275"/>
    <p:sldId id="510" r:id="rId276"/>
    <p:sldId id="511" r:id="rId277"/>
    <p:sldId id="512" r:id="rId278"/>
    <p:sldId id="513" r:id="rId279"/>
    <p:sldId id="514" r:id="rId280"/>
    <p:sldId id="515" r:id="rId281"/>
    <p:sldId id="516" r:id="rId282"/>
    <p:sldId id="517" r:id="rId283"/>
    <p:sldId id="518" r:id="rId284"/>
    <p:sldId id="519" r:id="rId285"/>
    <p:sldId id="520" r:id="rId286"/>
    <p:sldId id="521" r:id="rId287"/>
    <p:sldId id="522" r:id="rId288"/>
    <p:sldId id="523" r:id="rId289"/>
    <p:sldId id="524" r:id="rId290"/>
    <p:sldId id="525" r:id="rId291"/>
    <p:sldId id="526" r:id="rId292"/>
    <p:sldId id="527" r:id="rId293"/>
    <p:sldId id="528" r:id="rId294"/>
    <p:sldId id="529" r:id="rId295"/>
    <p:sldId id="530" r:id="rId296"/>
    <p:sldId id="531" r:id="rId297"/>
    <p:sldId id="532" r:id="rId298"/>
    <p:sldId id="533" r:id="rId299"/>
    <p:sldId id="534" r:id="rId300"/>
    <p:sldId id="535" r:id="rId301"/>
    <p:sldId id="536" r:id="rId302"/>
    <p:sldId id="537" r:id="rId303"/>
    <p:sldId id="538" r:id="rId304"/>
    <p:sldId id="539" r:id="rId305"/>
    <p:sldId id="540" r:id="rId306"/>
    <p:sldId id="541" r:id="rId307"/>
    <p:sldId id="542" r:id="rId308"/>
    <p:sldId id="543" r:id="rId309"/>
    <p:sldId id="544" r:id="rId310"/>
    <p:sldId id="545" r:id="rId311"/>
    <p:sldId id="546" r:id="rId312"/>
    <p:sldId id="547" r:id="rId313"/>
    <p:sldId id="548" r:id="rId314"/>
    <p:sldId id="549" r:id="rId315"/>
    <p:sldId id="550" r:id="rId316"/>
    <p:sldId id="551" r:id="rId317"/>
    <p:sldId id="552" r:id="rId318"/>
    <p:sldId id="553" r:id="rId319"/>
    <p:sldId id="554" r:id="rId320"/>
    <p:sldId id="555" r:id="rId321"/>
    <p:sldId id="556" r:id="rId322"/>
    <p:sldId id="557" r:id="rId323"/>
    <p:sldId id="559" r:id="rId324"/>
    <p:sldId id="560" r:id="rId325"/>
    <p:sldId id="561" r:id="rId326"/>
    <p:sldId id="813" r:id="rId327"/>
    <p:sldId id="814" r:id="rId328"/>
    <p:sldId id="815" r:id="rId329"/>
    <p:sldId id="816" r:id="rId330"/>
    <p:sldId id="817" r:id="rId331"/>
    <p:sldId id="818" r:id="rId332"/>
    <p:sldId id="819" r:id="rId333"/>
    <p:sldId id="820" r:id="rId334"/>
    <p:sldId id="821" r:id="rId335"/>
    <p:sldId id="822" r:id="rId336"/>
    <p:sldId id="823" r:id="rId337"/>
    <p:sldId id="824" r:id="rId338"/>
    <p:sldId id="825" r:id="rId339"/>
    <p:sldId id="826" r:id="rId340"/>
    <p:sldId id="827" r:id="rId341"/>
    <p:sldId id="828" r:id="rId342"/>
    <p:sldId id="829" r:id="rId343"/>
    <p:sldId id="562" r:id="rId344"/>
    <p:sldId id="563" r:id="rId345"/>
    <p:sldId id="564" r:id="rId346"/>
    <p:sldId id="565" r:id="rId347"/>
    <p:sldId id="566" r:id="rId348"/>
    <p:sldId id="567" r:id="rId349"/>
    <p:sldId id="568" r:id="rId350"/>
    <p:sldId id="569" r:id="rId351"/>
    <p:sldId id="570" r:id="rId352"/>
    <p:sldId id="571" r:id="rId353"/>
    <p:sldId id="572" r:id="rId354"/>
    <p:sldId id="573" r:id="rId355"/>
    <p:sldId id="574" r:id="rId356"/>
    <p:sldId id="575" r:id="rId357"/>
    <p:sldId id="576" r:id="rId358"/>
    <p:sldId id="577" r:id="rId359"/>
    <p:sldId id="578" r:id="rId360"/>
    <p:sldId id="579" r:id="rId361"/>
    <p:sldId id="580" r:id="rId362"/>
    <p:sldId id="581" r:id="rId363"/>
    <p:sldId id="582" r:id="rId364"/>
    <p:sldId id="583" r:id="rId365"/>
    <p:sldId id="584" r:id="rId366"/>
    <p:sldId id="585" r:id="rId367"/>
    <p:sldId id="586" r:id="rId368"/>
    <p:sldId id="587" r:id="rId369"/>
    <p:sldId id="588" r:id="rId370"/>
    <p:sldId id="589" r:id="rId371"/>
    <p:sldId id="590" r:id="rId372"/>
    <p:sldId id="591" r:id="rId373"/>
    <p:sldId id="592" r:id="rId374"/>
    <p:sldId id="593" r:id="rId375"/>
    <p:sldId id="594" r:id="rId376"/>
    <p:sldId id="595" r:id="rId377"/>
    <p:sldId id="596" r:id="rId378"/>
    <p:sldId id="597" r:id="rId379"/>
    <p:sldId id="598" r:id="rId380"/>
    <p:sldId id="599" r:id="rId381"/>
    <p:sldId id="600" r:id="rId382"/>
    <p:sldId id="601" r:id="rId383"/>
    <p:sldId id="602" r:id="rId384"/>
    <p:sldId id="603" r:id="rId385"/>
    <p:sldId id="604" r:id="rId386"/>
    <p:sldId id="605" r:id="rId387"/>
    <p:sldId id="606" r:id="rId388"/>
    <p:sldId id="607" r:id="rId389"/>
    <p:sldId id="608" r:id="rId390"/>
    <p:sldId id="609" r:id="rId391"/>
    <p:sldId id="610" r:id="rId392"/>
    <p:sldId id="611" r:id="rId393"/>
    <p:sldId id="612" r:id="rId394"/>
    <p:sldId id="613" r:id="rId395"/>
    <p:sldId id="614" r:id="rId396"/>
    <p:sldId id="615" r:id="rId397"/>
    <p:sldId id="616" r:id="rId398"/>
    <p:sldId id="617" r:id="rId399"/>
    <p:sldId id="618" r:id="rId400"/>
    <p:sldId id="619" r:id="rId401"/>
    <p:sldId id="620" r:id="rId402"/>
    <p:sldId id="621" r:id="rId403"/>
    <p:sldId id="622" r:id="rId404"/>
    <p:sldId id="623" r:id="rId405"/>
    <p:sldId id="624" r:id="rId406"/>
    <p:sldId id="625" r:id="rId407"/>
    <p:sldId id="626" r:id="rId408"/>
    <p:sldId id="627" r:id="rId409"/>
    <p:sldId id="628" r:id="rId410"/>
    <p:sldId id="629" r:id="rId411"/>
    <p:sldId id="630" r:id="rId412"/>
    <p:sldId id="631" r:id="rId413"/>
    <p:sldId id="632" r:id="rId414"/>
    <p:sldId id="633" r:id="rId415"/>
    <p:sldId id="634" r:id="rId416"/>
    <p:sldId id="635" r:id="rId417"/>
    <p:sldId id="636" r:id="rId418"/>
    <p:sldId id="637" r:id="rId419"/>
    <p:sldId id="638" r:id="rId420"/>
    <p:sldId id="639" r:id="rId421"/>
    <p:sldId id="640" r:id="rId422"/>
    <p:sldId id="641" r:id="rId423"/>
    <p:sldId id="642" r:id="rId424"/>
    <p:sldId id="643" r:id="rId425"/>
    <p:sldId id="644" r:id="rId426"/>
    <p:sldId id="645" r:id="rId427"/>
    <p:sldId id="646" r:id="rId428"/>
    <p:sldId id="647" r:id="rId429"/>
    <p:sldId id="648" r:id="rId430"/>
    <p:sldId id="649" r:id="rId431"/>
    <p:sldId id="650" r:id="rId432"/>
    <p:sldId id="651" r:id="rId433"/>
    <p:sldId id="652" r:id="rId434"/>
    <p:sldId id="653" r:id="rId435"/>
    <p:sldId id="654" r:id="rId436"/>
    <p:sldId id="655" r:id="rId437"/>
    <p:sldId id="656" r:id="rId438"/>
    <p:sldId id="657" r:id="rId439"/>
    <p:sldId id="658" r:id="rId440"/>
    <p:sldId id="659" r:id="rId441"/>
    <p:sldId id="660" r:id="rId442"/>
    <p:sldId id="661" r:id="rId443"/>
    <p:sldId id="662" r:id="rId444"/>
    <p:sldId id="663" r:id="rId445"/>
    <p:sldId id="664" r:id="rId446"/>
    <p:sldId id="665" r:id="rId447"/>
    <p:sldId id="666" r:id="rId448"/>
    <p:sldId id="667" r:id="rId449"/>
    <p:sldId id="668" r:id="rId450"/>
    <p:sldId id="669" r:id="rId451"/>
    <p:sldId id="670" r:id="rId452"/>
    <p:sldId id="671" r:id="rId453"/>
    <p:sldId id="672" r:id="rId454"/>
    <p:sldId id="673" r:id="rId455"/>
    <p:sldId id="674" r:id="rId456"/>
    <p:sldId id="675" r:id="rId457"/>
    <p:sldId id="676" r:id="rId458"/>
    <p:sldId id="677" r:id="rId459"/>
    <p:sldId id="678" r:id="rId460"/>
    <p:sldId id="679" r:id="rId461"/>
    <p:sldId id="680" r:id="rId462"/>
    <p:sldId id="681" r:id="rId463"/>
    <p:sldId id="682" r:id="rId464"/>
    <p:sldId id="683" r:id="rId465"/>
    <p:sldId id="684" r:id="rId466"/>
    <p:sldId id="685" r:id="rId467"/>
    <p:sldId id="686" r:id="rId468"/>
    <p:sldId id="687" r:id="rId469"/>
    <p:sldId id="688" r:id="rId470"/>
    <p:sldId id="689" r:id="rId471"/>
    <p:sldId id="690" r:id="rId472"/>
    <p:sldId id="691" r:id="rId473"/>
    <p:sldId id="692" r:id="rId4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32" autoAdjust="0"/>
    <p:restoredTop sz="94660"/>
  </p:normalViewPr>
  <p:slideViewPr>
    <p:cSldViewPr snapToGrid="0">
      <p:cViewPr varScale="1">
        <p:scale>
          <a:sx n="58" d="100"/>
          <a:sy n="58" d="100"/>
        </p:scale>
        <p:origin x="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99" Type="http://schemas.openxmlformats.org/officeDocument/2006/relationships/slide" Target="slides/slide284.xml"/><Relationship Id="rId21" Type="http://schemas.openxmlformats.org/officeDocument/2006/relationships/slide" Target="slides/slide6.xml"/><Relationship Id="rId63" Type="http://schemas.openxmlformats.org/officeDocument/2006/relationships/slide" Target="slides/slide48.xml"/><Relationship Id="rId159" Type="http://schemas.openxmlformats.org/officeDocument/2006/relationships/slide" Target="slides/slide144.xml"/><Relationship Id="rId324" Type="http://schemas.openxmlformats.org/officeDocument/2006/relationships/slide" Target="slides/slide309.xml"/><Relationship Id="rId366" Type="http://schemas.openxmlformats.org/officeDocument/2006/relationships/slide" Target="slides/slide351.xml"/><Relationship Id="rId170" Type="http://schemas.openxmlformats.org/officeDocument/2006/relationships/slide" Target="slides/slide155.xml"/><Relationship Id="rId226" Type="http://schemas.openxmlformats.org/officeDocument/2006/relationships/slide" Target="slides/slide211.xml"/><Relationship Id="rId433" Type="http://schemas.openxmlformats.org/officeDocument/2006/relationships/slide" Target="slides/slide418.xml"/><Relationship Id="rId268" Type="http://schemas.openxmlformats.org/officeDocument/2006/relationships/slide" Target="slides/slide253.xml"/><Relationship Id="rId475" Type="http://schemas.openxmlformats.org/officeDocument/2006/relationships/notesMaster" Target="notesMasters/notesMaster1.xml"/><Relationship Id="rId32" Type="http://schemas.openxmlformats.org/officeDocument/2006/relationships/slide" Target="slides/slide17.xml"/><Relationship Id="rId74" Type="http://schemas.openxmlformats.org/officeDocument/2006/relationships/slide" Target="slides/slide59.xml"/><Relationship Id="rId128" Type="http://schemas.openxmlformats.org/officeDocument/2006/relationships/slide" Target="slides/slide113.xml"/><Relationship Id="rId335" Type="http://schemas.openxmlformats.org/officeDocument/2006/relationships/slide" Target="slides/slide320.xml"/><Relationship Id="rId377" Type="http://schemas.openxmlformats.org/officeDocument/2006/relationships/slide" Target="slides/slide362.xml"/><Relationship Id="rId5" Type="http://schemas.openxmlformats.org/officeDocument/2006/relationships/slideMaster" Target="slideMasters/slideMaster5.xml"/><Relationship Id="rId181" Type="http://schemas.openxmlformats.org/officeDocument/2006/relationships/slide" Target="slides/slide166.xml"/><Relationship Id="rId237" Type="http://schemas.openxmlformats.org/officeDocument/2006/relationships/slide" Target="slides/slide222.xml"/><Relationship Id="rId402" Type="http://schemas.openxmlformats.org/officeDocument/2006/relationships/slide" Target="slides/slide387.xml"/><Relationship Id="rId279" Type="http://schemas.openxmlformats.org/officeDocument/2006/relationships/slide" Target="slides/slide264.xml"/><Relationship Id="rId444" Type="http://schemas.openxmlformats.org/officeDocument/2006/relationships/slide" Target="slides/slide429.xml"/><Relationship Id="rId43" Type="http://schemas.openxmlformats.org/officeDocument/2006/relationships/slide" Target="slides/slide28.xml"/><Relationship Id="rId139" Type="http://schemas.openxmlformats.org/officeDocument/2006/relationships/slide" Target="slides/slide124.xml"/><Relationship Id="rId290" Type="http://schemas.openxmlformats.org/officeDocument/2006/relationships/slide" Target="slides/slide275.xml"/><Relationship Id="rId304" Type="http://schemas.openxmlformats.org/officeDocument/2006/relationships/slide" Target="slides/slide289.xml"/><Relationship Id="rId346" Type="http://schemas.openxmlformats.org/officeDocument/2006/relationships/slide" Target="slides/slide331.xml"/><Relationship Id="rId388" Type="http://schemas.openxmlformats.org/officeDocument/2006/relationships/slide" Target="slides/slide373.xml"/><Relationship Id="rId85" Type="http://schemas.openxmlformats.org/officeDocument/2006/relationships/slide" Target="slides/slide70.xml"/><Relationship Id="rId150" Type="http://schemas.openxmlformats.org/officeDocument/2006/relationships/slide" Target="slides/slide135.xml"/><Relationship Id="rId192" Type="http://schemas.openxmlformats.org/officeDocument/2006/relationships/slide" Target="slides/slide177.xml"/><Relationship Id="rId206" Type="http://schemas.openxmlformats.org/officeDocument/2006/relationships/slide" Target="slides/slide191.xml"/><Relationship Id="rId413" Type="http://schemas.openxmlformats.org/officeDocument/2006/relationships/slide" Target="slides/slide398.xml"/><Relationship Id="rId248" Type="http://schemas.openxmlformats.org/officeDocument/2006/relationships/slide" Target="slides/slide233.xml"/><Relationship Id="rId455" Type="http://schemas.openxmlformats.org/officeDocument/2006/relationships/slide" Target="slides/slide440.xml"/><Relationship Id="rId12" Type="http://schemas.openxmlformats.org/officeDocument/2006/relationships/slideMaster" Target="slideMasters/slideMaster12.xml"/><Relationship Id="rId108" Type="http://schemas.openxmlformats.org/officeDocument/2006/relationships/slide" Target="slides/slide93.xml"/><Relationship Id="rId315" Type="http://schemas.openxmlformats.org/officeDocument/2006/relationships/slide" Target="slides/slide300.xml"/><Relationship Id="rId357" Type="http://schemas.openxmlformats.org/officeDocument/2006/relationships/slide" Target="slides/slide342.xml"/><Relationship Id="rId54" Type="http://schemas.openxmlformats.org/officeDocument/2006/relationships/slide" Target="slides/slide39.xml"/><Relationship Id="rId96" Type="http://schemas.openxmlformats.org/officeDocument/2006/relationships/slide" Target="slides/slide81.xml"/><Relationship Id="rId161" Type="http://schemas.openxmlformats.org/officeDocument/2006/relationships/slide" Target="slides/slide146.xml"/><Relationship Id="rId217" Type="http://schemas.openxmlformats.org/officeDocument/2006/relationships/slide" Target="slides/slide202.xml"/><Relationship Id="rId399" Type="http://schemas.openxmlformats.org/officeDocument/2006/relationships/slide" Target="slides/slide384.xml"/><Relationship Id="rId259" Type="http://schemas.openxmlformats.org/officeDocument/2006/relationships/slide" Target="slides/slide244.xml"/><Relationship Id="rId424" Type="http://schemas.openxmlformats.org/officeDocument/2006/relationships/slide" Target="slides/slide409.xml"/><Relationship Id="rId466" Type="http://schemas.openxmlformats.org/officeDocument/2006/relationships/slide" Target="slides/slide451.xml"/><Relationship Id="rId23" Type="http://schemas.openxmlformats.org/officeDocument/2006/relationships/slide" Target="slides/slide8.xml"/><Relationship Id="rId119" Type="http://schemas.openxmlformats.org/officeDocument/2006/relationships/slide" Target="slides/slide104.xml"/><Relationship Id="rId270" Type="http://schemas.openxmlformats.org/officeDocument/2006/relationships/slide" Target="slides/slide255.xml"/><Relationship Id="rId326" Type="http://schemas.openxmlformats.org/officeDocument/2006/relationships/slide" Target="slides/slide311.xml"/><Relationship Id="rId65" Type="http://schemas.openxmlformats.org/officeDocument/2006/relationships/slide" Target="slides/slide50.xml"/><Relationship Id="rId130" Type="http://schemas.openxmlformats.org/officeDocument/2006/relationships/slide" Target="slides/slide115.xml"/><Relationship Id="rId368" Type="http://schemas.openxmlformats.org/officeDocument/2006/relationships/slide" Target="slides/slide353.xml"/><Relationship Id="rId172" Type="http://schemas.openxmlformats.org/officeDocument/2006/relationships/slide" Target="slides/slide157.xml"/><Relationship Id="rId228" Type="http://schemas.openxmlformats.org/officeDocument/2006/relationships/slide" Target="slides/slide213.xml"/><Relationship Id="rId435" Type="http://schemas.openxmlformats.org/officeDocument/2006/relationships/slide" Target="slides/slide420.xml"/><Relationship Id="rId477"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94.xml"/><Relationship Id="rId260" Type="http://schemas.openxmlformats.org/officeDocument/2006/relationships/slide" Target="slides/slide245.xml"/><Relationship Id="rId281" Type="http://schemas.openxmlformats.org/officeDocument/2006/relationships/slide" Target="slides/slide266.xml"/><Relationship Id="rId316" Type="http://schemas.openxmlformats.org/officeDocument/2006/relationships/slide" Target="slides/slide301.xml"/><Relationship Id="rId337" Type="http://schemas.openxmlformats.org/officeDocument/2006/relationships/slide" Target="slides/slide322.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358" Type="http://schemas.openxmlformats.org/officeDocument/2006/relationships/slide" Target="slides/slide343.xml"/><Relationship Id="rId379" Type="http://schemas.openxmlformats.org/officeDocument/2006/relationships/slide" Target="slides/slide364.xml"/><Relationship Id="rId7" Type="http://schemas.openxmlformats.org/officeDocument/2006/relationships/slideMaster" Target="slideMasters/slideMaster7.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39" Type="http://schemas.openxmlformats.org/officeDocument/2006/relationships/slide" Target="slides/slide224.xml"/><Relationship Id="rId390" Type="http://schemas.openxmlformats.org/officeDocument/2006/relationships/slide" Target="slides/slide375.xml"/><Relationship Id="rId404" Type="http://schemas.openxmlformats.org/officeDocument/2006/relationships/slide" Target="slides/slide389.xml"/><Relationship Id="rId425" Type="http://schemas.openxmlformats.org/officeDocument/2006/relationships/slide" Target="slides/slide410.xml"/><Relationship Id="rId446" Type="http://schemas.openxmlformats.org/officeDocument/2006/relationships/slide" Target="slides/slide431.xml"/><Relationship Id="rId467" Type="http://schemas.openxmlformats.org/officeDocument/2006/relationships/slide" Target="slides/slide452.xml"/><Relationship Id="rId250" Type="http://schemas.openxmlformats.org/officeDocument/2006/relationships/slide" Target="slides/slide235.xml"/><Relationship Id="rId271" Type="http://schemas.openxmlformats.org/officeDocument/2006/relationships/slide" Target="slides/slide256.xml"/><Relationship Id="rId292" Type="http://schemas.openxmlformats.org/officeDocument/2006/relationships/slide" Target="slides/slide277.xml"/><Relationship Id="rId306" Type="http://schemas.openxmlformats.org/officeDocument/2006/relationships/slide" Target="slides/slide291.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327" Type="http://schemas.openxmlformats.org/officeDocument/2006/relationships/slide" Target="slides/slide312.xml"/><Relationship Id="rId348" Type="http://schemas.openxmlformats.org/officeDocument/2006/relationships/slide" Target="slides/slide333.xml"/><Relationship Id="rId369" Type="http://schemas.openxmlformats.org/officeDocument/2006/relationships/slide" Target="slides/slide354.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229" Type="http://schemas.openxmlformats.org/officeDocument/2006/relationships/slide" Target="slides/slide214.xml"/><Relationship Id="rId380" Type="http://schemas.openxmlformats.org/officeDocument/2006/relationships/slide" Target="slides/slide365.xml"/><Relationship Id="rId415" Type="http://schemas.openxmlformats.org/officeDocument/2006/relationships/slide" Target="slides/slide400.xml"/><Relationship Id="rId436" Type="http://schemas.openxmlformats.org/officeDocument/2006/relationships/slide" Target="slides/slide421.xml"/><Relationship Id="rId457" Type="http://schemas.openxmlformats.org/officeDocument/2006/relationships/slide" Target="slides/slide442.xml"/><Relationship Id="rId240" Type="http://schemas.openxmlformats.org/officeDocument/2006/relationships/slide" Target="slides/slide225.xml"/><Relationship Id="rId261" Type="http://schemas.openxmlformats.org/officeDocument/2006/relationships/slide" Target="slides/slide246.xml"/><Relationship Id="rId478"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282" Type="http://schemas.openxmlformats.org/officeDocument/2006/relationships/slide" Target="slides/slide267.xml"/><Relationship Id="rId317" Type="http://schemas.openxmlformats.org/officeDocument/2006/relationships/slide" Target="slides/slide302.xml"/><Relationship Id="rId338" Type="http://schemas.openxmlformats.org/officeDocument/2006/relationships/slide" Target="slides/slide323.xml"/><Relationship Id="rId359" Type="http://schemas.openxmlformats.org/officeDocument/2006/relationships/slide" Target="slides/slide344.xml"/><Relationship Id="rId8" Type="http://schemas.openxmlformats.org/officeDocument/2006/relationships/slideMaster" Target="slideMasters/slideMaster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370" Type="http://schemas.openxmlformats.org/officeDocument/2006/relationships/slide" Target="slides/slide355.xml"/><Relationship Id="rId391" Type="http://schemas.openxmlformats.org/officeDocument/2006/relationships/slide" Target="slides/slide376.xml"/><Relationship Id="rId405" Type="http://schemas.openxmlformats.org/officeDocument/2006/relationships/slide" Target="slides/slide390.xml"/><Relationship Id="rId426" Type="http://schemas.openxmlformats.org/officeDocument/2006/relationships/slide" Target="slides/slide411.xml"/><Relationship Id="rId447" Type="http://schemas.openxmlformats.org/officeDocument/2006/relationships/slide" Target="slides/slide432.xml"/><Relationship Id="rId230" Type="http://schemas.openxmlformats.org/officeDocument/2006/relationships/slide" Target="slides/slide215.xml"/><Relationship Id="rId251" Type="http://schemas.openxmlformats.org/officeDocument/2006/relationships/slide" Target="slides/slide236.xml"/><Relationship Id="rId468" Type="http://schemas.openxmlformats.org/officeDocument/2006/relationships/slide" Target="slides/slide45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72" Type="http://schemas.openxmlformats.org/officeDocument/2006/relationships/slide" Target="slides/slide257.xml"/><Relationship Id="rId293" Type="http://schemas.openxmlformats.org/officeDocument/2006/relationships/slide" Target="slides/slide278.xml"/><Relationship Id="rId307" Type="http://schemas.openxmlformats.org/officeDocument/2006/relationships/slide" Target="slides/slide292.xml"/><Relationship Id="rId328" Type="http://schemas.openxmlformats.org/officeDocument/2006/relationships/slide" Target="slides/slide313.xml"/><Relationship Id="rId349" Type="http://schemas.openxmlformats.org/officeDocument/2006/relationships/slide" Target="slides/slide334.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95" Type="http://schemas.openxmlformats.org/officeDocument/2006/relationships/slide" Target="slides/slide180.xml"/><Relationship Id="rId209" Type="http://schemas.openxmlformats.org/officeDocument/2006/relationships/slide" Target="slides/slide194.xml"/><Relationship Id="rId360" Type="http://schemas.openxmlformats.org/officeDocument/2006/relationships/slide" Target="slides/slide345.xml"/><Relationship Id="rId381" Type="http://schemas.openxmlformats.org/officeDocument/2006/relationships/slide" Target="slides/slide366.xml"/><Relationship Id="rId416" Type="http://schemas.openxmlformats.org/officeDocument/2006/relationships/slide" Target="slides/slide401.xml"/><Relationship Id="rId220" Type="http://schemas.openxmlformats.org/officeDocument/2006/relationships/slide" Target="slides/slide205.xml"/><Relationship Id="rId241" Type="http://schemas.openxmlformats.org/officeDocument/2006/relationships/slide" Target="slides/slide226.xml"/><Relationship Id="rId437" Type="http://schemas.openxmlformats.org/officeDocument/2006/relationships/slide" Target="slides/slide422.xml"/><Relationship Id="rId458" Type="http://schemas.openxmlformats.org/officeDocument/2006/relationships/slide" Target="slides/slide443.xml"/><Relationship Id="rId479"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262" Type="http://schemas.openxmlformats.org/officeDocument/2006/relationships/slide" Target="slides/slide247.xml"/><Relationship Id="rId283" Type="http://schemas.openxmlformats.org/officeDocument/2006/relationships/slide" Target="slides/slide268.xml"/><Relationship Id="rId318" Type="http://schemas.openxmlformats.org/officeDocument/2006/relationships/slide" Target="slides/slide303.xml"/><Relationship Id="rId339" Type="http://schemas.openxmlformats.org/officeDocument/2006/relationships/slide" Target="slides/slide324.xml"/><Relationship Id="rId78" Type="http://schemas.openxmlformats.org/officeDocument/2006/relationships/slide" Target="slides/slide63.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64" Type="http://schemas.openxmlformats.org/officeDocument/2006/relationships/slide" Target="slides/slide149.xml"/><Relationship Id="rId185" Type="http://schemas.openxmlformats.org/officeDocument/2006/relationships/slide" Target="slides/slide170.xml"/><Relationship Id="rId350" Type="http://schemas.openxmlformats.org/officeDocument/2006/relationships/slide" Target="slides/slide335.xml"/><Relationship Id="rId371" Type="http://schemas.openxmlformats.org/officeDocument/2006/relationships/slide" Target="slides/slide356.xml"/><Relationship Id="rId406" Type="http://schemas.openxmlformats.org/officeDocument/2006/relationships/slide" Target="slides/slide391.xml"/><Relationship Id="rId9" Type="http://schemas.openxmlformats.org/officeDocument/2006/relationships/slideMaster" Target="slideMasters/slideMaster9.xml"/><Relationship Id="rId210" Type="http://schemas.openxmlformats.org/officeDocument/2006/relationships/slide" Target="slides/slide195.xml"/><Relationship Id="rId392" Type="http://schemas.openxmlformats.org/officeDocument/2006/relationships/slide" Target="slides/slide377.xml"/><Relationship Id="rId427" Type="http://schemas.openxmlformats.org/officeDocument/2006/relationships/slide" Target="slides/slide412.xml"/><Relationship Id="rId448" Type="http://schemas.openxmlformats.org/officeDocument/2006/relationships/slide" Target="slides/slide433.xml"/><Relationship Id="rId469" Type="http://schemas.openxmlformats.org/officeDocument/2006/relationships/slide" Target="slides/slide454.xml"/><Relationship Id="rId26" Type="http://schemas.openxmlformats.org/officeDocument/2006/relationships/slide" Target="slides/slide11.xml"/><Relationship Id="rId231" Type="http://schemas.openxmlformats.org/officeDocument/2006/relationships/slide" Target="slides/slide216.xml"/><Relationship Id="rId252" Type="http://schemas.openxmlformats.org/officeDocument/2006/relationships/slide" Target="slides/slide237.xml"/><Relationship Id="rId273" Type="http://schemas.openxmlformats.org/officeDocument/2006/relationships/slide" Target="slides/slide258.xml"/><Relationship Id="rId294" Type="http://schemas.openxmlformats.org/officeDocument/2006/relationships/slide" Target="slides/slide279.xml"/><Relationship Id="rId308" Type="http://schemas.openxmlformats.org/officeDocument/2006/relationships/slide" Target="slides/slide293.xml"/><Relationship Id="rId329" Type="http://schemas.openxmlformats.org/officeDocument/2006/relationships/slide" Target="slides/slide314.xml"/><Relationship Id="rId480" Type="http://schemas.microsoft.com/office/2015/10/relationships/revisionInfo" Target="revisionInfo.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340" Type="http://schemas.openxmlformats.org/officeDocument/2006/relationships/slide" Target="slides/slide325.xml"/><Relationship Id="rId361" Type="http://schemas.openxmlformats.org/officeDocument/2006/relationships/slide" Target="slides/slide346.xml"/><Relationship Id="rId196" Type="http://schemas.openxmlformats.org/officeDocument/2006/relationships/slide" Target="slides/slide181.xml"/><Relationship Id="rId200" Type="http://schemas.openxmlformats.org/officeDocument/2006/relationships/slide" Target="slides/slide185.xml"/><Relationship Id="rId382" Type="http://schemas.openxmlformats.org/officeDocument/2006/relationships/slide" Target="slides/slide367.xml"/><Relationship Id="rId417" Type="http://schemas.openxmlformats.org/officeDocument/2006/relationships/slide" Target="slides/slide402.xml"/><Relationship Id="rId438" Type="http://schemas.openxmlformats.org/officeDocument/2006/relationships/slide" Target="slides/slide423.xml"/><Relationship Id="rId459" Type="http://schemas.openxmlformats.org/officeDocument/2006/relationships/slide" Target="slides/slide444.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slide" Target="slides/slide227.xml"/><Relationship Id="rId263" Type="http://schemas.openxmlformats.org/officeDocument/2006/relationships/slide" Target="slides/slide248.xml"/><Relationship Id="rId284" Type="http://schemas.openxmlformats.org/officeDocument/2006/relationships/slide" Target="slides/slide269.xml"/><Relationship Id="rId319" Type="http://schemas.openxmlformats.org/officeDocument/2006/relationships/slide" Target="slides/slide304.xml"/><Relationship Id="rId470" Type="http://schemas.openxmlformats.org/officeDocument/2006/relationships/slide" Target="slides/slide455.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330" Type="http://schemas.openxmlformats.org/officeDocument/2006/relationships/slide" Target="slides/slide315.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351" Type="http://schemas.openxmlformats.org/officeDocument/2006/relationships/slide" Target="slides/slide336.xml"/><Relationship Id="rId372" Type="http://schemas.openxmlformats.org/officeDocument/2006/relationships/slide" Target="slides/slide357.xml"/><Relationship Id="rId393" Type="http://schemas.openxmlformats.org/officeDocument/2006/relationships/slide" Target="slides/slide378.xml"/><Relationship Id="rId407" Type="http://schemas.openxmlformats.org/officeDocument/2006/relationships/slide" Target="slides/slide392.xml"/><Relationship Id="rId428" Type="http://schemas.openxmlformats.org/officeDocument/2006/relationships/slide" Target="slides/slide413.xml"/><Relationship Id="rId449" Type="http://schemas.openxmlformats.org/officeDocument/2006/relationships/slide" Target="slides/slide434.xml"/><Relationship Id="rId211" Type="http://schemas.openxmlformats.org/officeDocument/2006/relationships/slide" Target="slides/slide196.xml"/><Relationship Id="rId232" Type="http://schemas.openxmlformats.org/officeDocument/2006/relationships/slide" Target="slides/slide217.xml"/><Relationship Id="rId253" Type="http://schemas.openxmlformats.org/officeDocument/2006/relationships/slide" Target="slides/slide238.xml"/><Relationship Id="rId274" Type="http://schemas.openxmlformats.org/officeDocument/2006/relationships/slide" Target="slides/slide259.xml"/><Relationship Id="rId295" Type="http://schemas.openxmlformats.org/officeDocument/2006/relationships/slide" Target="slides/slide280.xml"/><Relationship Id="rId309" Type="http://schemas.openxmlformats.org/officeDocument/2006/relationships/slide" Target="slides/slide294.xml"/><Relationship Id="rId460" Type="http://schemas.openxmlformats.org/officeDocument/2006/relationships/slide" Target="slides/slide445.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320" Type="http://schemas.openxmlformats.org/officeDocument/2006/relationships/slide" Target="slides/slide305.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341" Type="http://schemas.openxmlformats.org/officeDocument/2006/relationships/slide" Target="slides/slide326.xml"/><Relationship Id="rId362" Type="http://schemas.openxmlformats.org/officeDocument/2006/relationships/slide" Target="slides/slide347.xml"/><Relationship Id="rId383" Type="http://schemas.openxmlformats.org/officeDocument/2006/relationships/slide" Target="slides/slide368.xml"/><Relationship Id="rId418" Type="http://schemas.openxmlformats.org/officeDocument/2006/relationships/slide" Target="slides/slide403.xml"/><Relationship Id="rId439" Type="http://schemas.openxmlformats.org/officeDocument/2006/relationships/slide" Target="slides/slide424.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264" Type="http://schemas.openxmlformats.org/officeDocument/2006/relationships/slide" Target="slides/slide249.xml"/><Relationship Id="rId285" Type="http://schemas.openxmlformats.org/officeDocument/2006/relationships/slide" Target="slides/slide270.xml"/><Relationship Id="rId450" Type="http://schemas.openxmlformats.org/officeDocument/2006/relationships/slide" Target="slides/slide435.xml"/><Relationship Id="rId471" Type="http://schemas.openxmlformats.org/officeDocument/2006/relationships/slide" Target="slides/slide456.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310" Type="http://schemas.openxmlformats.org/officeDocument/2006/relationships/slide" Target="slides/slide295.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331" Type="http://schemas.openxmlformats.org/officeDocument/2006/relationships/slide" Target="slides/slide316.xml"/><Relationship Id="rId352" Type="http://schemas.openxmlformats.org/officeDocument/2006/relationships/slide" Target="slides/slide337.xml"/><Relationship Id="rId373" Type="http://schemas.openxmlformats.org/officeDocument/2006/relationships/slide" Target="slides/slide358.xml"/><Relationship Id="rId394" Type="http://schemas.openxmlformats.org/officeDocument/2006/relationships/slide" Target="slides/slide379.xml"/><Relationship Id="rId408" Type="http://schemas.openxmlformats.org/officeDocument/2006/relationships/slide" Target="slides/slide393.xml"/><Relationship Id="rId429" Type="http://schemas.openxmlformats.org/officeDocument/2006/relationships/slide" Target="slides/slide414.xml"/><Relationship Id="rId1" Type="http://schemas.openxmlformats.org/officeDocument/2006/relationships/slideMaster" Target="slideMasters/slideMaster1.xml"/><Relationship Id="rId212" Type="http://schemas.openxmlformats.org/officeDocument/2006/relationships/slide" Target="slides/slide197.xml"/><Relationship Id="rId233" Type="http://schemas.openxmlformats.org/officeDocument/2006/relationships/slide" Target="slides/slide218.xml"/><Relationship Id="rId254" Type="http://schemas.openxmlformats.org/officeDocument/2006/relationships/slide" Target="slides/slide239.xml"/><Relationship Id="rId440" Type="http://schemas.openxmlformats.org/officeDocument/2006/relationships/slide" Target="slides/slide425.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275" Type="http://schemas.openxmlformats.org/officeDocument/2006/relationships/slide" Target="slides/slide260.xml"/><Relationship Id="rId296" Type="http://schemas.openxmlformats.org/officeDocument/2006/relationships/slide" Target="slides/slide281.xml"/><Relationship Id="rId300" Type="http://schemas.openxmlformats.org/officeDocument/2006/relationships/slide" Target="slides/slide285.xml"/><Relationship Id="rId461" Type="http://schemas.openxmlformats.org/officeDocument/2006/relationships/slide" Target="slides/slide446.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321" Type="http://schemas.openxmlformats.org/officeDocument/2006/relationships/slide" Target="slides/slide306.xml"/><Relationship Id="rId342" Type="http://schemas.openxmlformats.org/officeDocument/2006/relationships/slide" Target="slides/slide327.xml"/><Relationship Id="rId363" Type="http://schemas.openxmlformats.org/officeDocument/2006/relationships/slide" Target="slides/slide348.xml"/><Relationship Id="rId384" Type="http://schemas.openxmlformats.org/officeDocument/2006/relationships/slide" Target="slides/slide369.xml"/><Relationship Id="rId419" Type="http://schemas.openxmlformats.org/officeDocument/2006/relationships/slide" Target="slides/slide404.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 Id="rId430" Type="http://schemas.openxmlformats.org/officeDocument/2006/relationships/slide" Target="slides/slide415.xml"/><Relationship Id="rId18" Type="http://schemas.openxmlformats.org/officeDocument/2006/relationships/slide" Target="slides/slide3.xml"/><Relationship Id="rId39" Type="http://schemas.openxmlformats.org/officeDocument/2006/relationships/slide" Target="slides/slide24.xml"/><Relationship Id="rId265" Type="http://schemas.openxmlformats.org/officeDocument/2006/relationships/slide" Target="slides/slide250.xml"/><Relationship Id="rId286" Type="http://schemas.openxmlformats.org/officeDocument/2006/relationships/slide" Target="slides/slide271.xml"/><Relationship Id="rId451" Type="http://schemas.openxmlformats.org/officeDocument/2006/relationships/slide" Target="slides/slide436.xml"/><Relationship Id="rId472" Type="http://schemas.openxmlformats.org/officeDocument/2006/relationships/slide" Target="slides/slide457.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311" Type="http://schemas.openxmlformats.org/officeDocument/2006/relationships/slide" Target="slides/slide296.xml"/><Relationship Id="rId332" Type="http://schemas.openxmlformats.org/officeDocument/2006/relationships/slide" Target="slides/slide317.xml"/><Relationship Id="rId353" Type="http://schemas.openxmlformats.org/officeDocument/2006/relationships/slide" Target="slides/slide338.xml"/><Relationship Id="rId374" Type="http://schemas.openxmlformats.org/officeDocument/2006/relationships/slide" Target="slides/slide359.xml"/><Relationship Id="rId395" Type="http://schemas.openxmlformats.org/officeDocument/2006/relationships/slide" Target="slides/slide380.xml"/><Relationship Id="rId409" Type="http://schemas.openxmlformats.org/officeDocument/2006/relationships/slide" Target="slides/slide394.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slide" Target="slides/slide219.xml"/><Relationship Id="rId420" Type="http://schemas.openxmlformats.org/officeDocument/2006/relationships/slide" Target="slides/slide405.xml"/><Relationship Id="rId2" Type="http://schemas.openxmlformats.org/officeDocument/2006/relationships/slideMaster" Target="slideMasters/slideMaster2.xml"/><Relationship Id="rId29" Type="http://schemas.openxmlformats.org/officeDocument/2006/relationships/slide" Target="slides/slide14.xml"/><Relationship Id="rId255" Type="http://schemas.openxmlformats.org/officeDocument/2006/relationships/slide" Target="slides/slide240.xml"/><Relationship Id="rId276" Type="http://schemas.openxmlformats.org/officeDocument/2006/relationships/slide" Target="slides/slide261.xml"/><Relationship Id="rId297" Type="http://schemas.openxmlformats.org/officeDocument/2006/relationships/slide" Target="slides/slide282.xml"/><Relationship Id="rId441" Type="http://schemas.openxmlformats.org/officeDocument/2006/relationships/slide" Target="slides/slide426.xml"/><Relationship Id="rId462" Type="http://schemas.openxmlformats.org/officeDocument/2006/relationships/slide" Target="slides/slide447.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301" Type="http://schemas.openxmlformats.org/officeDocument/2006/relationships/slide" Target="slides/slide286.xml"/><Relationship Id="rId322" Type="http://schemas.openxmlformats.org/officeDocument/2006/relationships/slide" Target="slides/slide307.xml"/><Relationship Id="rId343" Type="http://schemas.openxmlformats.org/officeDocument/2006/relationships/slide" Target="slides/slide328.xml"/><Relationship Id="rId364" Type="http://schemas.openxmlformats.org/officeDocument/2006/relationships/slide" Target="slides/slide349.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385" Type="http://schemas.openxmlformats.org/officeDocument/2006/relationships/slide" Target="slides/slide370.xml"/><Relationship Id="rId19" Type="http://schemas.openxmlformats.org/officeDocument/2006/relationships/slide" Target="slides/slide4.xml"/><Relationship Id="rId224" Type="http://schemas.openxmlformats.org/officeDocument/2006/relationships/slide" Target="slides/slide209.xml"/><Relationship Id="rId245" Type="http://schemas.openxmlformats.org/officeDocument/2006/relationships/slide" Target="slides/slide230.xml"/><Relationship Id="rId266" Type="http://schemas.openxmlformats.org/officeDocument/2006/relationships/slide" Target="slides/slide251.xml"/><Relationship Id="rId287" Type="http://schemas.openxmlformats.org/officeDocument/2006/relationships/slide" Target="slides/slide272.xml"/><Relationship Id="rId410" Type="http://schemas.openxmlformats.org/officeDocument/2006/relationships/slide" Target="slides/slide395.xml"/><Relationship Id="rId431" Type="http://schemas.openxmlformats.org/officeDocument/2006/relationships/slide" Target="slides/slide416.xml"/><Relationship Id="rId452" Type="http://schemas.openxmlformats.org/officeDocument/2006/relationships/slide" Target="slides/slide437.xml"/><Relationship Id="rId473" Type="http://schemas.openxmlformats.org/officeDocument/2006/relationships/slide" Target="slides/slide458.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312" Type="http://schemas.openxmlformats.org/officeDocument/2006/relationships/slide" Target="slides/slide297.xml"/><Relationship Id="rId333" Type="http://schemas.openxmlformats.org/officeDocument/2006/relationships/slide" Target="slides/slide318.xml"/><Relationship Id="rId354" Type="http://schemas.openxmlformats.org/officeDocument/2006/relationships/slide" Target="slides/slide339.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75" Type="http://schemas.openxmlformats.org/officeDocument/2006/relationships/slide" Target="slides/slide360.xml"/><Relationship Id="rId396" Type="http://schemas.openxmlformats.org/officeDocument/2006/relationships/slide" Target="slides/slide381.xml"/><Relationship Id="rId3" Type="http://schemas.openxmlformats.org/officeDocument/2006/relationships/slideMaster" Target="slideMasters/slideMaster3.xml"/><Relationship Id="rId214" Type="http://schemas.openxmlformats.org/officeDocument/2006/relationships/slide" Target="slides/slide199.xml"/><Relationship Id="rId235" Type="http://schemas.openxmlformats.org/officeDocument/2006/relationships/slide" Target="slides/slide220.xml"/><Relationship Id="rId256" Type="http://schemas.openxmlformats.org/officeDocument/2006/relationships/slide" Target="slides/slide241.xml"/><Relationship Id="rId277" Type="http://schemas.openxmlformats.org/officeDocument/2006/relationships/slide" Target="slides/slide262.xml"/><Relationship Id="rId298" Type="http://schemas.openxmlformats.org/officeDocument/2006/relationships/slide" Target="slides/slide283.xml"/><Relationship Id="rId400" Type="http://schemas.openxmlformats.org/officeDocument/2006/relationships/slide" Target="slides/slide385.xml"/><Relationship Id="rId421" Type="http://schemas.openxmlformats.org/officeDocument/2006/relationships/slide" Target="slides/slide406.xml"/><Relationship Id="rId442" Type="http://schemas.openxmlformats.org/officeDocument/2006/relationships/slide" Target="slides/slide427.xml"/><Relationship Id="rId463" Type="http://schemas.openxmlformats.org/officeDocument/2006/relationships/slide" Target="slides/slide448.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302" Type="http://schemas.openxmlformats.org/officeDocument/2006/relationships/slide" Target="slides/slide287.xml"/><Relationship Id="rId323" Type="http://schemas.openxmlformats.org/officeDocument/2006/relationships/slide" Target="slides/slide308.xml"/><Relationship Id="rId344" Type="http://schemas.openxmlformats.org/officeDocument/2006/relationships/slide" Target="slides/slide329.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365" Type="http://schemas.openxmlformats.org/officeDocument/2006/relationships/slide" Target="slides/slide350.xml"/><Relationship Id="rId386" Type="http://schemas.openxmlformats.org/officeDocument/2006/relationships/slide" Target="slides/slide371.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slide" Target="slides/slide210.xml"/><Relationship Id="rId246" Type="http://schemas.openxmlformats.org/officeDocument/2006/relationships/slide" Target="slides/slide231.xml"/><Relationship Id="rId267" Type="http://schemas.openxmlformats.org/officeDocument/2006/relationships/slide" Target="slides/slide252.xml"/><Relationship Id="rId288" Type="http://schemas.openxmlformats.org/officeDocument/2006/relationships/slide" Target="slides/slide273.xml"/><Relationship Id="rId411" Type="http://schemas.openxmlformats.org/officeDocument/2006/relationships/slide" Target="slides/slide396.xml"/><Relationship Id="rId432" Type="http://schemas.openxmlformats.org/officeDocument/2006/relationships/slide" Target="slides/slide417.xml"/><Relationship Id="rId453" Type="http://schemas.openxmlformats.org/officeDocument/2006/relationships/slide" Target="slides/slide438.xml"/><Relationship Id="rId474" Type="http://schemas.openxmlformats.org/officeDocument/2006/relationships/slide" Target="slides/slide459.xml"/><Relationship Id="rId106" Type="http://schemas.openxmlformats.org/officeDocument/2006/relationships/slide" Target="slides/slide91.xml"/><Relationship Id="rId127" Type="http://schemas.openxmlformats.org/officeDocument/2006/relationships/slide" Target="slides/slide112.xml"/><Relationship Id="rId313" Type="http://schemas.openxmlformats.org/officeDocument/2006/relationships/slide" Target="slides/slide298.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334" Type="http://schemas.openxmlformats.org/officeDocument/2006/relationships/slide" Target="slides/slide319.xml"/><Relationship Id="rId355" Type="http://schemas.openxmlformats.org/officeDocument/2006/relationships/slide" Target="slides/slide340.xml"/><Relationship Id="rId376" Type="http://schemas.openxmlformats.org/officeDocument/2006/relationships/slide" Target="slides/slide361.xml"/><Relationship Id="rId397" Type="http://schemas.openxmlformats.org/officeDocument/2006/relationships/slide" Target="slides/slide382.xml"/><Relationship Id="rId4" Type="http://schemas.openxmlformats.org/officeDocument/2006/relationships/slideMaster" Target="slideMasters/slideMaster4.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slide" Target="slides/slide221.xml"/><Relationship Id="rId257" Type="http://schemas.openxmlformats.org/officeDocument/2006/relationships/slide" Target="slides/slide242.xml"/><Relationship Id="rId278" Type="http://schemas.openxmlformats.org/officeDocument/2006/relationships/slide" Target="slides/slide263.xml"/><Relationship Id="rId401" Type="http://schemas.openxmlformats.org/officeDocument/2006/relationships/slide" Target="slides/slide386.xml"/><Relationship Id="rId422" Type="http://schemas.openxmlformats.org/officeDocument/2006/relationships/slide" Target="slides/slide407.xml"/><Relationship Id="rId443" Type="http://schemas.openxmlformats.org/officeDocument/2006/relationships/slide" Target="slides/slide428.xml"/><Relationship Id="rId464" Type="http://schemas.openxmlformats.org/officeDocument/2006/relationships/slide" Target="slides/slide449.xml"/><Relationship Id="rId303" Type="http://schemas.openxmlformats.org/officeDocument/2006/relationships/slide" Target="slides/slide288.xml"/><Relationship Id="rId42" Type="http://schemas.openxmlformats.org/officeDocument/2006/relationships/slide" Target="slides/slide27.xml"/><Relationship Id="rId84" Type="http://schemas.openxmlformats.org/officeDocument/2006/relationships/slide" Target="slides/slide69.xml"/><Relationship Id="rId138" Type="http://schemas.openxmlformats.org/officeDocument/2006/relationships/slide" Target="slides/slide123.xml"/><Relationship Id="rId345" Type="http://schemas.openxmlformats.org/officeDocument/2006/relationships/slide" Target="slides/slide330.xml"/><Relationship Id="rId387" Type="http://schemas.openxmlformats.org/officeDocument/2006/relationships/slide" Target="slides/slide372.xml"/><Relationship Id="rId191" Type="http://schemas.openxmlformats.org/officeDocument/2006/relationships/slide" Target="slides/slide176.xml"/><Relationship Id="rId205" Type="http://schemas.openxmlformats.org/officeDocument/2006/relationships/slide" Target="slides/slide190.xml"/><Relationship Id="rId247" Type="http://schemas.openxmlformats.org/officeDocument/2006/relationships/slide" Target="slides/slide232.xml"/><Relationship Id="rId412" Type="http://schemas.openxmlformats.org/officeDocument/2006/relationships/slide" Target="slides/slide397.xml"/><Relationship Id="rId107" Type="http://schemas.openxmlformats.org/officeDocument/2006/relationships/slide" Target="slides/slide92.xml"/><Relationship Id="rId289" Type="http://schemas.openxmlformats.org/officeDocument/2006/relationships/slide" Target="slides/slide274.xml"/><Relationship Id="rId454" Type="http://schemas.openxmlformats.org/officeDocument/2006/relationships/slide" Target="slides/slide439.xml"/><Relationship Id="rId11" Type="http://schemas.openxmlformats.org/officeDocument/2006/relationships/slideMaster" Target="slideMasters/slideMaster11.xml"/><Relationship Id="rId53" Type="http://schemas.openxmlformats.org/officeDocument/2006/relationships/slide" Target="slides/slide38.xml"/><Relationship Id="rId149" Type="http://schemas.openxmlformats.org/officeDocument/2006/relationships/slide" Target="slides/slide134.xml"/><Relationship Id="rId314" Type="http://schemas.openxmlformats.org/officeDocument/2006/relationships/slide" Target="slides/slide299.xml"/><Relationship Id="rId356" Type="http://schemas.openxmlformats.org/officeDocument/2006/relationships/slide" Target="slides/slide341.xml"/><Relationship Id="rId398" Type="http://schemas.openxmlformats.org/officeDocument/2006/relationships/slide" Target="slides/slide383.xml"/><Relationship Id="rId95" Type="http://schemas.openxmlformats.org/officeDocument/2006/relationships/slide" Target="slides/slide80.xml"/><Relationship Id="rId160" Type="http://schemas.openxmlformats.org/officeDocument/2006/relationships/slide" Target="slides/slide145.xml"/><Relationship Id="rId216" Type="http://schemas.openxmlformats.org/officeDocument/2006/relationships/slide" Target="slides/slide201.xml"/><Relationship Id="rId423" Type="http://schemas.openxmlformats.org/officeDocument/2006/relationships/slide" Target="slides/slide408.xml"/><Relationship Id="rId258" Type="http://schemas.openxmlformats.org/officeDocument/2006/relationships/slide" Target="slides/slide243.xml"/><Relationship Id="rId465" Type="http://schemas.openxmlformats.org/officeDocument/2006/relationships/slide" Target="slides/slide450.xml"/><Relationship Id="rId22" Type="http://schemas.openxmlformats.org/officeDocument/2006/relationships/slide" Target="slides/slide7.xml"/><Relationship Id="rId64" Type="http://schemas.openxmlformats.org/officeDocument/2006/relationships/slide" Target="slides/slide49.xml"/><Relationship Id="rId118" Type="http://schemas.openxmlformats.org/officeDocument/2006/relationships/slide" Target="slides/slide103.xml"/><Relationship Id="rId325" Type="http://schemas.openxmlformats.org/officeDocument/2006/relationships/slide" Target="slides/slide310.xml"/><Relationship Id="rId367" Type="http://schemas.openxmlformats.org/officeDocument/2006/relationships/slide" Target="slides/slide352.xml"/><Relationship Id="rId171" Type="http://schemas.openxmlformats.org/officeDocument/2006/relationships/slide" Target="slides/slide156.xml"/><Relationship Id="rId227" Type="http://schemas.openxmlformats.org/officeDocument/2006/relationships/slide" Target="slides/slide212.xml"/><Relationship Id="rId269" Type="http://schemas.openxmlformats.org/officeDocument/2006/relationships/slide" Target="slides/slide254.xml"/><Relationship Id="rId434" Type="http://schemas.openxmlformats.org/officeDocument/2006/relationships/slide" Target="slides/slide419.xml"/><Relationship Id="rId476" Type="http://schemas.openxmlformats.org/officeDocument/2006/relationships/presProps" Target="presProps.xml"/><Relationship Id="rId33" Type="http://schemas.openxmlformats.org/officeDocument/2006/relationships/slide" Target="slides/slide18.xml"/><Relationship Id="rId129" Type="http://schemas.openxmlformats.org/officeDocument/2006/relationships/slide" Target="slides/slide114.xml"/><Relationship Id="rId280" Type="http://schemas.openxmlformats.org/officeDocument/2006/relationships/slide" Target="slides/slide265.xml"/><Relationship Id="rId336" Type="http://schemas.openxmlformats.org/officeDocument/2006/relationships/slide" Target="slides/slide321.xml"/><Relationship Id="rId75" Type="http://schemas.openxmlformats.org/officeDocument/2006/relationships/slide" Target="slides/slide60.xml"/><Relationship Id="rId140" Type="http://schemas.openxmlformats.org/officeDocument/2006/relationships/slide" Target="slides/slide125.xml"/><Relationship Id="rId182" Type="http://schemas.openxmlformats.org/officeDocument/2006/relationships/slide" Target="slides/slide167.xml"/><Relationship Id="rId378" Type="http://schemas.openxmlformats.org/officeDocument/2006/relationships/slide" Target="slides/slide363.xml"/><Relationship Id="rId403" Type="http://schemas.openxmlformats.org/officeDocument/2006/relationships/slide" Target="slides/slide388.xml"/><Relationship Id="rId6" Type="http://schemas.openxmlformats.org/officeDocument/2006/relationships/slideMaster" Target="slideMasters/slideMaster6.xml"/><Relationship Id="rId238" Type="http://schemas.openxmlformats.org/officeDocument/2006/relationships/slide" Target="slides/slide223.xml"/><Relationship Id="rId445" Type="http://schemas.openxmlformats.org/officeDocument/2006/relationships/slide" Target="slides/slide430.xml"/><Relationship Id="rId291" Type="http://schemas.openxmlformats.org/officeDocument/2006/relationships/slide" Target="slides/slide276.xml"/><Relationship Id="rId305" Type="http://schemas.openxmlformats.org/officeDocument/2006/relationships/slide" Target="slides/slide290.xml"/><Relationship Id="rId347" Type="http://schemas.openxmlformats.org/officeDocument/2006/relationships/slide" Target="slides/slide332.xml"/><Relationship Id="rId44" Type="http://schemas.openxmlformats.org/officeDocument/2006/relationships/slide" Target="slides/slide29.xml"/><Relationship Id="rId86" Type="http://schemas.openxmlformats.org/officeDocument/2006/relationships/slide" Target="slides/slide71.xml"/><Relationship Id="rId151" Type="http://schemas.openxmlformats.org/officeDocument/2006/relationships/slide" Target="slides/slide136.xml"/><Relationship Id="rId389" Type="http://schemas.openxmlformats.org/officeDocument/2006/relationships/slide" Target="slides/slide374.xml"/><Relationship Id="rId193" Type="http://schemas.openxmlformats.org/officeDocument/2006/relationships/slide" Target="slides/slide178.xml"/><Relationship Id="rId207" Type="http://schemas.openxmlformats.org/officeDocument/2006/relationships/slide" Target="slides/slide192.xml"/><Relationship Id="rId249" Type="http://schemas.openxmlformats.org/officeDocument/2006/relationships/slide" Target="slides/slide234.xml"/><Relationship Id="rId414" Type="http://schemas.openxmlformats.org/officeDocument/2006/relationships/slide" Target="slides/slide399.xml"/><Relationship Id="rId456" Type="http://schemas.openxmlformats.org/officeDocument/2006/relationships/slide" Target="slides/slide44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4"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8630C-AA2B-4714-B713-DA6B9A9BFAAA}" type="datetimeFigureOut">
              <a:rPr lang="pt-BR" smtClean="0"/>
              <a:t>20/09/2017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4FD60-DAE5-4240-B5EA-CCC941160874}" type="slidenum">
              <a:rPr lang="pt-BR" smtClean="0"/>
              <a:t>‹nº›</a:t>
            </a:fld>
            <a:endParaRPr lang="pt-BR"/>
          </a:p>
        </p:txBody>
      </p:sp>
    </p:spTree>
    <p:extLst>
      <p:ext uri="{BB962C8B-B14F-4D97-AF65-F5344CB8AC3E}">
        <p14:creationId xmlns:p14="http://schemas.microsoft.com/office/powerpoint/2010/main" val="56105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pt.wikipedia.org/wiki/Gr%C3%A9cia" TargetMode="External"/><Relationship Id="rId3" Type="http://schemas.openxmlformats.org/officeDocument/2006/relationships/hyperlink" Target="http://pt.wikipedia.org/wiki/Rito" TargetMode="External"/><Relationship Id="rId7" Type="http://schemas.openxmlformats.org/officeDocument/2006/relationships/hyperlink" Target="http://pt.wikipedia.org/wiki/El%C3%AAusis" TargetMode="External"/><Relationship Id="rId2" Type="http://schemas.openxmlformats.org/officeDocument/2006/relationships/slide" Target="../slides/slide190.xml"/><Relationship Id="rId1" Type="http://schemas.openxmlformats.org/officeDocument/2006/relationships/notesMaster" Target="../notesMasters/notesMaster1.xml"/><Relationship Id="rId6" Type="http://schemas.openxmlformats.org/officeDocument/2006/relationships/hyperlink" Target="http://pt.wikipedia.org/wiki/Pers%C3%A9fone" TargetMode="External"/><Relationship Id="rId5" Type="http://schemas.openxmlformats.org/officeDocument/2006/relationships/hyperlink" Target="http://pt.wikipedia.org/wiki/Demeter" TargetMode="External"/><Relationship Id="rId10" Type="http://schemas.openxmlformats.org/officeDocument/2006/relationships/hyperlink" Target="http://pt.wikipedia.org/wiki/Imp%C3%A9rio_Romano" TargetMode="External"/><Relationship Id="rId4" Type="http://schemas.openxmlformats.org/officeDocument/2006/relationships/hyperlink" Target="http://pt.wikipedia.org/wiki/Inicia%C3%A7%C3%A3o" TargetMode="External"/><Relationship Id="rId9" Type="http://schemas.openxmlformats.org/officeDocument/2006/relationships/hyperlink" Target="http://pt.wikipedia.org/wiki/Atena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dirty="0">
              <a:latin typeface="Lucida Sans Unicode" pitchFamily="34" charset="0"/>
            </a:endParaRPr>
          </a:p>
        </p:txBody>
      </p:sp>
      <p:sp>
        <p:nvSpPr>
          <p:cNvPr id="297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8356D4-349B-47A3-B99D-3ADBD56618B9}" type="slidenum">
              <a:rPr kumimoji="0" lang="pt-BR"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9056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993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220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algn="l"/>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5154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559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775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755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9777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62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2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66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19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4401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68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711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25475" y="685800"/>
            <a:ext cx="5607050" cy="3429000"/>
          </a:xfrm>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65332" rtl="0" eaLnBrk="1" fontAlgn="auto" latinLnBrk="0" hangingPunct="1">
              <a:lnSpc>
                <a:spcPct val="100000"/>
              </a:lnSpc>
              <a:spcBef>
                <a:spcPts val="0"/>
              </a:spcBef>
              <a:spcAft>
                <a:spcPts val="0"/>
              </a:spcAft>
              <a:buClrTx/>
              <a:buSzTx/>
              <a:buFontTx/>
              <a:buNone/>
              <a:tabLst/>
              <a:defRPr/>
            </a:pPr>
            <a:fld id="{D239ECFF-F5B7-437D-A50D-425D6D49AA3B}"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65332" rtl="0" eaLnBrk="1" fontAlgn="auto" latinLnBrk="0" hangingPunct="1">
                <a:lnSpc>
                  <a:spcPct val="100000"/>
                </a:lnSpc>
                <a:spcBef>
                  <a:spcPts val="0"/>
                </a:spcBef>
                <a:spcAft>
                  <a:spcPts val="0"/>
                </a:spcAft>
                <a:buClrTx/>
                <a:buSzTx/>
                <a:buFontTx/>
                <a:buNone/>
                <a:tabLst/>
                <a:defRPr/>
              </a:pPr>
              <a:t>50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39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65332" rtl="0" eaLnBrk="1" fontAlgn="auto" latinLnBrk="0" hangingPunct="1">
              <a:lnSpc>
                <a:spcPct val="100000"/>
              </a:lnSpc>
              <a:spcBef>
                <a:spcPts val="0"/>
              </a:spcBef>
              <a:spcAft>
                <a:spcPts val="0"/>
              </a:spcAft>
              <a:buClrTx/>
              <a:buSzTx/>
              <a:buFontTx/>
              <a:buNone/>
              <a:tabLst/>
              <a:defRPr/>
            </a:pPr>
            <a:r>
              <a:rPr lang="pt-BR" sz="1400" dirty="0">
                <a:latin typeface="Agency FB" panose="020B0503020202020204" pitchFamily="34" charset="0"/>
              </a:rPr>
              <a:t>INSTIGAM ANTAGONISMOS ENTRE OS GRUPOS, E OS IMPELEM A ISOLAREM-SE UNS DOS OUTROS E A OLHAREM-SE COM PREVENÇÃO. – Erasto, discípulo de São Paulo. (Paris, 1862.)</a:t>
            </a:r>
          </a:p>
          <a:p>
            <a:pPr marL="0" marR="0" indent="0" algn="l" defTabSz="965332" rtl="0" eaLnBrk="1" fontAlgn="auto" latinLnBrk="0" hangingPunct="1">
              <a:lnSpc>
                <a:spcPct val="100000"/>
              </a:lnSpc>
              <a:spcBef>
                <a:spcPts val="0"/>
              </a:spcBef>
              <a:spcAft>
                <a:spcPts val="0"/>
              </a:spcAft>
              <a:buClrTx/>
              <a:buSzTx/>
              <a:buFontTx/>
              <a:buNone/>
              <a:tabLst/>
              <a:defRPr/>
            </a:pPr>
            <a:endParaRPr lang="pt-BR" sz="1400" dirty="0">
              <a:latin typeface="Agency FB" panose="020B0503020202020204" pitchFamily="34" charset="0"/>
            </a:endParaRPr>
          </a:p>
          <a:p>
            <a:pPr marL="0" marR="0" indent="0" algn="l" defTabSz="965332" rtl="0" eaLnBrk="1" fontAlgn="auto" latinLnBrk="0" hangingPunct="1">
              <a:lnSpc>
                <a:spcPct val="100000"/>
              </a:lnSpc>
              <a:spcBef>
                <a:spcPts val="0"/>
              </a:spcBef>
              <a:spcAft>
                <a:spcPts val="0"/>
              </a:spcAft>
              <a:buClrTx/>
              <a:buSzTx/>
              <a:buFontTx/>
              <a:buNone/>
              <a:tabLst/>
              <a:defRPr/>
            </a:pPr>
            <a:r>
              <a:rPr lang="pt-BR" sz="1400" dirty="0">
                <a:latin typeface="Agency FB" panose="020B0503020202020204" pitchFamily="34" charset="0"/>
              </a:rPr>
              <a:t>ISSO POR SI SÓ BASTARIA PARA OS DESMASCARAR, POIS, PROCEDENDO ASSIM, SÃO OS PRIMEIROS A DAR O MAIS FORMAL DESMENTIDO ÀS SUAS PRETENSÕES. </a:t>
            </a:r>
          </a:p>
          <a:p>
            <a:pPr marL="0" marR="0" indent="0" algn="l" defTabSz="965332" rtl="0" eaLnBrk="1" fontAlgn="auto" latinLnBrk="0" hangingPunct="1">
              <a:lnSpc>
                <a:spcPct val="100000"/>
              </a:lnSpc>
              <a:spcBef>
                <a:spcPts val="0"/>
              </a:spcBef>
              <a:spcAft>
                <a:spcPts val="0"/>
              </a:spcAft>
              <a:buClrTx/>
              <a:buSzTx/>
              <a:buFontTx/>
              <a:buNone/>
              <a:tabLst/>
              <a:defRPr/>
            </a:pPr>
            <a:endParaRPr lang="pt-BR" sz="1400" dirty="0">
              <a:latin typeface="Agency FB" panose="020B0503020202020204" pitchFamily="34" charset="0"/>
            </a:endParaRPr>
          </a:p>
          <a:p>
            <a:pPr marL="0" marR="0" indent="0" algn="l" defTabSz="965332" rtl="0" eaLnBrk="1" fontAlgn="auto" latinLnBrk="0" hangingPunct="1">
              <a:lnSpc>
                <a:spcPct val="100000"/>
              </a:lnSpc>
              <a:spcBef>
                <a:spcPts val="0"/>
              </a:spcBef>
              <a:spcAft>
                <a:spcPts val="0"/>
              </a:spcAft>
              <a:buClrTx/>
              <a:buSzTx/>
              <a:buFontTx/>
              <a:buNone/>
              <a:tabLst/>
              <a:defRPr/>
            </a:pPr>
            <a:r>
              <a:rPr lang="pt-BR" sz="1400" dirty="0">
                <a:latin typeface="Agency FB" panose="020B0503020202020204" pitchFamily="34" charset="0"/>
              </a:rPr>
              <a:t>CEGOS, PORTANTO, SÃO OS HOMENS QUE SE DEIXAM CAIR EM TÃO GROSSEIRO EMBUSTE. – Erasto, discípulo de São Paulo. (Paris, 1862.)</a:t>
            </a:r>
          </a:p>
          <a:p>
            <a:pPr marL="0" marR="0" indent="0" algn="l" defTabSz="965332" rtl="0" eaLnBrk="1" fontAlgn="auto" latinLnBrk="0" hangingPunct="1">
              <a:lnSpc>
                <a:spcPct val="100000"/>
              </a:lnSpc>
              <a:spcBef>
                <a:spcPts val="0"/>
              </a:spcBef>
              <a:spcAft>
                <a:spcPts val="0"/>
              </a:spcAft>
              <a:buClrTx/>
              <a:buSzTx/>
              <a:buFontTx/>
              <a:buNone/>
              <a:tabLst/>
              <a:defRPr/>
            </a:pPr>
            <a:endParaRPr lang="pt-BR" sz="1400" dirty="0">
              <a:latin typeface="Agency FB" panose="020B0503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65332" rtl="0" eaLnBrk="1" fontAlgn="auto" latinLnBrk="0" hangingPunct="1">
              <a:lnSpc>
                <a:spcPct val="100000"/>
              </a:lnSpc>
              <a:spcBef>
                <a:spcPts val="0"/>
              </a:spcBef>
              <a:spcAft>
                <a:spcPts val="0"/>
              </a:spcAft>
              <a:buClrTx/>
              <a:buSzTx/>
              <a:buFontTx/>
              <a:buNone/>
              <a:tabLst/>
              <a:defRPr/>
            </a:pPr>
            <a:fld id="{D239ECFF-F5B7-437D-A50D-425D6D49AA3B}"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65332" rtl="0" eaLnBrk="1" fontAlgn="auto" latinLnBrk="0" hangingPunct="1">
                <a:lnSpc>
                  <a:spcPct val="100000"/>
                </a:lnSpc>
                <a:spcBef>
                  <a:spcPts val="0"/>
                </a:spcBef>
                <a:spcAft>
                  <a:spcPts val="0"/>
                </a:spcAft>
                <a:buClrTx/>
                <a:buSzTx/>
                <a:buFontTx/>
                <a:buNone/>
                <a:tabLst/>
                <a:defRPr/>
              </a:pPr>
              <a:t>62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074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8532E-1FF3-43F1-AED5-C8C9CC47B0EA}"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4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4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Tree>
    <p:extLst>
      <p:ext uri="{BB962C8B-B14F-4D97-AF65-F5344CB8AC3E}">
        <p14:creationId xmlns:p14="http://schemas.microsoft.com/office/powerpoint/2010/main" val="2468956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5A0B33-02F7-4A7C-8F82-527AEBDD4C60}"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6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6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Tree>
    <p:extLst>
      <p:ext uri="{BB962C8B-B14F-4D97-AF65-F5344CB8AC3E}">
        <p14:creationId xmlns:p14="http://schemas.microsoft.com/office/powerpoint/2010/main" val="3568292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1B5DD0-1F0D-49EA-9EED-34EA7511564C}"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8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8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Tree>
    <p:extLst>
      <p:ext uri="{BB962C8B-B14F-4D97-AF65-F5344CB8AC3E}">
        <p14:creationId xmlns:p14="http://schemas.microsoft.com/office/powerpoint/2010/main" val="762076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E320AF-7F22-415B-8876-FF5557D83B1E}"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0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0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Tree>
    <p:extLst>
      <p:ext uri="{BB962C8B-B14F-4D97-AF65-F5344CB8AC3E}">
        <p14:creationId xmlns:p14="http://schemas.microsoft.com/office/powerpoint/2010/main" val="224575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algn="ctr" eaLnBrk="1" hangingPunct="1"/>
            <a:endParaRPr lang="pt-BR" sz="1200" b="0" kern="1200" dirty="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577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A60B54-96C1-49C0-AAE1-7312771CF375}"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2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2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z="1400" dirty="0">
                <a:latin typeface="Comic Sans MS" panose="030F0702030302020204" pitchFamily="66" charset="0"/>
              </a:rPr>
              <a:t>Assim, Deus, espírito e matéria constituem o princípio de tudo o que existe, a trindade universal.</a:t>
            </a:r>
          </a:p>
        </p:txBody>
      </p:sp>
    </p:spTree>
    <p:extLst>
      <p:ext uri="{BB962C8B-B14F-4D97-AF65-F5344CB8AC3E}">
        <p14:creationId xmlns:p14="http://schemas.microsoft.com/office/powerpoint/2010/main" val="2321564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B1E1CF-DFD1-4A95-B83E-C41236FA503D}"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4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4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z="1400" dirty="0">
                <a:latin typeface="Comic Sans MS" panose="030F0702030302020204" pitchFamily="66" charset="0"/>
              </a:rPr>
              <a:t>Assim, Deus, espírito e matéria constituem o princípio de tudo o que existe, a trindade universal.</a:t>
            </a:r>
          </a:p>
        </p:txBody>
      </p:sp>
    </p:spTree>
    <p:extLst>
      <p:ext uri="{BB962C8B-B14F-4D97-AF65-F5344CB8AC3E}">
        <p14:creationId xmlns:p14="http://schemas.microsoft.com/office/powerpoint/2010/main" val="378373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ECD035-5509-4EB4-BF91-3CF848443FE7}"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6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6596" name="Rectangle 3"/>
          <p:cNvSpPr>
            <a:spLocks noGrp="1" noChangeArrowheads="1"/>
          </p:cNvSpPr>
          <p:nvPr>
            <p:ph type="body" idx="1"/>
          </p:nvPr>
        </p:nvSpPr>
        <p:spPr bwMode="auto">
          <a:xfrm>
            <a:off x="914400" y="4606925"/>
            <a:ext cx="5029200" cy="4364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ltLang="pt-BR" dirty="0"/>
          </a:p>
        </p:txBody>
      </p:sp>
    </p:spTree>
    <p:extLst>
      <p:ext uri="{BB962C8B-B14F-4D97-AF65-F5344CB8AC3E}">
        <p14:creationId xmlns:p14="http://schemas.microsoft.com/office/powerpoint/2010/main" val="983995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02EE10-7DA7-4718-9AF3-3AD9B73425C5}"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8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8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0975" indent="-180975" algn="just">
              <a:buFont typeface="Wingdings" panose="05000000000000000000" pitchFamily="2" charset="2"/>
              <a:buChar char="ü"/>
            </a:pPr>
            <a:r>
              <a:rPr lang="pt-BR" altLang="pt-BR" dirty="0"/>
              <a:t>Independentemente da intenção, as construções mentais tomam a forma imaginada no pensamento e são gravadas em seu corpo perispiritual.</a:t>
            </a:r>
          </a:p>
          <a:p>
            <a:pPr marL="180975" indent="-180975" algn="just">
              <a:buFont typeface="Wingdings" panose="05000000000000000000" pitchFamily="2" charset="2"/>
              <a:buChar char="ü"/>
            </a:pPr>
            <a:r>
              <a:rPr lang="pt-BR" altLang="pt-BR" dirty="0"/>
              <a:t>Por exemplo, tenha um homem a idéia de matar outro, embora o corpo material se lhe conserve impassível, seu corpo fluídico é posto em ação pelo pensamento e reproduz todos os detalhes imaginados. A imagem da vítima é criada e a cena toda é pintada, como  num quadro, tal qual se desenrola na mente;</a:t>
            </a:r>
          </a:p>
          <a:p>
            <a:pPr marL="180975" indent="-180975" algn="just">
              <a:buFont typeface="Wingdings" panose="05000000000000000000" pitchFamily="2" charset="2"/>
              <a:buChar char="ü"/>
            </a:pPr>
            <a:r>
              <a:rPr lang="pt-BR" altLang="pt-BR" dirty="0"/>
              <a:t>Isso permite entender porque qualquer pensamento pode tornar-se conhecido, por evidenciar-se no corpo fluídico e, assim, ser percebido por outros espíritos, encarnados ou desencarnado, que estejam vibrando em sintonia;</a:t>
            </a:r>
          </a:p>
          <a:p>
            <a:pPr marL="180975" indent="-180975" algn="just">
              <a:buFont typeface="Wingdings" panose="05000000000000000000" pitchFamily="2" charset="2"/>
              <a:buChar char="ü"/>
            </a:pPr>
            <a:r>
              <a:rPr lang="pt-BR" altLang="pt-BR" dirty="0"/>
              <a:t>É importante destacar que o que realmente é visto pelo observador é a intenção. Sua execução, todavia, vai depender da persistência de propósitos, de circunstâncias que a favoreçam. Modificadas as intenções, os planos sofrerão mudanças;</a:t>
            </a:r>
          </a:p>
          <a:p>
            <a:pPr marL="180975" indent="-180975" algn="just">
              <a:buFont typeface="Wingdings" panose="05000000000000000000" pitchFamily="2" charset="2"/>
              <a:buChar char="ü"/>
            </a:pPr>
            <a:r>
              <a:rPr lang="pt-BR" altLang="pt-BR" dirty="0"/>
              <a:t>As criações fluídicas conscientes podem ser promovidas por mentores espirituais ou obsessores. Os mentores espirituais atiram lembranças construtivas e plasmam quadros superiores que irão gerar renovação e força, equilíbrio, serenidade e confiança em Deus.</a:t>
            </a:r>
          </a:p>
          <a:p>
            <a:pPr marL="180975" indent="-180975" algn="just">
              <a:buFont typeface="Wingdings" panose="05000000000000000000" pitchFamily="2" charset="2"/>
              <a:buChar char="ü"/>
            </a:pPr>
            <a:endParaRPr lang="pt-BR" altLang="pt-BR" dirty="0"/>
          </a:p>
          <a:p>
            <a:pPr marL="180975" indent="-180975" algn="just">
              <a:buFont typeface="Wingdings" panose="05000000000000000000" pitchFamily="2" charset="2"/>
              <a:buChar char="ü"/>
            </a:pPr>
            <a:endParaRPr lang="pt-BR" altLang="pt-BR" dirty="0"/>
          </a:p>
          <a:p>
            <a:pPr marL="180975" indent="-180975" algn="just"/>
            <a:endParaRPr lang="pt-BR" altLang="pt-BR" dirty="0"/>
          </a:p>
        </p:txBody>
      </p:sp>
    </p:spTree>
    <p:extLst>
      <p:ext uri="{BB962C8B-B14F-4D97-AF65-F5344CB8AC3E}">
        <p14:creationId xmlns:p14="http://schemas.microsoft.com/office/powerpoint/2010/main" val="991226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C18B6C-7DFC-454F-A80C-4879A3577947}"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9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9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ltLang="pt-BR" dirty="0"/>
          </a:p>
        </p:txBody>
      </p:sp>
    </p:spTree>
    <p:extLst>
      <p:ext uri="{BB962C8B-B14F-4D97-AF65-F5344CB8AC3E}">
        <p14:creationId xmlns:p14="http://schemas.microsoft.com/office/powerpoint/2010/main" val="3462095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85E439-29E4-4525-997A-5F35FA2D93F1}"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1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1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ltLang="pt-BR" dirty="0"/>
          </a:p>
        </p:txBody>
      </p:sp>
    </p:spTree>
    <p:extLst>
      <p:ext uri="{BB962C8B-B14F-4D97-AF65-F5344CB8AC3E}">
        <p14:creationId xmlns:p14="http://schemas.microsoft.com/office/powerpoint/2010/main" val="2979731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FECE92-45F4-4A6D-B0A8-426F093287F8}"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3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3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0975" indent="-180975" algn="just">
              <a:buFont typeface="Wingdings" panose="05000000000000000000" pitchFamily="2" charset="2"/>
              <a:buChar char="ü"/>
            </a:pPr>
            <a:r>
              <a:rPr lang="pt-BR" altLang="pt-BR" dirty="0"/>
              <a:t>Independentemente da intenção, as construções mentais tomam a forma imaginada no pensamento e são gravadas em seu corpo perispiritual.</a:t>
            </a:r>
          </a:p>
          <a:p>
            <a:pPr marL="180975" indent="-180975" algn="just">
              <a:buFont typeface="Wingdings" panose="05000000000000000000" pitchFamily="2" charset="2"/>
              <a:buChar char="ü"/>
            </a:pPr>
            <a:r>
              <a:rPr lang="pt-BR" altLang="pt-BR" dirty="0"/>
              <a:t>Por exemplo, tenha um homem a idéia de matar outro, embora o corpo material se lhe conserve impassível, seu corpo fluídico é posto em ação pelo pensamento e reproduz todos os detalhes imaginados. A imagem da vítima é criada e a cena toda é pintada, como  num quadro, tal qual se desenrola na mente;</a:t>
            </a:r>
          </a:p>
          <a:p>
            <a:pPr marL="180975" indent="-180975" algn="just">
              <a:buFont typeface="Wingdings" panose="05000000000000000000" pitchFamily="2" charset="2"/>
              <a:buChar char="ü"/>
            </a:pPr>
            <a:r>
              <a:rPr lang="pt-BR" altLang="pt-BR" dirty="0"/>
              <a:t>Isso permite entender porque qualquer pensamento pode tornar-se conhecido, por evidenciar-se no corpo fluídico e, assim, ser percebido por outros espíritos, encarnados ou desencarnado, que estejam vibrando em sintonia;</a:t>
            </a:r>
          </a:p>
          <a:p>
            <a:pPr marL="180975" indent="-180975" algn="just">
              <a:buFont typeface="Wingdings" panose="05000000000000000000" pitchFamily="2" charset="2"/>
              <a:buChar char="ü"/>
            </a:pPr>
            <a:r>
              <a:rPr lang="pt-BR" altLang="pt-BR" dirty="0"/>
              <a:t>É importante destacar que o que realmente é visto pelo observador é a intenção. Sua execução, todavia, vai depender da persistência de propósitos, de circunstâncias que a favoreçam. Modificadas as intenções, os planos sofrerão mudanças;</a:t>
            </a:r>
          </a:p>
          <a:p>
            <a:pPr marL="180975" indent="-180975" algn="just">
              <a:buFont typeface="Wingdings" panose="05000000000000000000" pitchFamily="2" charset="2"/>
              <a:buChar char="ü"/>
            </a:pPr>
            <a:r>
              <a:rPr lang="pt-BR" altLang="pt-BR" dirty="0"/>
              <a:t>As criações fluídicas conscientes podem ser promovidas por mentores espirituais ou obsessores. Os mentores espirituais atiram lembranças construtivas e plasmam quadros superiores que irão gerar renovação e força, equilíbrio, serenidade e confiança em Deus.</a:t>
            </a:r>
          </a:p>
          <a:p>
            <a:pPr marL="180975" indent="-180975" algn="just">
              <a:buFont typeface="Wingdings" panose="05000000000000000000" pitchFamily="2" charset="2"/>
              <a:buChar char="ü"/>
            </a:pPr>
            <a:endParaRPr lang="pt-BR" altLang="pt-BR" dirty="0"/>
          </a:p>
          <a:p>
            <a:pPr marL="180975" indent="-180975" algn="just">
              <a:buFont typeface="Wingdings" panose="05000000000000000000" pitchFamily="2" charset="2"/>
              <a:buChar char="ü"/>
            </a:pPr>
            <a:endParaRPr lang="pt-BR" altLang="pt-BR" dirty="0"/>
          </a:p>
          <a:p>
            <a:pPr marL="180975" indent="-180975" algn="just"/>
            <a:endParaRPr lang="pt-BR" altLang="pt-BR" dirty="0"/>
          </a:p>
        </p:txBody>
      </p:sp>
    </p:spTree>
    <p:extLst>
      <p:ext uri="{BB962C8B-B14F-4D97-AF65-F5344CB8AC3E}">
        <p14:creationId xmlns:p14="http://schemas.microsoft.com/office/powerpoint/2010/main" val="2828741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1846D0-CAB5-4C4C-BC13-B1CE7B6A6965}"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53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3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447698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E4F2BA-0898-4A7B-8FB7-A79AE3BA1EF0}"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55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5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Os </a:t>
            </a:r>
            <a:r>
              <a:rPr lang="pt-BR" altLang="pt-BR" b="1" dirty="0">
                <a:latin typeface="Times" panose="02020603050405020304" pitchFamily="18" charset="0"/>
              </a:rPr>
              <a:t>mistérios de Elêusis</a:t>
            </a:r>
            <a:r>
              <a:rPr lang="pt-BR" altLang="pt-BR" dirty="0">
                <a:latin typeface="Times" panose="02020603050405020304" pitchFamily="18" charset="0"/>
              </a:rPr>
              <a:t> eram </a:t>
            </a:r>
            <a:r>
              <a:rPr lang="pt-BR" altLang="pt-BR" dirty="0">
                <a:latin typeface="Times" panose="02020603050405020304" pitchFamily="18" charset="0"/>
                <a:hlinkClick r:id="rId3" tooltip="Rito"/>
              </a:rPr>
              <a:t>ritos</a:t>
            </a:r>
            <a:r>
              <a:rPr lang="pt-BR" altLang="pt-BR" dirty="0">
                <a:latin typeface="Times" panose="02020603050405020304" pitchFamily="18" charset="0"/>
              </a:rPr>
              <a:t> de </a:t>
            </a:r>
            <a:r>
              <a:rPr lang="pt-BR" altLang="pt-BR" dirty="0">
                <a:latin typeface="Times" panose="02020603050405020304" pitchFamily="18" charset="0"/>
                <a:hlinkClick r:id="rId4" tooltip="Iniciação"/>
              </a:rPr>
              <a:t>iniciação</a:t>
            </a:r>
            <a:r>
              <a:rPr lang="pt-BR" altLang="pt-BR" dirty="0">
                <a:latin typeface="Times" panose="02020603050405020304" pitchFamily="18" charset="0"/>
              </a:rPr>
              <a:t> ao culto das deusas agrícolas </a:t>
            </a:r>
            <a:r>
              <a:rPr lang="pt-BR" altLang="pt-BR" dirty="0">
                <a:latin typeface="Times" panose="02020603050405020304" pitchFamily="18" charset="0"/>
                <a:hlinkClick r:id="rId5" tooltip="Demeter"/>
              </a:rPr>
              <a:t>Demeter</a:t>
            </a:r>
            <a:r>
              <a:rPr lang="pt-BR" altLang="pt-BR" dirty="0">
                <a:latin typeface="Times" panose="02020603050405020304" pitchFamily="18" charset="0"/>
              </a:rPr>
              <a:t> e </a:t>
            </a:r>
            <a:r>
              <a:rPr lang="pt-BR" altLang="pt-BR" dirty="0">
                <a:latin typeface="Times" panose="02020603050405020304" pitchFamily="18" charset="0"/>
                <a:hlinkClick r:id="rId6" tooltip="Perséfone"/>
              </a:rPr>
              <a:t>Perséfone</a:t>
            </a:r>
            <a:r>
              <a:rPr lang="pt-BR" altLang="pt-BR" dirty="0">
                <a:latin typeface="Times" panose="02020603050405020304" pitchFamily="18" charset="0"/>
              </a:rPr>
              <a:t>, que se celebravam em </a:t>
            </a:r>
            <a:r>
              <a:rPr lang="pt-BR" altLang="pt-BR" dirty="0">
                <a:latin typeface="Times" panose="02020603050405020304" pitchFamily="18" charset="0"/>
                <a:hlinkClick r:id="rId7" tooltip="Elêusis"/>
              </a:rPr>
              <a:t>Elêusis</a:t>
            </a:r>
            <a:r>
              <a:rPr lang="pt-BR" altLang="pt-BR" dirty="0">
                <a:latin typeface="Times" panose="02020603050405020304" pitchFamily="18" charset="0"/>
              </a:rPr>
              <a:t>, localidade da </a:t>
            </a:r>
            <a:r>
              <a:rPr lang="pt-BR" altLang="pt-BR" dirty="0">
                <a:latin typeface="Times" panose="02020603050405020304" pitchFamily="18" charset="0"/>
                <a:hlinkClick r:id="rId8" tooltip="Grécia"/>
              </a:rPr>
              <a:t>Grécia</a:t>
            </a:r>
            <a:r>
              <a:rPr lang="pt-BR" altLang="pt-BR" dirty="0">
                <a:latin typeface="Times" panose="02020603050405020304" pitchFamily="18" charset="0"/>
              </a:rPr>
              <a:t> próxima a </a:t>
            </a:r>
            <a:r>
              <a:rPr lang="pt-BR" altLang="pt-BR" dirty="0">
                <a:latin typeface="Times" panose="02020603050405020304" pitchFamily="18" charset="0"/>
                <a:hlinkClick r:id="rId9" tooltip="Atenas"/>
              </a:rPr>
              <a:t>Atenas</a:t>
            </a:r>
            <a:r>
              <a:rPr lang="pt-BR" altLang="pt-BR" dirty="0">
                <a:latin typeface="Times" panose="02020603050405020304" pitchFamily="18" charset="0"/>
              </a:rPr>
              <a:t>. Eram considerados os de maior importância entre todos os que se celebravam na antiguidade. Estes mitos e mistérios se transferiram ao </a:t>
            </a:r>
            <a:r>
              <a:rPr lang="pt-BR" altLang="pt-BR" dirty="0">
                <a:latin typeface="Times" panose="02020603050405020304" pitchFamily="18" charset="0"/>
                <a:hlinkClick r:id="rId10" tooltip="Império Romano"/>
              </a:rPr>
              <a:t>Império Romano</a:t>
            </a:r>
            <a:r>
              <a:rPr lang="pt-BR" altLang="pt-BR" dirty="0">
                <a:latin typeface="Times" panose="02020603050405020304" pitchFamily="18" charset="0"/>
              </a:rPr>
              <a:t> e sinais dele podem ser notados em práticas iniciáticas modernas. Os ritos e crenças eram guardados em segredo, só transmitidos a novos iniciados.</a:t>
            </a:r>
            <a:endParaRPr lang="es-ES" altLang="pt-BR" dirty="0">
              <a:latin typeface="Times" panose="02020603050405020304" pitchFamily="18" charset="0"/>
            </a:endParaRPr>
          </a:p>
        </p:txBody>
      </p:sp>
    </p:spTree>
    <p:extLst>
      <p:ext uri="{BB962C8B-B14F-4D97-AF65-F5344CB8AC3E}">
        <p14:creationId xmlns:p14="http://schemas.microsoft.com/office/powerpoint/2010/main" val="3391757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1759FD-F4ED-4C2F-8E23-3D4CFFAF17C1}"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57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7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235132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613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B3BA70-2417-4189-AB74-3414C3B9960D}"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59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9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3160375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94ED72-78F4-48B0-A654-69C68998CAF3}"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61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1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622324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E4C23-55AA-4CEE-8C5D-24856CBF013D}"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63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3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446858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8A0E15-DEF7-4423-A556-2DE55277A9EE}"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65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19947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ACDF15-AA18-4DFF-BDA4-4C8EBDBC71A9}"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68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8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P. Bourdieu fala de sentido comum como um fundo de evidências partilhadas por todos que assegura, nos limites dum universo social, um consenso primordial sobre o sentido do mundo, um conjunto de lugares comuns tacitamente aceites que tornam possível a confrontação, o diálogo, a concorrência, o conflito mesmo e entre os quais é necessário dar um lugar à parte aos princípios de classificação, tais como as grandes oposições que estruturam a percepção do mundo (1997:118). São estes esquemas de classificação que permitem que todos se refiram à mesmas oposições (alto/baixo, raro/comum,rico/pobre).</a:t>
            </a:r>
            <a:endParaRPr lang="es-ES" altLang="pt-BR" dirty="0">
              <a:latin typeface="Times" panose="02020603050405020304" pitchFamily="18" charset="0"/>
            </a:endParaRPr>
          </a:p>
        </p:txBody>
      </p:sp>
    </p:spTree>
    <p:extLst>
      <p:ext uri="{BB962C8B-B14F-4D97-AF65-F5344CB8AC3E}">
        <p14:creationId xmlns:p14="http://schemas.microsoft.com/office/powerpoint/2010/main" val="2388443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7A31DE-BB57-4541-A1D9-8762EAC72953}"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70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0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P. Bourdieu fala de sentido comum como um fundo de evidências partilhadas por todos que assegura, nos limites dum universo social, um consenso primordial sobre o sentido do mundo, um conjunto de lugares comuns tacitamente aceites que tornam possível a confrontação, o diálogo, a concorrência, o conflito mesmo e entre os quais é necessário dar um lugar à parte aos princípios de classificação, tais como as grandes oposições que estruturam a percepção do mundo (1997:118). São estes esquemas de classificação que permitem que todos se refiram à mesmas oposições (alto/baixo, raro/comum,rico/pobre).</a:t>
            </a:r>
            <a:endParaRPr lang="es-ES" altLang="pt-BR" dirty="0">
              <a:latin typeface="Times" panose="02020603050405020304" pitchFamily="18" charset="0"/>
            </a:endParaRPr>
          </a:p>
        </p:txBody>
      </p:sp>
    </p:spTree>
    <p:extLst>
      <p:ext uri="{BB962C8B-B14F-4D97-AF65-F5344CB8AC3E}">
        <p14:creationId xmlns:p14="http://schemas.microsoft.com/office/powerpoint/2010/main" val="469662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413A9B-51A6-407E-ABCC-44147485AD65}"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72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2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pt-BR" dirty="0">
              <a:latin typeface="Times" panose="02020603050405020304" pitchFamily="18" charset="0"/>
            </a:endParaRPr>
          </a:p>
        </p:txBody>
      </p:sp>
    </p:spTree>
    <p:extLst>
      <p:ext uri="{BB962C8B-B14F-4D97-AF65-F5344CB8AC3E}">
        <p14:creationId xmlns:p14="http://schemas.microsoft.com/office/powerpoint/2010/main" val="4232879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AD63A7-B001-4ABC-AEAF-6A1191540101}"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74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4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P. Bourdieu fala de sentido comum como um fundo de evidências partilhadas por todos que assegura, nos limites dum universo social, um consenso primordial sobre o sentido do mundo, um conjunto de lugares comuns tacitamente aceites que tornam possível a confrontação, o diálogo, a concorrência, o conflito mesmo e entre os quais é necessário dar um lugar à parte aos princípios de classificação, tais como as grandes oposições que estruturam a percepção do mundo (1997:118). São estes esquemas de classificação que permitem que todos se refiram à mesmas oposições (alto/baixo, raro/comum,rico/pobre).</a:t>
            </a:r>
            <a:endParaRPr lang="es-ES" altLang="pt-BR" dirty="0">
              <a:latin typeface="Times" panose="02020603050405020304" pitchFamily="18" charset="0"/>
            </a:endParaRPr>
          </a:p>
        </p:txBody>
      </p:sp>
    </p:spTree>
    <p:extLst>
      <p:ext uri="{BB962C8B-B14F-4D97-AF65-F5344CB8AC3E}">
        <p14:creationId xmlns:p14="http://schemas.microsoft.com/office/powerpoint/2010/main" val="124558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955993-9E26-4CCC-A08F-92D8E02845A5}"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76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6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2475122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46A905-F164-41D8-9DDE-C148A0A657DA}"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78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8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Nesse conceito, o médium é visto propriamente como um intermediário entre o mundo espiritual e o físico e coloca  como imprescindível em qualquer tipo de comunicação dos desencarnados com os encarnados.</a:t>
            </a:r>
          </a:p>
        </p:txBody>
      </p:sp>
    </p:spTree>
    <p:extLst>
      <p:ext uri="{BB962C8B-B14F-4D97-AF65-F5344CB8AC3E}">
        <p14:creationId xmlns:p14="http://schemas.microsoft.com/office/powerpoint/2010/main" val="1711847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endParaRPr>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166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E52D36-382F-4ADE-BA23-7107173AC09D}"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80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0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Nesse conceito de médium, a ênfase é dada na qualidade do médium e amplia o universo de intermediários para todos: encarnados e desencarnados. Está embutido nesse conceito, o sentido de que o médium é um mensageiro que carrega consigo as condições morais em que vive. </a:t>
            </a:r>
          </a:p>
        </p:txBody>
      </p:sp>
    </p:spTree>
    <p:extLst>
      <p:ext uri="{BB962C8B-B14F-4D97-AF65-F5344CB8AC3E}">
        <p14:creationId xmlns:p14="http://schemas.microsoft.com/office/powerpoint/2010/main" val="2543709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2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latin typeface="Times" panose="02020603050405020304" pitchFamily="18" charset="0"/>
            </a:endParaRPr>
          </a:p>
        </p:txBody>
      </p:sp>
    </p:spTree>
    <p:extLst>
      <p:ext uri="{BB962C8B-B14F-4D97-AF65-F5344CB8AC3E}">
        <p14:creationId xmlns:p14="http://schemas.microsoft.com/office/powerpoint/2010/main" val="917648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4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latin typeface="Times" panose="02020603050405020304" pitchFamily="18" charset="0"/>
            </a:endParaRPr>
          </a:p>
        </p:txBody>
      </p:sp>
    </p:spTree>
    <p:extLst>
      <p:ext uri="{BB962C8B-B14F-4D97-AF65-F5344CB8AC3E}">
        <p14:creationId xmlns:p14="http://schemas.microsoft.com/office/powerpoint/2010/main" val="3909627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F42C44-2398-4049-8C82-73BB48F238F1}"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086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6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pt-BR" dirty="0">
              <a:latin typeface="Times" panose="02020603050405020304" pitchFamily="18" charset="0"/>
            </a:endParaRPr>
          </a:p>
        </p:txBody>
      </p:sp>
    </p:spTree>
    <p:extLst>
      <p:ext uri="{BB962C8B-B14F-4D97-AF65-F5344CB8AC3E}">
        <p14:creationId xmlns:p14="http://schemas.microsoft.com/office/powerpoint/2010/main" val="4173579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924E-113A-4BCE-8B5C-100A22AFBBB5}"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113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3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pt-BR" dirty="0">
              <a:latin typeface="Times" panose="02020603050405020304" pitchFamily="18" charset="0"/>
            </a:endParaRPr>
          </a:p>
        </p:txBody>
      </p:sp>
    </p:spTree>
    <p:extLst>
      <p:ext uri="{BB962C8B-B14F-4D97-AF65-F5344CB8AC3E}">
        <p14:creationId xmlns:p14="http://schemas.microsoft.com/office/powerpoint/2010/main" val="1672828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51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dirty="0">
              <a:latin typeface="Times" panose="02020603050405020304" pitchFamily="18" charset="0"/>
            </a:endParaRPr>
          </a:p>
        </p:txBody>
      </p:sp>
      <p:sp>
        <p:nvSpPr>
          <p:cNvPr id="11151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6AA9F9-1A1E-4EAB-9FFF-5392C794FD89}" type="slidenum">
              <a:rPr kumimoji="0" lang="pt-BR"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pt-BR"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690453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71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dirty="0">
              <a:latin typeface="Times" panose="02020603050405020304" pitchFamily="18" charset="0"/>
            </a:endParaRPr>
          </a:p>
        </p:txBody>
      </p:sp>
      <p:sp>
        <p:nvSpPr>
          <p:cNvPr id="11171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2BCC2E-4160-49E7-B83E-49A09E53C3BA}" type="slidenum">
              <a:rPr kumimoji="0" lang="pt-BR"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pt-BR"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789136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F0DE1B-1E4B-42D0-9989-079A3EB6C5BD}"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119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9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pt-BR" dirty="0">
              <a:latin typeface="Times" panose="02020603050405020304" pitchFamily="18" charset="0"/>
            </a:endParaRPr>
          </a:p>
        </p:txBody>
      </p:sp>
    </p:spTree>
    <p:extLst>
      <p:ext uri="{BB962C8B-B14F-4D97-AF65-F5344CB8AC3E}">
        <p14:creationId xmlns:p14="http://schemas.microsoft.com/office/powerpoint/2010/main" val="42676665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DC7502-87D4-473D-B6D3-63A839A16125}"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121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1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pt-BR" dirty="0">
              <a:latin typeface="Times" panose="02020603050405020304" pitchFamily="18" charset="0"/>
            </a:endParaRPr>
          </a:p>
        </p:txBody>
      </p:sp>
    </p:spTree>
    <p:extLst>
      <p:ext uri="{BB962C8B-B14F-4D97-AF65-F5344CB8AC3E}">
        <p14:creationId xmlns:p14="http://schemas.microsoft.com/office/powerpoint/2010/main" val="681733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BF1459-BF55-4184-B503-58C7DCA482CA}"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123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3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pt-BR" dirty="0">
                <a:latin typeface="Times" panose="02020603050405020304" pitchFamily="18" charset="0"/>
              </a:rPr>
              <a:t>Inferior ao depois</a:t>
            </a:r>
          </a:p>
        </p:txBody>
      </p:sp>
    </p:spTree>
    <p:extLst>
      <p:ext uri="{BB962C8B-B14F-4D97-AF65-F5344CB8AC3E}">
        <p14:creationId xmlns:p14="http://schemas.microsoft.com/office/powerpoint/2010/main" val="1737024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7768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A18E9B-3497-4543-8EB2-88A818B069DD}"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125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5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Nesse conceito de médium, a ênfase é dada na qualidade do médium e amplia o universo de intermediários para todos: encarnados e desencarnados. Está embutido nesse conceito, o sentido de que o médium é um mensageiro que carrega consigo as condições morais em que vive. </a:t>
            </a:r>
          </a:p>
        </p:txBody>
      </p:sp>
    </p:spTree>
    <p:extLst>
      <p:ext uri="{BB962C8B-B14F-4D97-AF65-F5344CB8AC3E}">
        <p14:creationId xmlns:p14="http://schemas.microsoft.com/office/powerpoint/2010/main" val="1075475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C00CEB-56C3-4131-8158-544A450E7451}" type="slidenum">
              <a:rPr kumimoji="0" lang="es-ES_tradnl" altLang="pt-BR"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s-ES_tradnl" altLang="pt-BR"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127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7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dirty="0">
                <a:latin typeface="Times" panose="02020603050405020304" pitchFamily="18" charset="0"/>
              </a:rPr>
              <a:t>Nesse conceito de médium, a ênfase é dada na qualidade do médium e amplia o universo de intermediários para todos: encarnados e desencarnados. Está embutido nesse conceito, o sentido de que o médium é um mensageiro que carrega consigo as condições morais em que vive. </a:t>
            </a:r>
          </a:p>
        </p:txBody>
      </p:sp>
    </p:spTree>
    <p:extLst>
      <p:ext uri="{BB962C8B-B14F-4D97-AF65-F5344CB8AC3E}">
        <p14:creationId xmlns:p14="http://schemas.microsoft.com/office/powerpoint/2010/main" val="41724734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6747E5-4E30-4260-A2B6-1F5E8CF971BC}"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1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1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dirty="0">
              <a:latin typeface="Arial" panose="020B0604020202020204" pitchFamily="34" charset="0"/>
            </a:endParaRPr>
          </a:p>
        </p:txBody>
      </p:sp>
    </p:spTree>
    <p:extLst>
      <p:ext uri="{BB962C8B-B14F-4D97-AF65-F5344CB8AC3E}">
        <p14:creationId xmlns:p14="http://schemas.microsoft.com/office/powerpoint/2010/main" val="11412933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15593-2A02-460A-9410-5335075AEAD2}"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3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3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dirty="0">
              <a:latin typeface="Arial" panose="020B0604020202020204" pitchFamily="34" charset="0"/>
            </a:endParaRPr>
          </a:p>
        </p:txBody>
      </p:sp>
    </p:spTree>
    <p:extLst>
      <p:ext uri="{BB962C8B-B14F-4D97-AF65-F5344CB8AC3E}">
        <p14:creationId xmlns:p14="http://schemas.microsoft.com/office/powerpoint/2010/main" val="2624742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484089-4138-47A8-A378-C14364827120}"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5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5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dirty="0">
              <a:latin typeface="Arial" panose="020B0604020202020204" pitchFamily="34" charset="0"/>
            </a:endParaRPr>
          </a:p>
        </p:txBody>
      </p:sp>
    </p:spTree>
    <p:extLst>
      <p:ext uri="{BB962C8B-B14F-4D97-AF65-F5344CB8AC3E}">
        <p14:creationId xmlns:p14="http://schemas.microsoft.com/office/powerpoint/2010/main" val="16445281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0487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1"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915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1549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0972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00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46240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1" u="sng"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432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5992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604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143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8275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3833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5760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2808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167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32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00919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5543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25165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82127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8903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2213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3529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5287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9328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1701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2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701C6-B10E-47A7-BD8E-59D0FB2F596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1389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80085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u="sng"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0D5B-D0C9-4BC2-A0B4-1E11E659B1A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8408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Acontece o mesmo com alguns trabalhos de arte e com as descobertas. Deve-se dizer ainda que durante o sono do corpo o Espírito encarnado se comunica diretamente com o Espírito errante, e que se entendem sobre a execução.</a:t>
            </a: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F6CE9-1B35-4797-9057-56892B38BF8C}"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443</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1787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Antes da fundação do Papado, em 607, as forças espirituais mandaram para a Terra muitos emissários do Alto para nascerem entre as falanges católicas para que ajudassem a regenerar os costumes da Igreja. Eles tentaram fazer com que Roma retornasse aos braços do Cristo. Dentre esses emissários, veio aquele que se chamou </a:t>
            </a:r>
            <a:r>
              <a:rPr lang="pt-BR" sz="1200" b="1" i="0" kern="1200" dirty="0">
                <a:solidFill>
                  <a:schemeClr val="tx1"/>
                </a:solidFill>
                <a:effectLst/>
                <a:latin typeface="+mn-lt"/>
                <a:ea typeface="+mn-ea"/>
                <a:cs typeface="+mn-cs"/>
              </a:rPr>
              <a:t>Maomet, cuja missão era de reunir todas as tribos árabes sob a luz dos ensinos cristãos, de modo a organizar-se na Ásia um movimento forte de restauração do Evangelho do Cristo, em oposição aos abusos romanos, nos ambientes da Europa.</a:t>
            </a:r>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Maomé, contudo, pobre e humilde no começo de sua vida, que deveria ser sacrifício e exemplificação, torna-se rico após o casamento com Khadidja e não resiste ao assédio dos Espíritos da Sombra, traindo nobres obrigações espirituais com as suas fraquezas.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Dotado de grande faculdades mediúnicas, muitas vezes foi aconselhado por mentores do Alto, nos grandes lances da sua existência, mas não conseguiu vencer as inferioridades humana.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É por essa razão que o missionário do Islã deixa visível, nos seus ensinos, flagrantes contradições.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Junto do perfume cristão que exala de muitas de suas lições, há um espírito belicoso, de violência, de imposição; por isso encontramos no Alcorão, a doutrina fatalista se misturando com informações de uma imaginação superexcitada pelas forças do bem e do mal, num cérebro transviado do seu verdadeiro caminho.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Por essa razão o islamismo, que poderia representar um grande movimento de restauração do ensino de Jesus, corrigindo os desvios do Papado nascente, assinalou mais uma vitória das Trevas contra a Luz e cujas raízes era necessário extirpar.</a:t>
            </a:r>
            <a:br>
              <a:rPr lang="pt-BR" sz="1200" b="0" i="0" kern="1200" dirty="0">
                <a:solidFill>
                  <a:schemeClr val="tx1"/>
                </a:solidFill>
                <a:effectLst/>
                <a:latin typeface="+mn-lt"/>
                <a:ea typeface="+mn-ea"/>
                <a:cs typeface="+mn-cs"/>
              </a:rPr>
            </a:br>
            <a:endParaRPr lang="pt-BR" sz="1200" b="0" i="0" kern="1200" dirty="0">
              <a:solidFill>
                <a:schemeClr val="tx1"/>
              </a:solidFill>
              <a:effectLst/>
              <a:latin typeface="+mn-lt"/>
              <a:ea typeface="+mn-ea"/>
              <a:cs typeface="+mn-cs"/>
            </a:endParaRPr>
          </a:p>
          <a:p>
            <a:br>
              <a:rPr lang="pt-BR" sz="1200" b="0" i="0" kern="1200" dirty="0">
                <a:solidFill>
                  <a:schemeClr val="tx1"/>
                </a:solidFill>
                <a:effectLst/>
                <a:latin typeface="+mn-lt"/>
                <a:ea typeface="+mn-ea"/>
                <a:cs typeface="+mn-cs"/>
              </a:rPr>
            </a:br>
            <a:r>
              <a:rPr lang="pt-BR" sz="1200" b="1" i="0" kern="1200" dirty="0">
                <a:solidFill>
                  <a:schemeClr val="tx1"/>
                </a:solidFill>
                <a:effectLst/>
                <a:latin typeface="+mn-lt"/>
                <a:ea typeface="+mn-ea"/>
                <a:cs typeface="+mn-cs"/>
              </a:rPr>
              <a:t>Do livro: A Caminho da Luz</a:t>
            </a:r>
            <a:br>
              <a:rPr lang="pt-BR" sz="1200" b="0" i="0" kern="1200" dirty="0">
                <a:solidFill>
                  <a:schemeClr val="tx1"/>
                </a:solidFill>
                <a:effectLst/>
                <a:latin typeface="+mn-lt"/>
                <a:ea typeface="+mn-ea"/>
                <a:cs typeface="+mn-cs"/>
              </a:rPr>
            </a:br>
            <a:r>
              <a:rPr lang="pt-BR" sz="1200" b="1" i="0" kern="1200" dirty="0">
                <a:solidFill>
                  <a:schemeClr val="tx1"/>
                </a:solidFill>
                <a:effectLst/>
                <a:latin typeface="+mn-lt"/>
                <a:ea typeface="+mn-ea"/>
                <a:cs typeface="+mn-cs"/>
              </a:rPr>
              <a:t>De: Emmanuel</a:t>
            </a:r>
            <a:br>
              <a:rPr lang="pt-BR" sz="1200" b="0" i="0" kern="1200" dirty="0">
                <a:solidFill>
                  <a:schemeClr val="tx1"/>
                </a:solidFill>
                <a:effectLst/>
                <a:latin typeface="+mn-lt"/>
                <a:ea typeface="+mn-ea"/>
                <a:cs typeface="+mn-cs"/>
              </a:rPr>
            </a:br>
            <a:r>
              <a:rPr lang="pt-BR" sz="1200" b="1" i="0" kern="1200" dirty="0">
                <a:solidFill>
                  <a:schemeClr val="tx1"/>
                </a:solidFill>
                <a:effectLst/>
                <a:latin typeface="+mn-lt"/>
                <a:ea typeface="+mn-ea"/>
                <a:cs typeface="+mn-cs"/>
              </a:rPr>
              <a:t>Psicografia de: Chico Xavier</a:t>
            </a:r>
            <a:endParaRPr lang="pt-BR" sz="1200" b="0" i="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F6CE9-1B35-4797-9057-56892B38BF8C}"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450</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6100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9263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911655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5122" name="Rectangle 2"/>
          <p:cNvSpPr>
            <a:spLocks noGrp="1" noRot="1" noChangeArrowheads="1"/>
          </p:cNvSpPr>
          <p:nvPr>
            <p:ph type="ctrTitle"/>
          </p:nvPr>
        </p:nvSpPr>
        <p:spPr>
          <a:xfrm>
            <a:off x="685800" y="1981200"/>
            <a:ext cx="7772400" cy="1600200"/>
          </a:xfrm>
        </p:spPr>
        <p:txBody>
          <a:bodyPr/>
          <a:lstStyle>
            <a:lvl1pPr>
              <a:defRPr/>
            </a:lvl1pPr>
          </a:lstStyle>
          <a:p>
            <a:pPr lvl="0"/>
            <a:r>
              <a:rPr lang="pt-BR" altLang="pt-BR" noProof="0"/>
              <a:t>Clique para editar o estilo do título mestre</a:t>
            </a:r>
          </a:p>
        </p:txBody>
      </p:sp>
      <p:sp>
        <p:nvSpPr>
          <p:cNvPr id="5123" name="Rectangle 3"/>
          <p:cNvSpPr>
            <a:spLocks noGrp="1" noRot="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pt-BR" altLang="pt-BR" noProof="0"/>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B280628C-7C51-4417-B5B8-17E19585F1CD}" type="slidenum">
              <a:rPr lang="pt-BR" altLang="pt-BR"/>
              <a:pPr>
                <a:defRPr/>
              </a:pPr>
              <a:t>‹nº›</a:t>
            </a:fld>
            <a:endParaRPr lang="pt-BR" altLang="pt-BR" dirty="0"/>
          </a:p>
        </p:txBody>
      </p:sp>
    </p:spTree>
    <p:extLst>
      <p:ext uri="{BB962C8B-B14F-4D97-AF65-F5344CB8AC3E}">
        <p14:creationId xmlns:p14="http://schemas.microsoft.com/office/powerpoint/2010/main" val="13690679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D858E4D5-6760-4F88-ADFC-4B5463AE2B44}" type="slidenum">
              <a:rPr lang="pt-BR" altLang="pt-BR"/>
              <a:pPr>
                <a:defRPr/>
              </a:pPr>
              <a:t>‹nº›</a:t>
            </a:fld>
            <a:endParaRPr lang="pt-BR" altLang="pt-BR" dirty="0"/>
          </a:p>
        </p:txBody>
      </p:sp>
    </p:spTree>
    <p:extLst>
      <p:ext uri="{BB962C8B-B14F-4D97-AF65-F5344CB8AC3E}">
        <p14:creationId xmlns:p14="http://schemas.microsoft.com/office/powerpoint/2010/main" val="1462168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B33BDB14-9DBC-49D3-A9EA-E7FFFDC6A954}" type="slidenum">
              <a:rPr lang="pt-BR" altLang="pt-BR"/>
              <a:pPr>
                <a:defRPr/>
              </a:pPr>
              <a:t>‹nº›</a:t>
            </a:fld>
            <a:endParaRPr lang="pt-BR" altLang="pt-BR" dirty="0"/>
          </a:p>
        </p:txBody>
      </p:sp>
    </p:spTree>
    <p:extLst>
      <p:ext uri="{BB962C8B-B14F-4D97-AF65-F5344CB8AC3E}">
        <p14:creationId xmlns:p14="http://schemas.microsoft.com/office/powerpoint/2010/main" val="1092432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301625" y="1676400"/>
            <a:ext cx="4194175" cy="44227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76400"/>
            <a:ext cx="4194175" cy="44227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65FC6948-FCB3-4B35-8FD6-224A1DB3F8DF}" type="slidenum">
              <a:rPr lang="pt-BR" altLang="pt-BR"/>
              <a:pPr>
                <a:defRPr/>
              </a:pPr>
              <a:t>‹nº›</a:t>
            </a:fld>
            <a:endParaRPr lang="pt-BR" altLang="pt-BR" dirty="0"/>
          </a:p>
        </p:txBody>
      </p:sp>
    </p:spTree>
    <p:extLst>
      <p:ext uri="{BB962C8B-B14F-4D97-AF65-F5344CB8AC3E}">
        <p14:creationId xmlns:p14="http://schemas.microsoft.com/office/powerpoint/2010/main" val="18853182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630238" y="2505075"/>
            <a:ext cx="386873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7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9" name="Rectangle 6"/>
          <p:cNvSpPr>
            <a:spLocks noGrp="1" noChangeArrowheads="1"/>
          </p:cNvSpPr>
          <p:nvPr>
            <p:ph type="sldNum" sz="quarter" idx="12"/>
          </p:nvPr>
        </p:nvSpPr>
        <p:spPr>
          <a:ln/>
        </p:spPr>
        <p:txBody>
          <a:bodyPr/>
          <a:lstStyle>
            <a:lvl1pPr>
              <a:defRPr/>
            </a:lvl1pPr>
          </a:lstStyle>
          <a:p>
            <a:pPr>
              <a:defRPr/>
            </a:pPr>
            <a:fld id="{406023B7-6AB6-41C4-A1D1-716F0058A069}" type="slidenum">
              <a:rPr lang="pt-BR" altLang="pt-BR"/>
              <a:pPr>
                <a:defRPr/>
              </a:pPr>
              <a:t>‹nº›</a:t>
            </a:fld>
            <a:endParaRPr lang="pt-BR" altLang="pt-BR" dirty="0"/>
          </a:p>
        </p:txBody>
      </p:sp>
    </p:spTree>
    <p:extLst>
      <p:ext uri="{BB962C8B-B14F-4D97-AF65-F5344CB8AC3E}">
        <p14:creationId xmlns:p14="http://schemas.microsoft.com/office/powerpoint/2010/main" val="1639734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5" name="Rectangle 6"/>
          <p:cNvSpPr>
            <a:spLocks noGrp="1" noChangeArrowheads="1"/>
          </p:cNvSpPr>
          <p:nvPr>
            <p:ph type="sldNum" sz="quarter" idx="12"/>
          </p:nvPr>
        </p:nvSpPr>
        <p:spPr>
          <a:ln/>
        </p:spPr>
        <p:txBody>
          <a:bodyPr/>
          <a:lstStyle>
            <a:lvl1pPr>
              <a:defRPr/>
            </a:lvl1pPr>
          </a:lstStyle>
          <a:p>
            <a:pPr>
              <a:defRPr/>
            </a:pPr>
            <a:fld id="{6B1E8762-56DC-46E0-B5B9-A5436519901E}" type="slidenum">
              <a:rPr lang="pt-BR" altLang="pt-BR"/>
              <a:pPr>
                <a:defRPr/>
              </a:pPr>
              <a:t>‹nº›</a:t>
            </a:fld>
            <a:endParaRPr lang="pt-BR" altLang="pt-BR" dirty="0"/>
          </a:p>
        </p:txBody>
      </p:sp>
    </p:spTree>
    <p:extLst>
      <p:ext uri="{BB962C8B-B14F-4D97-AF65-F5344CB8AC3E}">
        <p14:creationId xmlns:p14="http://schemas.microsoft.com/office/powerpoint/2010/main" val="29932529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4" name="Rectangle 6"/>
          <p:cNvSpPr>
            <a:spLocks noGrp="1" noChangeArrowheads="1"/>
          </p:cNvSpPr>
          <p:nvPr>
            <p:ph type="sldNum" sz="quarter" idx="12"/>
          </p:nvPr>
        </p:nvSpPr>
        <p:spPr>
          <a:ln/>
        </p:spPr>
        <p:txBody>
          <a:bodyPr/>
          <a:lstStyle>
            <a:lvl1pPr>
              <a:defRPr/>
            </a:lvl1pPr>
          </a:lstStyle>
          <a:p>
            <a:pPr>
              <a:defRPr/>
            </a:pPr>
            <a:fld id="{5FA4D286-AB2A-4FBE-A4AE-32745E1899D9}" type="slidenum">
              <a:rPr lang="pt-BR" altLang="pt-BR"/>
              <a:pPr>
                <a:defRPr/>
              </a:pPr>
              <a:t>‹nº›</a:t>
            </a:fld>
            <a:endParaRPr lang="pt-BR" altLang="pt-BR" dirty="0"/>
          </a:p>
        </p:txBody>
      </p:sp>
    </p:spTree>
    <p:extLst>
      <p:ext uri="{BB962C8B-B14F-4D97-AF65-F5344CB8AC3E}">
        <p14:creationId xmlns:p14="http://schemas.microsoft.com/office/powerpoint/2010/main" val="3483725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7787C681-2740-48F4-B324-A0AA542AC0BC}" type="slidenum">
              <a:rPr lang="pt-BR" altLang="pt-BR"/>
              <a:pPr>
                <a:defRPr/>
              </a:pPr>
              <a:t>‹nº›</a:t>
            </a:fld>
            <a:endParaRPr lang="pt-BR" altLang="pt-BR" dirty="0"/>
          </a:p>
        </p:txBody>
      </p:sp>
    </p:spTree>
    <p:extLst>
      <p:ext uri="{BB962C8B-B14F-4D97-AF65-F5344CB8AC3E}">
        <p14:creationId xmlns:p14="http://schemas.microsoft.com/office/powerpoint/2010/main" val="35295606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FD6E877A-277D-468F-9F10-D43AB7BDD67C}" type="slidenum">
              <a:rPr lang="pt-BR" altLang="pt-BR"/>
              <a:pPr>
                <a:defRPr/>
              </a:pPr>
              <a:t>‹nº›</a:t>
            </a:fld>
            <a:endParaRPr lang="pt-BR" altLang="pt-BR" dirty="0"/>
          </a:p>
        </p:txBody>
      </p:sp>
    </p:spTree>
    <p:extLst>
      <p:ext uri="{BB962C8B-B14F-4D97-AF65-F5344CB8AC3E}">
        <p14:creationId xmlns:p14="http://schemas.microsoft.com/office/powerpoint/2010/main" val="1741372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6D715C0C-82FC-4FB0-9408-F04625E8C052}" type="slidenum">
              <a:rPr lang="pt-BR" altLang="pt-BR"/>
              <a:pPr>
                <a:defRPr/>
              </a:pPr>
              <a:t>‹nº›</a:t>
            </a:fld>
            <a:endParaRPr lang="pt-BR" altLang="pt-BR" dirty="0"/>
          </a:p>
        </p:txBody>
      </p:sp>
    </p:spTree>
    <p:extLst>
      <p:ext uri="{BB962C8B-B14F-4D97-AF65-F5344CB8AC3E}">
        <p14:creationId xmlns:p14="http://schemas.microsoft.com/office/powerpoint/2010/main" val="224590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379923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07188" y="228600"/>
            <a:ext cx="2135187" cy="587057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301625" y="228600"/>
            <a:ext cx="6253163" cy="5870575"/>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599D0B99-0000-4AA0-AE57-767BE98B27CC}" type="slidenum">
              <a:rPr lang="pt-BR" altLang="pt-BR"/>
              <a:pPr>
                <a:defRPr/>
              </a:pPr>
              <a:t>‹nº›</a:t>
            </a:fld>
            <a:endParaRPr lang="pt-BR" altLang="pt-BR" dirty="0"/>
          </a:p>
        </p:txBody>
      </p:sp>
    </p:spTree>
    <p:extLst>
      <p:ext uri="{BB962C8B-B14F-4D97-AF65-F5344CB8AC3E}">
        <p14:creationId xmlns:p14="http://schemas.microsoft.com/office/powerpoint/2010/main" val="20844541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301625" y="228600"/>
            <a:ext cx="8510588" cy="1325563"/>
          </a:xfrm>
        </p:spPr>
        <p:txBody>
          <a:bodyPr/>
          <a:lstStyle/>
          <a:p>
            <a:r>
              <a:rPr lang="pt-BR"/>
              <a:t>Clique para editar o título mestre</a:t>
            </a:r>
          </a:p>
        </p:txBody>
      </p:sp>
      <p:sp>
        <p:nvSpPr>
          <p:cNvPr id="3" name="Espaço Reservado para Texto 2"/>
          <p:cNvSpPr>
            <a:spLocks noGrp="1"/>
          </p:cNvSpPr>
          <p:nvPr>
            <p:ph type="body" sz="half" idx="1"/>
          </p:nvPr>
        </p:nvSpPr>
        <p:spPr>
          <a:xfrm>
            <a:off x="301625" y="1676400"/>
            <a:ext cx="4194175" cy="44227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76400"/>
            <a:ext cx="4194175" cy="44227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A6742723-3277-408D-AD5A-6A4A5789F31D}" type="slidenum">
              <a:rPr lang="pt-BR" altLang="pt-BR"/>
              <a:pPr>
                <a:defRPr/>
              </a:pPr>
              <a:t>‹nº›</a:t>
            </a:fld>
            <a:endParaRPr lang="pt-BR" altLang="pt-BR" dirty="0"/>
          </a:p>
        </p:txBody>
      </p:sp>
    </p:spTree>
    <p:extLst>
      <p:ext uri="{BB962C8B-B14F-4D97-AF65-F5344CB8AC3E}">
        <p14:creationId xmlns:p14="http://schemas.microsoft.com/office/powerpoint/2010/main" val="3841897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1659930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7527605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22313417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13533707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27025741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1509901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38079608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20418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586828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8765295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42465588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17158676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6"/>
            <a:ext cx="3401019"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latin typeface="Arial" charset="0"/>
                <a:cs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grpSp>
      <p:sp>
        <p:nvSpPr>
          <p:cNvPr id="783370" name="Rectangle 10"/>
          <p:cNvSpPr>
            <a:spLocks noGrp="1" noChangeArrowheads="1"/>
          </p:cNvSpPr>
          <p:nvPr>
            <p:ph type="ctrTitle" sz="quarter"/>
          </p:nvPr>
        </p:nvSpPr>
        <p:spPr>
          <a:xfrm>
            <a:off x="685803" y="1873250"/>
            <a:ext cx="7772400" cy="1555750"/>
          </a:xfrm>
        </p:spPr>
        <p:txBody>
          <a:bodyPr/>
          <a:lstStyle>
            <a:lvl1pPr>
              <a:defRPr sz="3639"/>
            </a:lvl1pPr>
          </a:lstStyle>
          <a:p>
            <a:r>
              <a:rPr lang="pt-BR"/>
              <a:t>Clique para editar o estilo do título mestre</a:t>
            </a:r>
          </a:p>
        </p:txBody>
      </p:sp>
      <p:sp>
        <p:nvSpPr>
          <p:cNvPr id="783371" name="Rectangle 11"/>
          <p:cNvSpPr>
            <a:spLocks noGrp="1" noChangeArrowheads="1"/>
          </p:cNvSpPr>
          <p:nvPr>
            <p:ph type="subTitle" sz="quarter" idx="1"/>
          </p:nvPr>
        </p:nvSpPr>
        <p:spPr>
          <a:xfrm>
            <a:off x="1371603"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endParaRPr lang="pt-BR" dirty="0"/>
          </a:p>
        </p:txBody>
      </p:sp>
      <p:sp>
        <p:nvSpPr>
          <p:cNvPr id="13" name="Rectangle 13"/>
          <p:cNvSpPr>
            <a:spLocks noGrp="1" noChangeArrowheads="1"/>
          </p:cNvSpPr>
          <p:nvPr>
            <p:ph type="ftr" sz="quarter" idx="11"/>
          </p:nvPr>
        </p:nvSpPr>
        <p:spPr/>
        <p:txBody>
          <a:bodyPr/>
          <a:lstStyle>
            <a:lvl1pPr>
              <a:defRPr/>
            </a:lvl1pPr>
          </a:lstStyle>
          <a:p>
            <a:pPr>
              <a:defRPr/>
            </a:pPr>
            <a:endParaRPr lang="pt-BR" dirty="0"/>
          </a:p>
        </p:txBody>
      </p:sp>
      <p:sp>
        <p:nvSpPr>
          <p:cNvPr id="14" name="Rectangle 14"/>
          <p:cNvSpPr>
            <a:spLocks noGrp="1" noChangeArrowheads="1"/>
          </p:cNvSpPr>
          <p:nvPr>
            <p:ph type="sldNum" sz="quarter" idx="12"/>
          </p:nvPr>
        </p:nvSpPr>
        <p:spPr/>
        <p:txBody>
          <a:bodyPr/>
          <a:lstStyle>
            <a:lvl1pPr>
              <a:defRPr/>
            </a:lvl1pPr>
          </a:lstStyle>
          <a:p>
            <a:fld id="{DD58E296-E507-4D52-92B8-057B1D8B8990}" type="slidenum">
              <a:rPr lang="pt-BR" altLang="pt-BR"/>
              <a:pPr/>
              <a:t>‹nº›</a:t>
            </a:fld>
            <a:endParaRPr lang="pt-BR" altLang="pt-BR" dirty="0"/>
          </a:p>
        </p:txBody>
      </p:sp>
    </p:spTree>
    <p:extLst>
      <p:ext uri="{BB962C8B-B14F-4D97-AF65-F5344CB8AC3E}">
        <p14:creationId xmlns:p14="http://schemas.microsoft.com/office/powerpoint/2010/main" val="16142205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9C5FC6AD-BBEB-4A79-9325-CF5AF3552A47}" type="slidenum">
              <a:rPr lang="pt-BR" altLang="pt-BR"/>
              <a:pPr/>
              <a:t>‹nº›</a:t>
            </a:fld>
            <a:endParaRPr lang="pt-BR" altLang="pt-BR" dirty="0"/>
          </a:p>
        </p:txBody>
      </p:sp>
    </p:spTree>
    <p:extLst>
      <p:ext uri="{BB962C8B-B14F-4D97-AF65-F5344CB8AC3E}">
        <p14:creationId xmlns:p14="http://schemas.microsoft.com/office/powerpoint/2010/main" val="979982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6" y="4406908"/>
            <a:ext cx="7772400" cy="1362075"/>
          </a:xfrm>
        </p:spPr>
        <p:txBody>
          <a:bodyPr anchor="t"/>
          <a:lstStyle>
            <a:lvl1pPr algn="l">
              <a:defRPr sz="3032" b="1" cap="all"/>
            </a:lvl1pPr>
          </a:lstStyle>
          <a:p>
            <a:r>
              <a:rPr lang="pt-BR"/>
              <a:t>Clique para editar o estilo do título mestre</a:t>
            </a:r>
          </a:p>
        </p:txBody>
      </p:sp>
      <p:sp>
        <p:nvSpPr>
          <p:cNvPr id="3" name="Espaço Reservado para Texto 2"/>
          <p:cNvSpPr>
            <a:spLocks noGrp="1"/>
          </p:cNvSpPr>
          <p:nvPr>
            <p:ph type="body" idx="1"/>
          </p:nvPr>
        </p:nvSpPr>
        <p:spPr>
          <a:xfrm>
            <a:off x="722316" y="2906713"/>
            <a:ext cx="7772400" cy="1500187"/>
          </a:xfrm>
        </p:spPr>
        <p:txBody>
          <a:bodyPr anchor="b"/>
          <a:lstStyle>
            <a:lvl1pPr marL="0" indent="0">
              <a:buNone/>
              <a:defRPr sz="1516"/>
            </a:lvl1pPr>
            <a:lvl2pPr marL="346603" indent="0">
              <a:buNone/>
              <a:defRPr sz="1365"/>
            </a:lvl2pPr>
            <a:lvl3pPr marL="693207" indent="0">
              <a:buNone/>
              <a:defRPr sz="1213"/>
            </a:lvl3pPr>
            <a:lvl4pPr marL="1039810" indent="0">
              <a:buNone/>
              <a:defRPr sz="1061"/>
            </a:lvl4pPr>
            <a:lvl5pPr marL="1386413" indent="0">
              <a:buNone/>
              <a:defRPr sz="1061"/>
            </a:lvl5pPr>
            <a:lvl6pPr marL="1733017" indent="0">
              <a:buNone/>
              <a:defRPr sz="1061"/>
            </a:lvl6pPr>
            <a:lvl7pPr marL="2079620" indent="0">
              <a:buNone/>
              <a:defRPr sz="1061"/>
            </a:lvl7pPr>
            <a:lvl8pPr marL="2426223" indent="0">
              <a:buNone/>
              <a:defRPr sz="1061"/>
            </a:lvl8pPr>
            <a:lvl9pPr marL="2772827" indent="0">
              <a:buNone/>
              <a:defRPr sz="1061"/>
            </a:lvl9pPr>
          </a:lstStyle>
          <a:p>
            <a:pPr lvl="0"/>
            <a:r>
              <a:rPr lang="pt-BR"/>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9F7CA88E-0DD4-48EE-AB13-D5D87F9775DE}" type="slidenum">
              <a:rPr lang="pt-BR" altLang="pt-BR"/>
              <a:pPr/>
              <a:t>‹nº›</a:t>
            </a:fld>
            <a:endParaRPr lang="pt-BR" altLang="pt-BR" dirty="0"/>
          </a:p>
        </p:txBody>
      </p:sp>
    </p:spTree>
    <p:extLst>
      <p:ext uri="{BB962C8B-B14F-4D97-AF65-F5344CB8AC3E}">
        <p14:creationId xmlns:p14="http://schemas.microsoft.com/office/powerpoint/2010/main" val="10787313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1"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2"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E897AD1C-C0CA-48D0-8553-CE3C464A5A73}" type="slidenum">
              <a:rPr lang="pt-BR" altLang="pt-BR"/>
              <a:pPr/>
              <a:t>‹nº›</a:t>
            </a:fld>
            <a:endParaRPr lang="pt-BR" altLang="pt-BR" dirty="0"/>
          </a:p>
        </p:txBody>
      </p:sp>
    </p:spTree>
    <p:extLst>
      <p:ext uri="{BB962C8B-B14F-4D97-AF65-F5344CB8AC3E}">
        <p14:creationId xmlns:p14="http://schemas.microsoft.com/office/powerpoint/2010/main" val="4260555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1" y="1535113"/>
            <a:ext cx="4040187"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4" name="Espaço Reservado para Conteúdo 3"/>
          <p:cNvSpPr>
            <a:spLocks noGrp="1"/>
          </p:cNvSpPr>
          <p:nvPr>
            <p:ph sz="half" idx="2"/>
          </p:nvPr>
        </p:nvSpPr>
        <p:spPr>
          <a:xfrm>
            <a:off x="457201" y="2174875"/>
            <a:ext cx="4040187"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4"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2174875"/>
            <a:ext cx="4041774"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a:ln/>
        </p:spPr>
        <p:txBody>
          <a:bodyPr/>
          <a:lstStyle>
            <a:lvl1pPr>
              <a:defRPr/>
            </a:lvl1pPr>
          </a:lstStyle>
          <a:p>
            <a:pPr>
              <a:defRPr/>
            </a:pPr>
            <a:endParaRPr lang="pt-BR" dirty="0"/>
          </a:p>
        </p:txBody>
      </p:sp>
      <p:sp>
        <p:nvSpPr>
          <p:cNvPr id="8"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9" name="Rectangle 14"/>
          <p:cNvSpPr>
            <a:spLocks noGrp="1" noChangeArrowheads="1"/>
          </p:cNvSpPr>
          <p:nvPr>
            <p:ph type="sldNum" sz="quarter" idx="12"/>
          </p:nvPr>
        </p:nvSpPr>
        <p:spPr>
          <a:ln/>
        </p:spPr>
        <p:txBody>
          <a:bodyPr/>
          <a:lstStyle>
            <a:lvl1pPr>
              <a:defRPr/>
            </a:lvl1pPr>
          </a:lstStyle>
          <a:p>
            <a:fld id="{073AF725-C066-4996-8CB1-042E79FFD6FB}" type="slidenum">
              <a:rPr lang="pt-BR" altLang="pt-BR"/>
              <a:pPr/>
              <a:t>‹nº›</a:t>
            </a:fld>
            <a:endParaRPr lang="pt-BR" altLang="pt-BR" dirty="0"/>
          </a:p>
        </p:txBody>
      </p:sp>
    </p:spTree>
    <p:extLst>
      <p:ext uri="{BB962C8B-B14F-4D97-AF65-F5344CB8AC3E}">
        <p14:creationId xmlns:p14="http://schemas.microsoft.com/office/powerpoint/2010/main" val="1236917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12"/>
          <p:cNvSpPr>
            <a:spLocks noGrp="1" noChangeArrowheads="1"/>
          </p:cNvSpPr>
          <p:nvPr>
            <p:ph type="dt" sz="half" idx="10"/>
          </p:nvPr>
        </p:nvSpPr>
        <p:spPr>
          <a:ln/>
        </p:spPr>
        <p:txBody>
          <a:bodyPr/>
          <a:lstStyle>
            <a:lvl1pPr>
              <a:defRPr/>
            </a:lvl1pPr>
          </a:lstStyle>
          <a:p>
            <a:pPr>
              <a:defRPr/>
            </a:pPr>
            <a:endParaRPr lang="pt-BR" dirty="0"/>
          </a:p>
        </p:txBody>
      </p:sp>
      <p:sp>
        <p:nvSpPr>
          <p:cNvPr id="4"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14"/>
          <p:cNvSpPr>
            <a:spLocks noGrp="1" noChangeArrowheads="1"/>
          </p:cNvSpPr>
          <p:nvPr>
            <p:ph type="sldNum" sz="quarter" idx="12"/>
          </p:nvPr>
        </p:nvSpPr>
        <p:spPr>
          <a:ln/>
        </p:spPr>
        <p:txBody>
          <a:bodyPr/>
          <a:lstStyle>
            <a:lvl1pPr>
              <a:defRPr/>
            </a:lvl1pPr>
          </a:lstStyle>
          <a:p>
            <a:fld id="{7233F9F5-D1B4-4542-AE92-BC6CDBF442A1}" type="slidenum">
              <a:rPr lang="pt-BR" altLang="pt-BR"/>
              <a:pPr/>
              <a:t>‹nº›</a:t>
            </a:fld>
            <a:endParaRPr lang="pt-BR" altLang="pt-BR" dirty="0"/>
          </a:p>
        </p:txBody>
      </p:sp>
    </p:spTree>
    <p:extLst>
      <p:ext uri="{BB962C8B-B14F-4D97-AF65-F5344CB8AC3E}">
        <p14:creationId xmlns:p14="http://schemas.microsoft.com/office/powerpoint/2010/main" val="1568230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pt-BR" dirty="0"/>
          </a:p>
        </p:txBody>
      </p:sp>
      <p:sp>
        <p:nvSpPr>
          <p:cNvPr id="3"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4" name="Rectangle 14"/>
          <p:cNvSpPr>
            <a:spLocks noGrp="1" noChangeArrowheads="1"/>
          </p:cNvSpPr>
          <p:nvPr>
            <p:ph type="sldNum" sz="quarter" idx="12"/>
          </p:nvPr>
        </p:nvSpPr>
        <p:spPr>
          <a:ln/>
        </p:spPr>
        <p:txBody>
          <a:bodyPr/>
          <a:lstStyle>
            <a:lvl1pPr>
              <a:defRPr/>
            </a:lvl1pPr>
          </a:lstStyle>
          <a:p>
            <a:fld id="{22863817-8ABE-4BE2-B53E-EB4AAB3A3A85}" type="slidenum">
              <a:rPr lang="pt-BR" altLang="pt-BR"/>
              <a:pPr/>
              <a:t>‹nº›</a:t>
            </a:fld>
            <a:endParaRPr lang="pt-BR" altLang="pt-BR" dirty="0"/>
          </a:p>
        </p:txBody>
      </p:sp>
    </p:spTree>
    <p:extLst>
      <p:ext uri="{BB962C8B-B14F-4D97-AF65-F5344CB8AC3E}">
        <p14:creationId xmlns:p14="http://schemas.microsoft.com/office/powerpoint/2010/main" val="30916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1258657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3050"/>
            <a:ext cx="3008314" cy="1162050"/>
          </a:xfrm>
        </p:spPr>
        <p:txBody>
          <a:bodyPr anchor="b"/>
          <a:lstStyle>
            <a:lvl1pPr algn="l">
              <a:defRPr sz="1516" b="1"/>
            </a:lvl1pPr>
          </a:lstStyle>
          <a:p>
            <a:r>
              <a:rPr lang="pt-BR"/>
              <a:t>Clique para editar o estilo do título mestre</a:t>
            </a:r>
          </a:p>
        </p:txBody>
      </p:sp>
      <p:sp>
        <p:nvSpPr>
          <p:cNvPr id="3" name="Espaço Reservado para Conteúdo 2"/>
          <p:cNvSpPr>
            <a:spLocks noGrp="1"/>
          </p:cNvSpPr>
          <p:nvPr>
            <p:ph idx="1"/>
          </p:nvPr>
        </p:nvSpPr>
        <p:spPr>
          <a:xfrm>
            <a:off x="3575051" y="273058"/>
            <a:ext cx="5111750" cy="5853113"/>
          </a:xfrm>
        </p:spPr>
        <p:txBody>
          <a:bodyPr/>
          <a:lstStyle>
            <a:lvl1pPr>
              <a:defRPr sz="2426"/>
            </a:lvl1pPr>
            <a:lvl2pPr>
              <a:defRPr sz="2123"/>
            </a:lvl2pPr>
            <a:lvl3pPr>
              <a:defRPr sz="1819"/>
            </a:lvl3pPr>
            <a:lvl4pPr>
              <a:defRPr sz="1516"/>
            </a:lvl4pPr>
            <a:lvl5pPr>
              <a:defRPr sz="1516"/>
            </a:lvl5pPr>
            <a:lvl6pPr>
              <a:defRPr sz="1516"/>
            </a:lvl6pPr>
            <a:lvl7pPr>
              <a:defRPr sz="1516"/>
            </a:lvl7pPr>
            <a:lvl8pPr>
              <a:defRPr sz="1516"/>
            </a:lvl8pPr>
            <a:lvl9pPr>
              <a:defRPr sz="1516"/>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3" y="1435103"/>
            <a:ext cx="3008314" cy="4691063"/>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A99D294A-F0BB-475F-8019-FB3243C334E6}" type="slidenum">
              <a:rPr lang="pt-BR" altLang="pt-BR"/>
              <a:pPr/>
              <a:t>‹nº›</a:t>
            </a:fld>
            <a:endParaRPr lang="pt-BR" altLang="pt-BR" dirty="0"/>
          </a:p>
        </p:txBody>
      </p:sp>
    </p:spTree>
    <p:extLst>
      <p:ext uri="{BB962C8B-B14F-4D97-AF65-F5344CB8AC3E}">
        <p14:creationId xmlns:p14="http://schemas.microsoft.com/office/powerpoint/2010/main" val="22446246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9" y="4800600"/>
            <a:ext cx="5486400" cy="566738"/>
          </a:xfrm>
        </p:spPr>
        <p:txBody>
          <a:bodyPr anchor="b"/>
          <a:lstStyle>
            <a:lvl1pPr algn="l">
              <a:defRPr sz="1516" b="1"/>
            </a:lvl1pPr>
          </a:lstStyle>
          <a:p>
            <a:r>
              <a:rPr lang="pt-BR"/>
              <a:t>Clique para editar o estilo do título mestre</a:t>
            </a:r>
          </a:p>
        </p:txBody>
      </p:sp>
      <p:sp>
        <p:nvSpPr>
          <p:cNvPr id="3" name="Espaço Reservado para Imagem 2"/>
          <p:cNvSpPr>
            <a:spLocks noGrp="1"/>
          </p:cNvSpPr>
          <p:nvPr>
            <p:ph type="pic" idx="1"/>
          </p:nvPr>
        </p:nvSpPr>
        <p:spPr>
          <a:xfrm>
            <a:off x="1792289" y="612775"/>
            <a:ext cx="5486400" cy="4114800"/>
          </a:xfrm>
        </p:spPr>
        <p:txBody>
          <a:bodyPr/>
          <a:lstStyle>
            <a:lvl1pPr marL="0" indent="0">
              <a:buNone/>
              <a:defRPr sz="2426"/>
            </a:lvl1pPr>
            <a:lvl2pPr marL="346603" indent="0">
              <a:buNone/>
              <a:defRPr sz="2123"/>
            </a:lvl2pPr>
            <a:lvl3pPr marL="693207" indent="0">
              <a:buNone/>
              <a:defRPr sz="1819"/>
            </a:lvl3pPr>
            <a:lvl4pPr marL="1039810" indent="0">
              <a:buNone/>
              <a:defRPr sz="1516"/>
            </a:lvl4pPr>
            <a:lvl5pPr marL="1386413" indent="0">
              <a:buNone/>
              <a:defRPr sz="1516"/>
            </a:lvl5pPr>
            <a:lvl6pPr marL="1733017" indent="0">
              <a:buNone/>
              <a:defRPr sz="1516"/>
            </a:lvl6pPr>
            <a:lvl7pPr marL="2079620" indent="0">
              <a:buNone/>
              <a:defRPr sz="1516"/>
            </a:lvl7pPr>
            <a:lvl8pPr marL="2426223" indent="0">
              <a:buNone/>
              <a:defRPr sz="1516"/>
            </a:lvl8pPr>
            <a:lvl9pPr marL="2772827" indent="0">
              <a:buNone/>
              <a:defRPr sz="1516"/>
            </a:lvl9pPr>
          </a:lstStyle>
          <a:p>
            <a:pPr lvl="0"/>
            <a:endParaRPr lang="pt-BR" noProof="0" dirty="0"/>
          </a:p>
        </p:txBody>
      </p:sp>
      <p:sp>
        <p:nvSpPr>
          <p:cNvPr id="4" name="Espaço Reservado para Texto 3"/>
          <p:cNvSpPr>
            <a:spLocks noGrp="1"/>
          </p:cNvSpPr>
          <p:nvPr>
            <p:ph type="body" sz="half" idx="2"/>
          </p:nvPr>
        </p:nvSpPr>
        <p:spPr>
          <a:xfrm>
            <a:off x="1792289" y="5367338"/>
            <a:ext cx="5486400" cy="804862"/>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97007C27-9D3B-433F-A7D4-04FDDB570581}" type="slidenum">
              <a:rPr lang="pt-BR" altLang="pt-BR"/>
              <a:pPr/>
              <a:t>‹nº›</a:t>
            </a:fld>
            <a:endParaRPr lang="pt-BR" altLang="pt-BR" dirty="0"/>
          </a:p>
        </p:txBody>
      </p:sp>
    </p:spTree>
    <p:extLst>
      <p:ext uri="{BB962C8B-B14F-4D97-AF65-F5344CB8AC3E}">
        <p14:creationId xmlns:p14="http://schemas.microsoft.com/office/powerpoint/2010/main" val="15548723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337898F6-2289-4218-AC1D-6CF79A2DB138}" type="slidenum">
              <a:rPr lang="pt-BR" altLang="pt-BR"/>
              <a:pPr/>
              <a:t>‹nº›</a:t>
            </a:fld>
            <a:endParaRPr lang="pt-BR" altLang="pt-BR" dirty="0"/>
          </a:p>
        </p:txBody>
      </p:sp>
    </p:spTree>
    <p:extLst>
      <p:ext uri="{BB962C8B-B14F-4D97-AF65-F5344CB8AC3E}">
        <p14:creationId xmlns:p14="http://schemas.microsoft.com/office/powerpoint/2010/main" val="37602475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1" y="277813"/>
            <a:ext cx="2057400" cy="58531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3" y="277813"/>
            <a:ext cx="6019800" cy="58531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518F9233-3877-4087-85A9-83277F23BFED}" type="slidenum">
              <a:rPr lang="pt-BR" altLang="pt-BR"/>
              <a:pPr/>
              <a:t>‹nº›</a:t>
            </a:fld>
            <a:endParaRPr lang="pt-BR" altLang="pt-BR" dirty="0"/>
          </a:p>
        </p:txBody>
      </p:sp>
    </p:spTree>
    <p:extLst>
      <p:ext uri="{BB962C8B-B14F-4D97-AF65-F5344CB8AC3E}">
        <p14:creationId xmlns:p14="http://schemas.microsoft.com/office/powerpoint/2010/main" val="14059266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66AF3B1E-78D5-4365-9A9B-7DE8268F01E2}" type="slidenum">
              <a:rPr lang="pt-BR" smtClean="0"/>
              <a:pPr/>
              <a:t>‹nº›</a:t>
            </a:fld>
            <a:endParaRPr 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3373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840600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66AF3B1E-78D5-4365-9A9B-7DE8268F01E2}" type="slidenum">
              <a:rPr lang="pt-BR" smtClean="0"/>
              <a:pPr/>
              <a:t>‹nº›</a:t>
            </a:fld>
            <a:endParaRPr 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3802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2767789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2296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6344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17064067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3147884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9988668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dirty="0"/>
          </a:p>
        </p:txBody>
      </p:sp>
      <p:sp>
        <p:nvSpPr>
          <p:cNvPr id="9" name="Slide Number Placeholder 8"/>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33049677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pt-BR"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pt-B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22911256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32279591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6911897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4007826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1" y="2130426"/>
            <a:ext cx="7772400" cy="1470026"/>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6639" indent="0" algn="ctr">
              <a:buNone/>
              <a:defRPr>
                <a:solidFill>
                  <a:schemeClr val="tx1">
                    <a:tint val="75000"/>
                  </a:schemeClr>
                </a:solidFill>
              </a:defRPr>
            </a:lvl2pPr>
            <a:lvl3pPr marL="893277" indent="0" algn="ctr">
              <a:buNone/>
              <a:defRPr>
                <a:solidFill>
                  <a:schemeClr val="tx1">
                    <a:tint val="75000"/>
                  </a:schemeClr>
                </a:solidFill>
              </a:defRPr>
            </a:lvl3pPr>
            <a:lvl4pPr marL="1339916" indent="0" algn="ctr">
              <a:buNone/>
              <a:defRPr>
                <a:solidFill>
                  <a:schemeClr val="tx1">
                    <a:tint val="75000"/>
                  </a:schemeClr>
                </a:solidFill>
              </a:defRPr>
            </a:lvl4pPr>
            <a:lvl5pPr marL="1786555" indent="0" algn="ctr">
              <a:buNone/>
              <a:defRPr>
                <a:solidFill>
                  <a:schemeClr val="tx1">
                    <a:tint val="75000"/>
                  </a:schemeClr>
                </a:solidFill>
              </a:defRPr>
            </a:lvl5pPr>
            <a:lvl6pPr marL="2233193" indent="0" algn="ctr">
              <a:buNone/>
              <a:defRPr>
                <a:solidFill>
                  <a:schemeClr val="tx1">
                    <a:tint val="75000"/>
                  </a:schemeClr>
                </a:solidFill>
              </a:defRPr>
            </a:lvl6pPr>
            <a:lvl7pPr marL="2679832" indent="0" algn="ctr">
              <a:buNone/>
              <a:defRPr>
                <a:solidFill>
                  <a:schemeClr val="tx1">
                    <a:tint val="75000"/>
                  </a:schemeClr>
                </a:solidFill>
              </a:defRPr>
            </a:lvl7pPr>
            <a:lvl8pPr marL="3126471" indent="0" algn="ctr">
              <a:buNone/>
              <a:defRPr>
                <a:solidFill>
                  <a:schemeClr val="tx1">
                    <a:tint val="75000"/>
                  </a:schemeClr>
                </a:solidFill>
              </a:defRPr>
            </a:lvl8pPr>
            <a:lvl9pPr marL="3573109"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469E2F86-513F-4DBC-989C-EE7685F7D910}"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29160300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69E2F86-513F-4DBC-989C-EE7685F7D910}"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8795960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4" y="4406901"/>
            <a:ext cx="7772400" cy="1362075"/>
          </a:xfrm>
        </p:spPr>
        <p:txBody>
          <a:bodyPr anchor="t"/>
          <a:lstStyle>
            <a:lvl1pPr algn="l">
              <a:defRPr sz="3908" b="1" cap="all"/>
            </a:lvl1pPr>
          </a:lstStyle>
          <a:p>
            <a:r>
              <a:rPr lang="pt-BR"/>
              <a:t>Clique para editar o título mestre</a:t>
            </a:r>
          </a:p>
        </p:txBody>
      </p:sp>
      <p:sp>
        <p:nvSpPr>
          <p:cNvPr id="3" name="Espaço Reservado para Texto 2"/>
          <p:cNvSpPr>
            <a:spLocks noGrp="1"/>
          </p:cNvSpPr>
          <p:nvPr>
            <p:ph type="body" idx="1"/>
          </p:nvPr>
        </p:nvSpPr>
        <p:spPr>
          <a:xfrm>
            <a:off x="722314" y="2906714"/>
            <a:ext cx="7772400" cy="1500186"/>
          </a:xfrm>
        </p:spPr>
        <p:txBody>
          <a:bodyPr anchor="b"/>
          <a:lstStyle>
            <a:lvl1pPr marL="0" indent="0">
              <a:buNone/>
              <a:defRPr sz="1954">
                <a:solidFill>
                  <a:schemeClr val="tx1">
                    <a:tint val="75000"/>
                  </a:schemeClr>
                </a:solidFill>
              </a:defRPr>
            </a:lvl1pPr>
            <a:lvl2pPr marL="446639" indent="0">
              <a:buNone/>
              <a:defRPr sz="1758">
                <a:solidFill>
                  <a:schemeClr val="tx1">
                    <a:tint val="75000"/>
                  </a:schemeClr>
                </a:solidFill>
              </a:defRPr>
            </a:lvl2pPr>
            <a:lvl3pPr marL="893277" indent="0">
              <a:buNone/>
              <a:defRPr sz="1563">
                <a:solidFill>
                  <a:schemeClr val="tx1">
                    <a:tint val="75000"/>
                  </a:schemeClr>
                </a:solidFill>
              </a:defRPr>
            </a:lvl3pPr>
            <a:lvl4pPr marL="1339916" indent="0">
              <a:buNone/>
              <a:defRPr sz="1368">
                <a:solidFill>
                  <a:schemeClr val="tx1">
                    <a:tint val="75000"/>
                  </a:schemeClr>
                </a:solidFill>
              </a:defRPr>
            </a:lvl4pPr>
            <a:lvl5pPr marL="1786555" indent="0">
              <a:buNone/>
              <a:defRPr sz="1368">
                <a:solidFill>
                  <a:schemeClr val="tx1">
                    <a:tint val="75000"/>
                  </a:schemeClr>
                </a:solidFill>
              </a:defRPr>
            </a:lvl5pPr>
            <a:lvl6pPr marL="2233193" indent="0">
              <a:buNone/>
              <a:defRPr sz="1368">
                <a:solidFill>
                  <a:schemeClr val="tx1">
                    <a:tint val="75000"/>
                  </a:schemeClr>
                </a:solidFill>
              </a:defRPr>
            </a:lvl6pPr>
            <a:lvl7pPr marL="2679832" indent="0">
              <a:buNone/>
              <a:defRPr sz="1368">
                <a:solidFill>
                  <a:schemeClr val="tx1">
                    <a:tint val="75000"/>
                  </a:schemeClr>
                </a:solidFill>
              </a:defRPr>
            </a:lvl7pPr>
            <a:lvl8pPr marL="3126471" indent="0">
              <a:buNone/>
              <a:defRPr sz="1368">
                <a:solidFill>
                  <a:schemeClr val="tx1">
                    <a:tint val="75000"/>
                  </a:schemeClr>
                </a:solidFill>
              </a:defRPr>
            </a:lvl8pPr>
            <a:lvl9pPr marL="3573109" indent="0">
              <a:buNone/>
              <a:defRPr sz="1368">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69E2F86-513F-4DBC-989C-EE7685F7D910}"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25207421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1"/>
            <a:ext cx="4038600" cy="4525963"/>
          </a:xfrm>
        </p:spPr>
        <p:txBody>
          <a:bodyPr/>
          <a:lstStyle>
            <a:lvl1pPr>
              <a:defRPr sz="2735"/>
            </a:lvl1pPr>
            <a:lvl2pPr>
              <a:defRPr sz="2345"/>
            </a:lvl2pPr>
            <a:lvl3pPr>
              <a:defRPr sz="1954"/>
            </a:lvl3pPr>
            <a:lvl4pPr>
              <a:defRPr sz="1758"/>
            </a:lvl4pPr>
            <a:lvl5pPr>
              <a:defRPr sz="1758"/>
            </a:lvl5pPr>
            <a:lvl6pPr>
              <a:defRPr sz="1758"/>
            </a:lvl6pPr>
            <a:lvl7pPr>
              <a:defRPr sz="1758"/>
            </a:lvl7pPr>
            <a:lvl8pPr>
              <a:defRPr sz="1758"/>
            </a:lvl8pPr>
            <a:lvl9pPr>
              <a:defRPr sz="1758"/>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1"/>
            <a:ext cx="4038600" cy="4525963"/>
          </a:xfrm>
        </p:spPr>
        <p:txBody>
          <a:bodyPr/>
          <a:lstStyle>
            <a:lvl1pPr>
              <a:defRPr sz="2735"/>
            </a:lvl1pPr>
            <a:lvl2pPr>
              <a:defRPr sz="2345"/>
            </a:lvl2pPr>
            <a:lvl3pPr>
              <a:defRPr sz="1954"/>
            </a:lvl3pPr>
            <a:lvl4pPr>
              <a:defRPr sz="1758"/>
            </a:lvl4pPr>
            <a:lvl5pPr>
              <a:defRPr sz="1758"/>
            </a:lvl5pPr>
            <a:lvl6pPr>
              <a:defRPr sz="1758"/>
            </a:lvl6pPr>
            <a:lvl7pPr>
              <a:defRPr sz="1758"/>
            </a:lvl7pPr>
            <a:lvl8pPr>
              <a:defRPr sz="1758"/>
            </a:lvl8pPr>
            <a:lvl9pPr>
              <a:defRPr sz="1758"/>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469E2F86-513F-4DBC-989C-EE7685F7D910}"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1366828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3"/>
          </a:xfrm>
        </p:spPr>
        <p:txBody>
          <a:bodyPr anchor="b"/>
          <a:lstStyle>
            <a:lvl1pPr marL="0" indent="0">
              <a:buNone/>
              <a:defRPr sz="2345" b="1"/>
            </a:lvl1pPr>
            <a:lvl2pPr marL="446639" indent="0">
              <a:buNone/>
              <a:defRPr sz="1954" b="1"/>
            </a:lvl2pPr>
            <a:lvl3pPr marL="893277" indent="0">
              <a:buNone/>
              <a:defRPr sz="1758" b="1"/>
            </a:lvl3pPr>
            <a:lvl4pPr marL="1339916" indent="0">
              <a:buNone/>
              <a:defRPr sz="1563" b="1"/>
            </a:lvl4pPr>
            <a:lvl5pPr marL="1786555" indent="0">
              <a:buNone/>
              <a:defRPr sz="1563" b="1"/>
            </a:lvl5pPr>
            <a:lvl6pPr marL="2233193" indent="0">
              <a:buNone/>
              <a:defRPr sz="1563" b="1"/>
            </a:lvl6pPr>
            <a:lvl7pPr marL="2679832" indent="0">
              <a:buNone/>
              <a:defRPr sz="1563" b="1"/>
            </a:lvl7pPr>
            <a:lvl8pPr marL="3126471" indent="0">
              <a:buNone/>
              <a:defRPr sz="1563" b="1"/>
            </a:lvl8pPr>
            <a:lvl9pPr marL="3573109" indent="0">
              <a:buNone/>
              <a:defRPr sz="1563" b="1"/>
            </a:lvl9pPr>
          </a:lstStyle>
          <a:p>
            <a:pPr lvl="0"/>
            <a:r>
              <a:rPr lang="pt-BR"/>
              <a:t>Clique para editar o texto mestre</a:t>
            </a:r>
          </a:p>
        </p:txBody>
      </p:sp>
      <p:sp>
        <p:nvSpPr>
          <p:cNvPr id="4" name="Espaço Reservado para Conteúdo 3"/>
          <p:cNvSpPr>
            <a:spLocks noGrp="1"/>
          </p:cNvSpPr>
          <p:nvPr>
            <p:ph sz="half" idx="2"/>
          </p:nvPr>
        </p:nvSpPr>
        <p:spPr>
          <a:xfrm>
            <a:off x="457200" y="2174874"/>
            <a:ext cx="4040188" cy="3951288"/>
          </a:xfrm>
        </p:spPr>
        <p:txBody>
          <a:bodyPr/>
          <a:lstStyle>
            <a:lvl1pPr>
              <a:defRPr sz="2345"/>
            </a:lvl1pPr>
            <a:lvl2pPr>
              <a:defRPr sz="1954"/>
            </a:lvl2pPr>
            <a:lvl3pPr>
              <a:defRPr sz="1758"/>
            </a:lvl3pPr>
            <a:lvl4pPr>
              <a:defRPr sz="1563"/>
            </a:lvl4pPr>
            <a:lvl5pPr>
              <a:defRPr sz="1563"/>
            </a:lvl5pPr>
            <a:lvl6pPr>
              <a:defRPr sz="1563"/>
            </a:lvl6pPr>
            <a:lvl7pPr>
              <a:defRPr sz="1563"/>
            </a:lvl7pPr>
            <a:lvl8pPr>
              <a:defRPr sz="1563"/>
            </a:lvl8pPr>
            <a:lvl9pPr>
              <a:defRPr sz="1563"/>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7" y="1535113"/>
            <a:ext cx="4041775" cy="639763"/>
          </a:xfrm>
        </p:spPr>
        <p:txBody>
          <a:bodyPr anchor="b"/>
          <a:lstStyle>
            <a:lvl1pPr marL="0" indent="0">
              <a:buNone/>
              <a:defRPr sz="2345" b="1"/>
            </a:lvl1pPr>
            <a:lvl2pPr marL="446639" indent="0">
              <a:buNone/>
              <a:defRPr sz="1954" b="1"/>
            </a:lvl2pPr>
            <a:lvl3pPr marL="893277" indent="0">
              <a:buNone/>
              <a:defRPr sz="1758" b="1"/>
            </a:lvl3pPr>
            <a:lvl4pPr marL="1339916" indent="0">
              <a:buNone/>
              <a:defRPr sz="1563" b="1"/>
            </a:lvl4pPr>
            <a:lvl5pPr marL="1786555" indent="0">
              <a:buNone/>
              <a:defRPr sz="1563" b="1"/>
            </a:lvl5pPr>
            <a:lvl6pPr marL="2233193" indent="0">
              <a:buNone/>
              <a:defRPr sz="1563" b="1"/>
            </a:lvl6pPr>
            <a:lvl7pPr marL="2679832" indent="0">
              <a:buNone/>
              <a:defRPr sz="1563" b="1"/>
            </a:lvl7pPr>
            <a:lvl8pPr marL="3126471" indent="0">
              <a:buNone/>
              <a:defRPr sz="1563" b="1"/>
            </a:lvl8pPr>
            <a:lvl9pPr marL="3573109" indent="0">
              <a:buNone/>
              <a:defRPr sz="1563" b="1"/>
            </a:lvl9pPr>
          </a:lstStyle>
          <a:p>
            <a:pPr lvl="0"/>
            <a:r>
              <a:rPr lang="pt-BR"/>
              <a:t>Clique para editar o texto mestre</a:t>
            </a:r>
          </a:p>
        </p:txBody>
      </p:sp>
      <p:sp>
        <p:nvSpPr>
          <p:cNvPr id="6" name="Espaço Reservado para Conteúdo 5"/>
          <p:cNvSpPr>
            <a:spLocks noGrp="1"/>
          </p:cNvSpPr>
          <p:nvPr>
            <p:ph sz="quarter" idx="4"/>
          </p:nvPr>
        </p:nvSpPr>
        <p:spPr>
          <a:xfrm>
            <a:off x="4645027" y="2174874"/>
            <a:ext cx="4041775" cy="3951288"/>
          </a:xfrm>
        </p:spPr>
        <p:txBody>
          <a:bodyPr/>
          <a:lstStyle>
            <a:lvl1pPr>
              <a:defRPr sz="2345"/>
            </a:lvl1pPr>
            <a:lvl2pPr>
              <a:defRPr sz="1954"/>
            </a:lvl2pPr>
            <a:lvl3pPr>
              <a:defRPr sz="1758"/>
            </a:lvl3pPr>
            <a:lvl4pPr>
              <a:defRPr sz="1563"/>
            </a:lvl4pPr>
            <a:lvl5pPr>
              <a:defRPr sz="1563"/>
            </a:lvl5pPr>
            <a:lvl6pPr>
              <a:defRPr sz="1563"/>
            </a:lvl6pPr>
            <a:lvl7pPr>
              <a:defRPr sz="1563"/>
            </a:lvl7pPr>
            <a:lvl8pPr>
              <a:defRPr sz="1563"/>
            </a:lvl8pPr>
            <a:lvl9pPr>
              <a:defRPr sz="1563"/>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469E2F86-513F-4DBC-989C-EE7685F7D910}" type="datetimeFigureOut">
              <a:rPr lang="pt-BR" smtClean="0"/>
              <a:t>20/09/2017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601080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688221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469E2F86-513F-4DBC-989C-EE7685F7D910}" type="datetimeFigureOut">
              <a:rPr lang="pt-BR" smtClean="0"/>
              <a:t>20/09/2017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27355971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69E2F86-513F-4DBC-989C-EE7685F7D910}" type="datetimeFigureOut">
              <a:rPr lang="pt-BR" smtClean="0"/>
              <a:t>20/09/2017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5917481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49"/>
            <a:ext cx="3008313" cy="1162051"/>
          </a:xfrm>
        </p:spPr>
        <p:txBody>
          <a:bodyPr anchor="b"/>
          <a:lstStyle>
            <a:lvl1pPr algn="l">
              <a:defRPr sz="1954" b="1"/>
            </a:lvl1pPr>
          </a:lstStyle>
          <a:p>
            <a:r>
              <a:rPr lang="pt-BR"/>
              <a:t>Clique para editar o título mestre</a:t>
            </a:r>
          </a:p>
        </p:txBody>
      </p:sp>
      <p:sp>
        <p:nvSpPr>
          <p:cNvPr id="3" name="Espaço Reservado para Conteúdo 2"/>
          <p:cNvSpPr>
            <a:spLocks noGrp="1"/>
          </p:cNvSpPr>
          <p:nvPr>
            <p:ph idx="1"/>
          </p:nvPr>
        </p:nvSpPr>
        <p:spPr>
          <a:xfrm>
            <a:off x="3575050" y="273051"/>
            <a:ext cx="5111750" cy="5853114"/>
          </a:xfrm>
        </p:spPr>
        <p:txBody>
          <a:bodyPr/>
          <a:lstStyle>
            <a:lvl1pPr>
              <a:defRPr sz="3126"/>
            </a:lvl1pPr>
            <a:lvl2pPr>
              <a:defRPr sz="2735"/>
            </a:lvl2pPr>
            <a:lvl3pPr>
              <a:defRPr sz="2345"/>
            </a:lvl3pPr>
            <a:lvl4pPr>
              <a:defRPr sz="1954"/>
            </a:lvl4pPr>
            <a:lvl5pPr>
              <a:defRPr sz="1954"/>
            </a:lvl5pPr>
            <a:lvl6pPr>
              <a:defRPr sz="1954"/>
            </a:lvl6pPr>
            <a:lvl7pPr>
              <a:defRPr sz="1954"/>
            </a:lvl7pPr>
            <a:lvl8pPr>
              <a:defRPr sz="1954"/>
            </a:lvl8pPr>
            <a:lvl9pPr>
              <a:defRPr sz="195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2" y="1435103"/>
            <a:ext cx="3008313" cy="4691062"/>
          </a:xfrm>
        </p:spPr>
        <p:txBody>
          <a:bodyPr/>
          <a:lstStyle>
            <a:lvl1pPr marL="0" indent="0">
              <a:buNone/>
              <a:defRPr sz="1368"/>
            </a:lvl1pPr>
            <a:lvl2pPr marL="446639" indent="0">
              <a:buNone/>
              <a:defRPr sz="1172"/>
            </a:lvl2pPr>
            <a:lvl3pPr marL="893277" indent="0">
              <a:buNone/>
              <a:defRPr sz="977"/>
            </a:lvl3pPr>
            <a:lvl4pPr marL="1339916" indent="0">
              <a:buNone/>
              <a:defRPr sz="879"/>
            </a:lvl4pPr>
            <a:lvl5pPr marL="1786555" indent="0">
              <a:buNone/>
              <a:defRPr sz="879"/>
            </a:lvl5pPr>
            <a:lvl6pPr marL="2233193" indent="0">
              <a:buNone/>
              <a:defRPr sz="879"/>
            </a:lvl6pPr>
            <a:lvl7pPr marL="2679832" indent="0">
              <a:buNone/>
              <a:defRPr sz="879"/>
            </a:lvl7pPr>
            <a:lvl8pPr marL="3126471" indent="0">
              <a:buNone/>
              <a:defRPr sz="879"/>
            </a:lvl8pPr>
            <a:lvl9pPr marL="3573109" indent="0">
              <a:buNone/>
              <a:defRPr sz="879"/>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69E2F86-513F-4DBC-989C-EE7685F7D910}"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20131973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1"/>
            <a:ext cx="5486400" cy="566738"/>
          </a:xfrm>
        </p:spPr>
        <p:txBody>
          <a:bodyPr anchor="b"/>
          <a:lstStyle>
            <a:lvl1pPr algn="l">
              <a:defRPr sz="1954" b="1"/>
            </a:lvl1pPr>
          </a:lstStyle>
          <a:p>
            <a:r>
              <a:rPr lang="pt-BR"/>
              <a:t>Clique para editar o título mestre</a:t>
            </a:r>
          </a:p>
        </p:txBody>
      </p:sp>
      <p:sp>
        <p:nvSpPr>
          <p:cNvPr id="3" name="Espaço Reservado para Imagem 2"/>
          <p:cNvSpPr>
            <a:spLocks noGrp="1"/>
          </p:cNvSpPr>
          <p:nvPr>
            <p:ph type="pic" idx="1"/>
          </p:nvPr>
        </p:nvSpPr>
        <p:spPr>
          <a:xfrm>
            <a:off x="1792288" y="612776"/>
            <a:ext cx="5486400" cy="4114800"/>
          </a:xfrm>
        </p:spPr>
        <p:txBody>
          <a:bodyPr/>
          <a:lstStyle>
            <a:lvl1pPr marL="0" indent="0">
              <a:buNone/>
              <a:defRPr sz="3126"/>
            </a:lvl1pPr>
            <a:lvl2pPr marL="446639" indent="0">
              <a:buNone/>
              <a:defRPr sz="2735"/>
            </a:lvl2pPr>
            <a:lvl3pPr marL="893277" indent="0">
              <a:buNone/>
              <a:defRPr sz="2345"/>
            </a:lvl3pPr>
            <a:lvl4pPr marL="1339916" indent="0">
              <a:buNone/>
              <a:defRPr sz="1954"/>
            </a:lvl4pPr>
            <a:lvl5pPr marL="1786555" indent="0">
              <a:buNone/>
              <a:defRPr sz="1954"/>
            </a:lvl5pPr>
            <a:lvl6pPr marL="2233193" indent="0">
              <a:buNone/>
              <a:defRPr sz="1954"/>
            </a:lvl6pPr>
            <a:lvl7pPr marL="2679832" indent="0">
              <a:buNone/>
              <a:defRPr sz="1954"/>
            </a:lvl7pPr>
            <a:lvl8pPr marL="3126471" indent="0">
              <a:buNone/>
              <a:defRPr sz="1954"/>
            </a:lvl8pPr>
            <a:lvl9pPr marL="3573109" indent="0">
              <a:buNone/>
              <a:defRPr sz="1954"/>
            </a:lvl9pPr>
          </a:lstStyle>
          <a:p>
            <a:endParaRPr lang="pt-BR"/>
          </a:p>
        </p:txBody>
      </p:sp>
      <p:sp>
        <p:nvSpPr>
          <p:cNvPr id="4" name="Espaço Reservado para Texto 3"/>
          <p:cNvSpPr>
            <a:spLocks noGrp="1"/>
          </p:cNvSpPr>
          <p:nvPr>
            <p:ph type="body" sz="half" idx="2"/>
          </p:nvPr>
        </p:nvSpPr>
        <p:spPr>
          <a:xfrm>
            <a:off x="1792288" y="5367338"/>
            <a:ext cx="5486400" cy="804863"/>
          </a:xfrm>
        </p:spPr>
        <p:txBody>
          <a:bodyPr/>
          <a:lstStyle>
            <a:lvl1pPr marL="0" indent="0">
              <a:buNone/>
              <a:defRPr sz="1368"/>
            </a:lvl1pPr>
            <a:lvl2pPr marL="446639" indent="0">
              <a:buNone/>
              <a:defRPr sz="1172"/>
            </a:lvl2pPr>
            <a:lvl3pPr marL="893277" indent="0">
              <a:buNone/>
              <a:defRPr sz="977"/>
            </a:lvl3pPr>
            <a:lvl4pPr marL="1339916" indent="0">
              <a:buNone/>
              <a:defRPr sz="879"/>
            </a:lvl4pPr>
            <a:lvl5pPr marL="1786555" indent="0">
              <a:buNone/>
              <a:defRPr sz="879"/>
            </a:lvl5pPr>
            <a:lvl6pPr marL="2233193" indent="0">
              <a:buNone/>
              <a:defRPr sz="879"/>
            </a:lvl6pPr>
            <a:lvl7pPr marL="2679832" indent="0">
              <a:buNone/>
              <a:defRPr sz="879"/>
            </a:lvl7pPr>
            <a:lvl8pPr marL="3126471" indent="0">
              <a:buNone/>
              <a:defRPr sz="879"/>
            </a:lvl8pPr>
            <a:lvl9pPr marL="3573109" indent="0">
              <a:buNone/>
              <a:defRPr sz="879"/>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69E2F86-513F-4DBC-989C-EE7685F7D910}"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31867274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69E2F86-513F-4DBC-989C-EE7685F7D910}"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36130562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9"/>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69E2F86-513F-4DBC-989C-EE7685F7D910}"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D596747-CE83-477F-80FA-B8076E923AD1}" type="slidenum">
              <a:rPr lang="pt-BR" smtClean="0"/>
              <a:t>‹nº›</a:t>
            </a:fld>
            <a:endParaRPr lang="pt-BR"/>
          </a:p>
        </p:txBody>
      </p:sp>
    </p:spTree>
    <p:extLst>
      <p:ext uri="{BB962C8B-B14F-4D97-AF65-F5344CB8AC3E}">
        <p14:creationId xmlns:p14="http://schemas.microsoft.com/office/powerpoint/2010/main" val="10324345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0C1073F6-B636-4160-AE68-B464C569C15B}"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33194920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C1073F6-B636-4160-AE68-B464C569C15B}"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32390289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0C1073F6-B636-4160-AE68-B464C569C15B}"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5085091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291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0C1073F6-B636-4160-AE68-B464C569C15B}"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210054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823986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0C1073F6-B636-4160-AE68-B464C569C15B}" type="datetimeFigureOut">
              <a:rPr lang="pt-BR" smtClean="0"/>
              <a:t>20/09/2017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33464449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0C1073F6-B636-4160-AE68-B464C569C15B}" type="datetimeFigureOut">
              <a:rPr lang="pt-BR" smtClean="0"/>
              <a:t>20/09/2017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17247694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C1073F6-B636-4160-AE68-B464C569C15B}" type="datetimeFigureOut">
              <a:rPr lang="pt-BR" smtClean="0"/>
              <a:t>20/09/2017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34622438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0C1073F6-B636-4160-AE68-B464C569C15B}"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24885042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0C1073F6-B636-4160-AE68-B464C569C15B}"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8768037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C1073F6-B636-4160-AE68-B464C569C15B}"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41667528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C1073F6-B636-4160-AE68-B464C569C15B}"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54C50A9-8ECC-4DDC-A718-FD90A8ABC72E}" type="slidenum">
              <a:rPr lang="pt-BR" smtClean="0"/>
              <a:t>‹nº›</a:t>
            </a:fld>
            <a:endParaRPr lang="pt-BR"/>
          </a:p>
        </p:txBody>
      </p:sp>
    </p:spTree>
    <p:extLst>
      <p:ext uri="{BB962C8B-B14F-4D97-AF65-F5344CB8AC3E}">
        <p14:creationId xmlns:p14="http://schemas.microsoft.com/office/powerpoint/2010/main" val="18874750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9" name="Subtítu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a:t>Clique para editar o estilo do subtítulo mestre</a:t>
            </a:r>
            <a:endParaRPr kumimoji="0" lang="en-US"/>
          </a:p>
        </p:txBody>
      </p:sp>
      <p:sp>
        <p:nvSpPr>
          <p:cNvPr id="28" name="Títu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pt-BR"/>
              <a:t>Clique para editar o título mestre</a:t>
            </a:r>
            <a:endParaRPr kumimoji="0" lang="en-US"/>
          </a:p>
        </p:txBody>
      </p:sp>
      <p:cxnSp>
        <p:nvCxnSpPr>
          <p:cNvPr id="8" name="Conector reto 7"/>
          <p:cNvCxnSpPr/>
          <p:nvPr/>
        </p:nvCxnSpPr>
        <p:spPr>
          <a:xfrm>
            <a:off x="1463626" y="3550127"/>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4708574" y="3550127"/>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4540348" y="3526303"/>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Espaço Reservado para Data 14"/>
          <p:cNvSpPr>
            <a:spLocks noGrp="1"/>
          </p:cNvSpPr>
          <p:nvPr>
            <p:ph type="dt" sz="half" idx="10"/>
          </p:nvPr>
        </p:nvSpPr>
        <p:spPr/>
        <p:txBody>
          <a:bodyPr/>
          <a:lstStyle/>
          <a:p>
            <a:fld id="{564CF2E0-CCC4-4E1E-9902-C3C36AB3FDA4}" type="datetimeFigureOut">
              <a:rPr lang="en-US" smtClean="0"/>
              <a:t>9/20/2017</a:t>
            </a:fld>
            <a:endParaRPr lang="en-US"/>
          </a:p>
        </p:txBody>
      </p:sp>
      <p:sp>
        <p:nvSpPr>
          <p:cNvPr id="16" name="Espaço Reservado para Número de Slide 15"/>
          <p:cNvSpPr>
            <a:spLocks noGrp="1"/>
          </p:cNvSpPr>
          <p:nvPr>
            <p:ph type="sldNum" sz="quarter" idx="11"/>
          </p:nvPr>
        </p:nvSpPr>
        <p:spPr/>
        <p:txBody>
          <a:bodyPr/>
          <a:lstStyle/>
          <a:p>
            <a:fld id="{6F42FDE4-A7DD-41A7-A0A6-9B649FB43336}" type="slidenum">
              <a:rPr kumimoji="0" lang="en-US" smtClean="0"/>
              <a:t>‹nº›</a:t>
            </a:fld>
            <a:endParaRPr kumimoji="0" lang="en-US" sz="1400" dirty="0">
              <a:solidFill>
                <a:srgbClr val="FFFFFF"/>
              </a:solidFill>
            </a:endParaRPr>
          </a:p>
        </p:txBody>
      </p:sp>
      <p:sp>
        <p:nvSpPr>
          <p:cNvPr id="17" name="Espaço Reservado para Rodapé 16"/>
          <p:cNvSpPr>
            <a:spLocks noGrp="1"/>
          </p:cNvSpPr>
          <p:nvPr>
            <p:ph type="ftr" sz="quarter" idx="12"/>
          </p:nvPr>
        </p:nvSpPr>
        <p:spPr/>
        <p:txBody>
          <a:bodyPr/>
          <a:lstStyle/>
          <a:p>
            <a:endParaRPr lang="pt-BR"/>
          </a:p>
        </p:txBody>
      </p:sp>
    </p:spTree>
    <p:extLst>
      <p:ext uri="{BB962C8B-B14F-4D97-AF65-F5344CB8AC3E}">
        <p14:creationId xmlns:p14="http://schemas.microsoft.com/office/powerpoint/2010/main" val="24535089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9" name="Espaço Reservado para Conteúdo 8"/>
          <p:cNvSpPr>
            <a:spLocks noGrp="1"/>
          </p:cNvSpPr>
          <p:nvPr>
            <p:ph idx="1"/>
          </p:nvPr>
        </p:nvSpPr>
        <p:spPr>
          <a:xfrm>
            <a:off x="457200" y="1524000"/>
            <a:ext cx="8229600" cy="4572000"/>
          </a:xfrm>
        </p:spPr>
        <p:txBody>
          <a:bodyPr/>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14" name="Espaço Reservado para Data 13"/>
          <p:cNvSpPr>
            <a:spLocks noGrp="1"/>
          </p:cNvSpPr>
          <p:nvPr>
            <p:ph type="dt" sz="half" idx="14"/>
          </p:nvPr>
        </p:nvSpPr>
        <p:spPr/>
        <p:txBody>
          <a:bodyPr/>
          <a:lstStyle/>
          <a:p>
            <a:fld id="{564CF2E0-CCC4-4E1E-9902-C3C36AB3FDA4}" type="datetimeFigureOut">
              <a:rPr lang="en-US" smtClean="0"/>
              <a:t>9/20/2017</a:t>
            </a:fld>
            <a:endParaRPr lang="en-US"/>
          </a:p>
        </p:txBody>
      </p:sp>
      <p:sp>
        <p:nvSpPr>
          <p:cNvPr id="15" name="Espaço Reservado para Número de Slide 14"/>
          <p:cNvSpPr>
            <a:spLocks noGrp="1"/>
          </p:cNvSpPr>
          <p:nvPr>
            <p:ph type="sldNum" sz="quarter" idx="15"/>
          </p:nvPr>
        </p:nvSpPr>
        <p:spPr/>
        <p:txBody>
          <a:bodyPr/>
          <a:lstStyle>
            <a:lvl1pPr algn="ctr">
              <a:defRPr/>
            </a:lvl1pPr>
          </a:lstStyle>
          <a:p>
            <a:fld id="{6F42FDE4-A7DD-41A7-A0A6-9B649FB43336}" type="slidenum">
              <a:rPr kumimoji="0" lang="en-US" smtClean="0"/>
              <a:t>‹nº›</a:t>
            </a:fld>
            <a:endParaRPr kumimoji="0" lang="en-US"/>
          </a:p>
        </p:txBody>
      </p:sp>
      <p:sp>
        <p:nvSpPr>
          <p:cNvPr id="16" name="Espaço Reservado para Rodapé 15"/>
          <p:cNvSpPr>
            <a:spLocks noGrp="1"/>
          </p:cNvSpPr>
          <p:nvPr>
            <p:ph type="ftr" sz="quarter" idx="16"/>
          </p:nvPr>
        </p:nvSpPr>
        <p:spPr/>
        <p:txBody>
          <a:bodyPr/>
          <a:lstStyle/>
          <a:p>
            <a:endParaRPr lang="pt-BR"/>
          </a:p>
        </p:txBody>
      </p:sp>
      <p:sp>
        <p:nvSpPr>
          <p:cNvPr id="17" name="Título 16"/>
          <p:cNvSpPr>
            <a:spLocks noGrp="1"/>
          </p:cNvSpPr>
          <p:nvPr>
            <p:ph type="title"/>
          </p:nvPr>
        </p:nvSpPr>
        <p:spPr/>
        <p:txBody>
          <a:bodyPr rtlCol="0" anchor="b" anchorCtr="0"/>
          <a:lstStyle/>
          <a:p>
            <a:r>
              <a:rPr kumimoji="0" lang="pt-BR"/>
              <a:t>Clique para editar o título mestre</a:t>
            </a:r>
            <a:endParaRPr kumimoji="0" lang="en-US"/>
          </a:p>
        </p:txBody>
      </p:sp>
    </p:spTree>
    <p:extLst>
      <p:ext uri="{BB962C8B-B14F-4D97-AF65-F5344CB8AC3E}">
        <p14:creationId xmlns:p14="http://schemas.microsoft.com/office/powerpoint/2010/main" val="39536592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p:txBody>
          <a:bodyPr/>
          <a:lstStyle/>
          <a:p>
            <a:fld id="{564CF2E0-CCC4-4E1E-9902-C3C36AB3FDA4}" type="datetimeFigureOut">
              <a:rPr lang="en-US" smtClean="0"/>
              <a:t>9/20/2017</a:t>
            </a:fld>
            <a:endParaRPr lang="en-US"/>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F42FDE4-A7DD-41A7-A0A6-9B649FB43336}" type="slidenum">
              <a:rPr kumimoji="0" lang="en-US" smtClean="0"/>
              <a:t>‹nº›</a:t>
            </a:fld>
            <a:endParaRPr kumimoji="0" lang="en-US" dirty="0"/>
          </a:p>
        </p:txBody>
      </p:sp>
      <p:sp>
        <p:nvSpPr>
          <p:cNvPr id="2" name="Títu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pt-BR"/>
              <a:t>Clique para editar o título mestre</a:t>
            </a:r>
            <a:endParaRPr kumimoji="0" lang="en-US"/>
          </a:p>
        </p:txBody>
      </p:sp>
      <p:sp>
        <p:nvSpPr>
          <p:cNvPr id="3" name="Espaço Reservado para Tex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a:t>Clique para editar o texto mestre</a:t>
            </a:r>
          </a:p>
        </p:txBody>
      </p:sp>
      <p:cxnSp>
        <p:nvCxnSpPr>
          <p:cNvPr id="7" name="Conector reto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286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152782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5" name="Espaço Reservado para Data 4"/>
          <p:cNvSpPr>
            <a:spLocks noGrp="1"/>
          </p:cNvSpPr>
          <p:nvPr>
            <p:ph type="dt" sz="half" idx="10"/>
          </p:nvPr>
        </p:nvSpPr>
        <p:spPr/>
        <p:txBody>
          <a:bodyPr/>
          <a:lstStyle/>
          <a:p>
            <a:fld id="{564CF2E0-CCC4-4E1E-9902-C3C36AB3FDA4}" type="datetimeFigureOut">
              <a:rPr lang="en-US" smtClean="0"/>
              <a:t>9/20/2017</a:t>
            </a:fld>
            <a:endParaRPr lang="en-US"/>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F42FDE4-A7DD-41A7-A0A6-9B649FB43336}" type="slidenum">
              <a:rPr kumimoji="0" lang="en-US" smtClean="0"/>
              <a:t>‹nº›</a:t>
            </a:fld>
            <a:endParaRPr kumimoji="0" lang="en-US"/>
          </a:p>
        </p:txBody>
      </p:sp>
      <p:sp>
        <p:nvSpPr>
          <p:cNvPr id="2" name="Título 1"/>
          <p:cNvSpPr>
            <a:spLocks noGrp="1"/>
          </p:cNvSpPr>
          <p:nvPr>
            <p:ph type="title"/>
          </p:nvPr>
        </p:nvSpPr>
        <p:spPr/>
        <p:txBody>
          <a:bodyPr/>
          <a:lstStyle/>
          <a:p>
            <a:r>
              <a:rPr kumimoji="0" lang="pt-BR"/>
              <a:t>Clique para editar o título mestre</a:t>
            </a:r>
            <a:endParaRPr kumimoji="0" lang="en-US"/>
          </a:p>
        </p:txBody>
      </p:sp>
      <p:sp>
        <p:nvSpPr>
          <p:cNvPr id="11" name="Espaço Reservado para Conteúdo 10"/>
          <p:cNvSpPr>
            <a:spLocks noGrp="1"/>
          </p:cNvSpPr>
          <p:nvPr>
            <p:ph sz="half" idx="1"/>
          </p:nvPr>
        </p:nvSpPr>
        <p:spPr>
          <a:xfrm>
            <a:off x="457200" y="1524000"/>
            <a:ext cx="4059936" cy="4572000"/>
          </a:xfrm>
        </p:spPr>
        <p:txBody>
          <a:bodyPr/>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13" name="Espaço Reservado para Conteúdo 12"/>
          <p:cNvSpPr>
            <a:spLocks noGrp="1"/>
          </p:cNvSpPr>
          <p:nvPr>
            <p:ph sz="half" idx="2"/>
          </p:nvPr>
        </p:nvSpPr>
        <p:spPr>
          <a:xfrm>
            <a:off x="4648200" y="1524000"/>
            <a:ext cx="4059936" cy="4572000"/>
          </a:xfrm>
        </p:spPr>
        <p:txBody>
          <a:bodyPr/>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Tree>
    <p:extLst>
      <p:ext uri="{BB962C8B-B14F-4D97-AF65-F5344CB8AC3E}">
        <p14:creationId xmlns:p14="http://schemas.microsoft.com/office/powerpoint/2010/main" val="23052943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9" name="Espaço Reservado para Número de Slide 8"/>
          <p:cNvSpPr>
            <a:spLocks noGrp="1"/>
          </p:cNvSpPr>
          <p:nvPr>
            <p:ph type="sldNum" sz="quarter" idx="12"/>
          </p:nvPr>
        </p:nvSpPr>
        <p:spPr/>
        <p:txBody>
          <a:bodyPr/>
          <a:lstStyle/>
          <a:p>
            <a:fld id="{6F42FDE4-A7DD-41A7-A0A6-9B649FB43336}" type="slidenum">
              <a:rPr kumimoji="0" lang="en-US" smtClean="0"/>
              <a:t>‹nº›</a:t>
            </a:fld>
            <a:endParaRPr kumimoji="0" lang="en-US"/>
          </a:p>
        </p:txBody>
      </p:sp>
      <p:sp>
        <p:nvSpPr>
          <p:cNvPr id="8" name="Espaço Reservado para Rodapé 7"/>
          <p:cNvSpPr>
            <a:spLocks noGrp="1"/>
          </p:cNvSpPr>
          <p:nvPr>
            <p:ph type="ftr" sz="quarter" idx="11"/>
          </p:nvPr>
        </p:nvSpPr>
        <p:spPr/>
        <p:txBody>
          <a:bodyPr/>
          <a:lstStyle/>
          <a:p>
            <a:endParaRPr lang="pt-BR"/>
          </a:p>
        </p:txBody>
      </p:sp>
      <p:sp>
        <p:nvSpPr>
          <p:cNvPr id="7" name="Espaço Reservado para Data 6"/>
          <p:cNvSpPr>
            <a:spLocks noGrp="1"/>
          </p:cNvSpPr>
          <p:nvPr>
            <p:ph type="dt" sz="half" idx="10"/>
          </p:nvPr>
        </p:nvSpPr>
        <p:spPr/>
        <p:txBody>
          <a:bodyPr/>
          <a:lstStyle/>
          <a:p>
            <a:fld id="{564CF2E0-CCC4-4E1E-9902-C3C36AB3FDA4}" type="datetimeFigureOut">
              <a:rPr lang="en-US" smtClean="0"/>
              <a:t>9/20/2017</a:t>
            </a:fld>
            <a:endParaRPr lang="en-US"/>
          </a:p>
        </p:txBody>
      </p:sp>
      <p:sp>
        <p:nvSpPr>
          <p:cNvPr id="3" name="Espaço Reservado para Tex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 texto mestre</a:t>
            </a:r>
          </a:p>
        </p:txBody>
      </p:sp>
      <p:sp>
        <p:nvSpPr>
          <p:cNvPr id="32" name="Espaço Reservado para Conteúdo 31"/>
          <p:cNvSpPr>
            <a:spLocks noGrp="1"/>
          </p:cNvSpPr>
          <p:nvPr>
            <p:ph sz="half" idx="2"/>
          </p:nvPr>
        </p:nvSpPr>
        <p:spPr>
          <a:xfrm>
            <a:off x="457200" y="2201896"/>
            <a:ext cx="4038600" cy="3913632"/>
          </a:xfrm>
        </p:spPr>
        <p:txBody>
          <a:bodyPr/>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34" name="Espaço Reservado para Conteúdo 33"/>
          <p:cNvSpPr>
            <a:spLocks noGrp="1"/>
          </p:cNvSpPr>
          <p:nvPr>
            <p:ph sz="quarter" idx="4"/>
          </p:nvPr>
        </p:nvSpPr>
        <p:spPr>
          <a:xfrm>
            <a:off x="4649788" y="2201896"/>
            <a:ext cx="4038600" cy="3913632"/>
          </a:xfrm>
        </p:spPr>
        <p:txBody>
          <a:bodyPr/>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2" name="Título 1"/>
          <p:cNvSpPr>
            <a:spLocks noGrp="1"/>
          </p:cNvSpPr>
          <p:nvPr>
            <p:ph type="title"/>
          </p:nvPr>
        </p:nvSpPr>
        <p:spPr>
          <a:xfrm>
            <a:off x="457200" y="155448"/>
            <a:ext cx="8229600" cy="1143000"/>
          </a:xfrm>
        </p:spPr>
        <p:txBody>
          <a:bodyPr anchor="b" anchorCtr="0"/>
          <a:lstStyle>
            <a:lvl1pPr>
              <a:defRPr/>
            </a:lvl1pPr>
          </a:lstStyle>
          <a:p>
            <a:r>
              <a:rPr kumimoji="0" lang="pt-BR"/>
              <a:t>Clique para editar o título mestre</a:t>
            </a:r>
            <a:endParaRPr kumimoji="0" lang="en-US"/>
          </a:p>
        </p:txBody>
      </p:sp>
      <p:sp>
        <p:nvSpPr>
          <p:cNvPr id="12" name="Espaço Reservado para Tex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 texto mestre</a:t>
            </a:r>
          </a:p>
        </p:txBody>
      </p:sp>
      <p:cxnSp>
        <p:nvCxnSpPr>
          <p:cNvPr id="10" name="Conector reto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97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fld id="{564CF2E0-CCC4-4E1E-9902-C3C36AB3FDA4}" type="datetimeFigureOut">
              <a:rPr lang="en-US" smtClean="0"/>
              <a:t>9/20/2017</a:t>
            </a:fld>
            <a:endParaRPr lang="en-US"/>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F42FDE4-A7DD-41A7-A0A6-9B649FB43336}" type="slidenum">
              <a:rPr kumimoji="0" lang="en-US" smtClean="0"/>
              <a:t>‹nº›</a:t>
            </a:fld>
            <a:endParaRPr kumimoji="0" lang="en-US"/>
          </a:p>
        </p:txBody>
      </p:sp>
      <p:sp>
        <p:nvSpPr>
          <p:cNvPr id="2" name="Título 1"/>
          <p:cNvSpPr>
            <a:spLocks noGrp="1"/>
          </p:cNvSpPr>
          <p:nvPr>
            <p:ph type="title"/>
          </p:nvPr>
        </p:nvSpPr>
        <p:spPr/>
        <p:txBody>
          <a:bodyPr/>
          <a:lstStyle/>
          <a:p>
            <a:r>
              <a:rPr kumimoji="0" lang="pt-BR"/>
              <a:t>Clique para editar o título mestre</a:t>
            </a:r>
            <a:endParaRPr kumimoji="0" lang="en-US"/>
          </a:p>
        </p:txBody>
      </p:sp>
    </p:spTree>
    <p:extLst>
      <p:ext uri="{BB962C8B-B14F-4D97-AF65-F5344CB8AC3E}">
        <p14:creationId xmlns:p14="http://schemas.microsoft.com/office/powerpoint/2010/main" val="36812789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64CF2E0-CCC4-4E1E-9902-C3C36AB3FDA4}" type="datetimeFigureOut">
              <a:rPr lang="en-US" smtClean="0"/>
              <a:t>9/20/2017</a:t>
            </a:fld>
            <a:endParaRPr lang="en-US"/>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F42FDE4-A7DD-41A7-A0A6-9B649FB43336}" type="slidenum">
              <a:rPr kumimoji="0" lang="en-US" smtClean="0"/>
              <a:t>‹nº›</a:t>
            </a:fld>
            <a:endParaRPr kumimoji="0" lang="en-US"/>
          </a:p>
        </p:txBody>
      </p:sp>
    </p:spTree>
    <p:extLst>
      <p:ext uri="{BB962C8B-B14F-4D97-AF65-F5344CB8AC3E}">
        <p14:creationId xmlns:p14="http://schemas.microsoft.com/office/powerpoint/2010/main" val="13167344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9" name="Espaço Reservado para Conteúdo 28"/>
          <p:cNvSpPr>
            <a:spLocks noGrp="1"/>
          </p:cNvSpPr>
          <p:nvPr>
            <p:ph sz="quarter" idx="1"/>
          </p:nvPr>
        </p:nvSpPr>
        <p:spPr>
          <a:xfrm>
            <a:off x="457200" y="457200"/>
            <a:ext cx="6248400" cy="5715000"/>
          </a:xfrm>
        </p:spPr>
        <p:txBody>
          <a:bodyPr/>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3" name="Espaço Reservado para Tex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t-BR"/>
              <a:t>Clique para editar o texto mestre</a:t>
            </a:r>
          </a:p>
        </p:txBody>
      </p:sp>
      <p:sp>
        <p:nvSpPr>
          <p:cNvPr id="31" name="Títu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t-BR"/>
              <a:t>Clique para editar o título mestre</a:t>
            </a:r>
            <a:endParaRPr kumimoji="0" lang="en-US"/>
          </a:p>
        </p:txBody>
      </p:sp>
      <p:sp>
        <p:nvSpPr>
          <p:cNvPr id="8" name="Espaço Reservado para Data 7"/>
          <p:cNvSpPr>
            <a:spLocks noGrp="1"/>
          </p:cNvSpPr>
          <p:nvPr>
            <p:ph type="dt" sz="half" idx="14"/>
          </p:nvPr>
        </p:nvSpPr>
        <p:spPr/>
        <p:txBody>
          <a:bodyPr/>
          <a:lstStyle/>
          <a:p>
            <a:fld id="{564CF2E0-CCC4-4E1E-9902-C3C36AB3FDA4}" type="datetimeFigureOut">
              <a:rPr lang="en-US" smtClean="0"/>
              <a:t>9/20/2017</a:t>
            </a:fld>
            <a:endParaRPr lang="en-US"/>
          </a:p>
        </p:txBody>
      </p:sp>
      <p:sp>
        <p:nvSpPr>
          <p:cNvPr id="9" name="Espaço Reservado para Número de Slide 8"/>
          <p:cNvSpPr>
            <a:spLocks noGrp="1"/>
          </p:cNvSpPr>
          <p:nvPr>
            <p:ph type="sldNum" sz="quarter" idx="15"/>
          </p:nvPr>
        </p:nvSpPr>
        <p:spPr/>
        <p:txBody>
          <a:bodyPr/>
          <a:lstStyle/>
          <a:p>
            <a:fld id="{6F42FDE4-A7DD-41A7-A0A6-9B649FB43336}" type="slidenum">
              <a:rPr kumimoji="0" lang="en-US" smtClean="0"/>
              <a:t>‹nº›</a:t>
            </a:fld>
            <a:endParaRPr kumimoji="0" lang="en-US"/>
          </a:p>
        </p:txBody>
      </p:sp>
      <p:sp>
        <p:nvSpPr>
          <p:cNvPr id="10" name="Espaço Reservado para Rodapé 9"/>
          <p:cNvSpPr>
            <a:spLocks noGrp="1"/>
          </p:cNvSpPr>
          <p:nvPr>
            <p:ph type="ftr" sz="quarter" idx="16"/>
          </p:nvPr>
        </p:nvSpPr>
        <p:spPr/>
        <p:txBody>
          <a:bodyPr/>
          <a:lstStyle/>
          <a:p>
            <a:endParaRPr lang="pt-BR"/>
          </a:p>
        </p:txBody>
      </p:sp>
    </p:spTree>
    <p:extLst>
      <p:ext uri="{BB962C8B-B14F-4D97-AF65-F5344CB8AC3E}">
        <p14:creationId xmlns:p14="http://schemas.microsoft.com/office/powerpoint/2010/main" val="17719818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t-BR"/>
              <a:t>Clique para editar o título mestre</a:t>
            </a:r>
            <a:endParaRPr kumimoji="0" lang="en-US"/>
          </a:p>
        </p:txBody>
      </p:sp>
      <p:sp>
        <p:nvSpPr>
          <p:cNvPr id="3" name="Espaço Reservado para Imagem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pt-BR"/>
              <a:t>Clique no ícone para adicionar uma imagem</a:t>
            </a:r>
            <a:endParaRPr kumimoji="0" lang="en-US"/>
          </a:p>
        </p:txBody>
      </p:sp>
      <p:sp>
        <p:nvSpPr>
          <p:cNvPr id="4" name="Espaço Reservado para Tex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pt-BR"/>
              <a:t>Clique para editar o texto mestre</a:t>
            </a:r>
          </a:p>
        </p:txBody>
      </p:sp>
      <p:sp>
        <p:nvSpPr>
          <p:cNvPr id="8" name="Espaço Reservado para Data 7"/>
          <p:cNvSpPr>
            <a:spLocks noGrp="1"/>
          </p:cNvSpPr>
          <p:nvPr>
            <p:ph type="dt" sz="half" idx="10"/>
          </p:nvPr>
        </p:nvSpPr>
        <p:spPr/>
        <p:txBody>
          <a:bodyPr/>
          <a:lstStyle/>
          <a:p>
            <a:fld id="{564CF2E0-CCC4-4E1E-9902-C3C36AB3FDA4}" type="datetimeFigureOut">
              <a:rPr lang="en-US" smtClean="0"/>
              <a:t>9/20/2017</a:t>
            </a:fld>
            <a:endParaRPr lang="en-US"/>
          </a:p>
        </p:txBody>
      </p:sp>
      <p:sp>
        <p:nvSpPr>
          <p:cNvPr id="9" name="Espaço Reservado para Número de Slide 8"/>
          <p:cNvSpPr>
            <a:spLocks noGrp="1"/>
          </p:cNvSpPr>
          <p:nvPr>
            <p:ph type="sldNum" sz="quarter" idx="11"/>
          </p:nvPr>
        </p:nvSpPr>
        <p:spPr/>
        <p:txBody>
          <a:bodyPr/>
          <a:lstStyle/>
          <a:p>
            <a:fld id="{6F42FDE4-A7DD-41A7-A0A6-9B649FB43336}" type="slidenum">
              <a:rPr kumimoji="0" lang="en-US" smtClean="0"/>
              <a:t>‹nº›</a:t>
            </a:fld>
            <a:endParaRPr kumimoji="0" lang="en-US" dirty="0"/>
          </a:p>
        </p:txBody>
      </p:sp>
      <p:sp>
        <p:nvSpPr>
          <p:cNvPr id="10" name="Espaço Reservado para Rodapé 9"/>
          <p:cNvSpPr>
            <a:spLocks noGrp="1"/>
          </p:cNvSpPr>
          <p:nvPr>
            <p:ph type="ftr" sz="quarter" idx="12"/>
          </p:nvPr>
        </p:nvSpPr>
        <p:spPr/>
        <p:txBody>
          <a:bodyPr/>
          <a:lstStyle/>
          <a:p>
            <a:endParaRPr lang="pt-BR"/>
          </a:p>
        </p:txBody>
      </p:sp>
    </p:spTree>
    <p:extLst>
      <p:ext uri="{BB962C8B-B14F-4D97-AF65-F5344CB8AC3E}">
        <p14:creationId xmlns:p14="http://schemas.microsoft.com/office/powerpoint/2010/main" val="30156754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564CF2E0-CCC4-4E1E-9902-C3C36AB3FDA4}" type="datetimeFigureOut">
              <a:rPr lang="en-US" smtClean="0"/>
              <a:t>9/20/2017</a:t>
            </a:fld>
            <a:endParaRPr lang="en-US"/>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F42FDE4-A7DD-41A7-A0A6-9B649FB43336}" type="slidenum">
              <a:rPr kumimoji="0" lang="en-US" smtClean="0"/>
              <a:t>‹nº›</a:t>
            </a:fld>
            <a:endParaRPr kumimoji="0" lang="en-US"/>
          </a:p>
        </p:txBody>
      </p:sp>
    </p:spTree>
    <p:extLst>
      <p:ext uri="{BB962C8B-B14F-4D97-AF65-F5344CB8AC3E}">
        <p14:creationId xmlns:p14="http://schemas.microsoft.com/office/powerpoint/2010/main" val="2475454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2057400" cy="5851525"/>
          </a:xfrm>
        </p:spPr>
        <p:txBody>
          <a:bodyPr vert="eaVert"/>
          <a:lstStyle/>
          <a:p>
            <a:r>
              <a:rPr kumimoji="0" lang="pt-BR"/>
              <a:t>Clique para editar o título mestre</a:t>
            </a:r>
            <a:endParaRPr kumimoji="0" lang="en-US"/>
          </a:p>
        </p:txBody>
      </p:sp>
      <p:sp>
        <p:nvSpPr>
          <p:cNvPr id="3" name="Espaço Reservado para Texto Vertical 2"/>
          <p:cNvSpPr>
            <a:spLocks noGrp="1"/>
          </p:cNvSpPr>
          <p:nvPr>
            <p:ph type="body" orient="vert" idx="1"/>
          </p:nvPr>
        </p:nvSpPr>
        <p:spPr>
          <a:xfrm>
            <a:off x="457200" y="274639"/>
            <a:ext cx="6019800" cy="5851525"/>
          </a:xfrm>
        </p:spPr>
        <p:txBody>
          <a:bodyPr vert="eaVert"/>
          <a:lstStyle/>
          <a:p>
            <a:pPr lvl="0" eaLnBrk="1" latinLnBrk="0" hangingPunct="1"/>
            <a:r>
              <a:rPr lang="pt-BR"/>
              <a:t>Clique para editar 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564CF2E0-CCC4-4E1E-9902-C3C36AB3FDA4}" type="datetimeFigureOut">
              <a:rPr lang="en-US" smtClean="0"/>
              <a:t>9/20/2017</a:t>
            </a:fld>
            <a:endParaRPr lang="en-US"/>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F42FDE4-A7DD-41A7-A0A6-9B649FB43336}" type="slidenum">
              <a:rPr kumimoji="0" lang="en-US" smtClean="0"/>
              <a:t>‹nº›</a:t>
            </a:fld>
            <a:endParaRPr kumimoji="0" lang="en-US"/>
          </a:p>
        </p:txBody>
      </p:sp>
    </p:spTree>
    <p:extLst>
      <p:ext uri="{BB962C8B-B14F-4D97-AF65-F5344CB8AC3E}">
        <p14:creationId xmlns:p14="http://schemas.microsoft.com/office/powerpoint/2010/main" val="2066692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7112162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728413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1388795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9365872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2971774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a:t>20/09/2017</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1285699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a:t>20/09/2017</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353858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a:t>20/09/2017</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3303983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8527785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2217339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9767144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973109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0991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26663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82388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54302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984698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13722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03152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168355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83206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93116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57080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816618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3927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89795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00064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770981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33542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9302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Tree>
    <p:extLst>
      <p:ext uri="{BB962C8B-B14F-4D97-AF65-F5344CB8AC3E}">
        <p14:creationId xmlns:p14="http://schemas.microsoft.com/office/powerpoint/2010/main" val="799695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Conteúdo 2"/>
          <p:cNvSpPr>
            <a:spLocks noGrp="1"/>
          </p:cNvSpPr>
          <p:nvPr>
            <p:ph idx="1"/>
          </p:nvPr>
        </p:nvSpPr>
        <p:spPr>
          <a:xfrm>
            <a:off x="628650" y="1825625"/>
            <a:ext cx="78867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232552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Tree>
    <p:extLst>
      <p:ext uri="{BB962C8B-B14F-4D97-AF65-F5344CB8AC3E}">
        <p14:creationId xmlns:p14="http://schemas.microsoft.com/office/powerpoint/2010/main" val="104233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6715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825625"/>
            <a:ext cx="386715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641252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pt-BR"/>
              <a:t>Clique para editar o título mestre</a:t>
            </a:r>
          </a:p>
        </p:txBody>
      </p:sp>
      <p:sp>
        <p:nvSpPr>
          <p:cNvPr id="3" name="Espaço Reservado para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630238" y="2505075"/>
            <a:ext cx="3868737"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788"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08937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73291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3086215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853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200487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2226529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Texto Vertical 2"/>
          <p:cNvSpPr>
            <a:spLocks noGrp="1"/>
          </p:cNvSpPr>
          <p:nvPr>
            <p:ph type="body" orient="vert" idx="1"/>
          </p:nvPr>
        </p:nvSpPr>
        <p:spPr>
          <a:xfrm>
            <a:off x="628650" y="1825625"/>
            <a:ext cx="7886700" cy="43513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948177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762625" cy="58118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280560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28650" y="365125"/>
            <a:ext cx="7886700" cy="58118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77816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x-none"/>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endParaRPr lang="en-US" dirty="0"/>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dirty="0"/>
          </a:p>
        </p:txBody>
      </p:sp>
    </p:spTree>
    <p:extLst>
      <p:ext uri="{BB962C8B-B14F-4D97-AF65-F5344CB8AC3E}">
        <p14:creationId xmlns:p14="http://schemas.microsoft.com/office/powerpoint/2010/main" val="56961900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p:txBody>
          <a:bodyPr/>
          <a:lstStyle/>
          <a:p>
            <a:r>
              <a:rPr lang="x-none"/>
              <a:t>Click to edit Master title style</a:t>
            </a:r>
            <a:endParaRPr/>
          </a:p>
        </p:txBody>
      </p:sp>
      <p:sp>
        <p:nvSpPr>
          <p:cNvPr id="3" name="Content Placeholder 2"/>
          <p:cNvSpPr>
            <a:spLocks noGrp="1"/>
          </p:cNvSpPr>
          <p:nvPr>
            <p:ph idx="1"/>
          </p:nvPr>
        </p:nvSpPr>
        <p:spPr/>
        <p:txBody>
          <a:bodyPr/>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312492406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x-none"/>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endParaRPr lang="pt-BR" dirty="0"/>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pt-BR" dirty="0"/>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x-none"/>
              <a:t>Drag picture to placeholder or click icon to add</a:t>
            </a:r>
            <a:endParaRPr dirty="0"/>
          </a:p>
        </p:txBody>
      </p:sp>
    </p:spTree>
    <p:extLst>
      <p:ext uri="{BB962C8B-B14F-4D97-AF65-F5344CB8AC3E}">
        <p14:creationId xmlns:p14="http://schemas.microsoft.com/office/powerpoint/2010/main" val="310016817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361333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x-none"/>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dirty="0"/>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296398780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79463" y="295833"/>
            <a:ext cx="7583488" cy="1143000"/>
          </a:xfrm>
        </p:spPr>
        <p:txBody>
          <a:bodyPr/>
          <a:lstStyle/>
          <a:p>
            <a:r>
              <a:rPr lang="x-none"/>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2286451297"/>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79463" y="295833"/>
            <a:ext cx="7583488" cy="1143000"/>
          </a:xfrm>
        </p:spPr>
        <p:txBody>
          <a:bodyPr/>
          <a:lstStyle>
            <a:lvl1pPr>
              <a:defRPr/>
            </a:lvl1pPr>
          </a:lstStyle>
          <a:p>
            <a:r>
              <a:rPr lang="x-none"/>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286388185"/>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p:txBody>
          <a:bodyPr/>
          <a:lstStyle/>
          <a:p>
            <a:r>
              <a:rPr lang="x-none"/>
              <a:t>Click to edit Master title style</a:t>
            </a:r>
            <a:endParaRP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1180048153"/>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1907423061"/>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x-none"/>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endParaRPr lang="pt-BR" dirty="0"/>
          </a:p>
        </p:txBody>
      </p:sp>
      <p:sp>
        <p:nvSpPr>
          <p:cNvPr id="6" name="Footer Placeholder 5"/>
          <p:cNvSpPr>
            <a:spLocks noGrp="1"/>
          </p:cNvSpPr>
          <p:nvPr>
            <p:ph type="ftr" sz="quarter" idx="11"/>
          </p:nvPr>
        </p:nvSpPr>
        <p:spPr>
          <a:xfrm>
            <a:off x="2057400" y="6297706"/>
            <a:ext cx="2339788" cy="365125"/>
          </a:xfrm>
        </p:spPr>
        <p:txBody>
          <a:bodyPr/>
          <a:lstStyle/>
          <a:p>
            <a:endParaRPr lang="pt-BR" dirty="0"/>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277382909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x-none"/>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dirty="0"/>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endParaRPr lang="pt-BR" dirty="0"/>
          </a:p>
        </p:txBody>
      </p:sp>
      <p:sp>
        <p:nvSpPr>
          <p:cNvPr id="6" name="Footer Placeholder 5"/>
          <p:cNvSpPr>
            <a:spLocks noGrp="1"/>
          </p:cNvSpPr>
          <p:nvPr>
            <p:ph type="ftr" sz="quarter" idx="11"/>
          </p:nvPr>
        </p:nvSpPr>
        <p:spPr>
          <a:xfrm>
            <a:off x="2057400" y="6300216"/>
            <a:ext cx="2340864" cy="365125"/>
          </a:xfrm>
        </p:spPr>
        <p:txBody>
          <a:bodyPr/>
          <a:lstStyle/>
          <a:p>
            <a:endParaRPr lang="pt-BR" dirty="0"/>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103505290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x-none"/>
              <a:t>Click to edit Master title style</a:t>
            </a:r>
            <a:endParaRP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2ED7024-B46F-B54B-8B76-201CEF9ADA33}" type="slidenum">
              <a:rPr lang="pt-BR" smtClean="0"/>
              <a:pPr/>
              <a:t>‹nº›</a:t>
            </a:fld>
            <a:endParaRPr lang="pt-BR" dirty="0"/>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dirty="0"/>
          </a:p>
        </p:txBody>
      </p:sp>
    </p:spTree>
    <p:extLst>
      <p:ext uri="{BB962C8B-B14F-4D97-AF65-F5344CB8AC3E}">
        <p14:creationId xmlns:p14="http://schemas.microsoft.com/office/powerpoint/2010/main" val="69011445"/>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4149758176"/>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p:txBody>
          <a:bodyPr/>
          <a:lstStyle/>
          <a:p>
            <a:r>
              <a:rPr lang="x-none"/>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149174260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28362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Vertical Title 1"/>
          <p:cNvSpPr>
            <a:spLocks noGrp="1"/>
          </p:cNvSpPr>
          <p:nvPr>
            <p:ph type="title" orient="vert"/>
          </p:nvPr>
        </p:nvSpPr>
        <p:spPr>
          <a:xfrm>
            <a:off x="7467600" y="838201"/>
            <a:ext cx="1219200" cy="5105400"/>
          </a:xfrm>
        </p:spPr>
        <p:txBody>
          <a:bodyPr vert="eaVert"/>
          <a:lstStyle/>
          <a:p>
            <a:r>
              <a:rPr lang="x-none"/>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2311016886"/>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endParaRPr lang="es-ES_tradnl" dirty="0"/>
          </a:p>
        </p:txBody>
      </p:sp>
      <p:sp>
        <p:nvSpPr>
          <p:cNvPr id="5"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6" name="Espaço Reservado para Número de Slide 5"/>
          <p:cNvSpPr>
            <a:spLocks noGrp="1"/>
          </p:cNvSpPr>
          <p:nvPr>
            <p:ph type="sldNum" sz="quarter" idx="12"/>
          </p:nvPr>
        </p:nvSpPr>
        <p:spPr/>
        <p:txBody>
          <a:bodyPr/>
          <a:lstStyle>
            <a:lvl1pPr>
              <a:defRPr/>
            </a:lvl1pPr>
          </a:lstStyle>
          <a:p>
            <a:pPr>
              <a:defRPr/>
            </a:pPr>
            <a:fld id="{229D081B-2FC1-4CDE-AD17-1A33FCB8CCC5}" type="slidenum">
              <a:rPr lang="es-ES_tradnl" altLang="pt-BR"/>
              <a:pPr>
                <a:defRPr/>
              </a:pPr>
              <a:t>‹nº›</a:t>
            </a:fld>
            <a:endParaRPr lang="es-ES_tradnl" altLang="pt-BR" dirty="0"/>
          </a:p>
        </p:txBody>
      </p:sp>
    </p:spTree>
    <p:extLst>
      <p:ext uri="{BB962C8B-B14F-4D97-AF65-F5344CB8AC3E}">
        <p14:creationId xmlns:p14="http://schemas.microsoft.com/office/powerpoint/2010/main" val="2365788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endParaRPr lang="es-ES_tradnl" dirty="0"/>
          </a:p>
        </p:txBody>
      </p:sp>
      <p:sp>
        <p:nvSpPr>
          <p:cNvPr id="5"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6" name="Espaço Reservado para Número de Slide 5"/>
          <p:cNvSpPr>
            <a:spLocks noGrp="1"/>
          </p:cNvSpPr>
          <p:nvPr>
            <p:ph type="sldNum" sz="quarter" idx="12"/>
          </p:nvPr>
        </p:nvSpPr>
        <p:spPr/>
        <p:txBody>
          <a:bodyPr/>
          <a:lstStyle>
            <a:lvl1pPr>
              <a:defRPr/>
            </a:lvl1pPr>
          </a:lstStyle>
          <a:p>
            <a:pPr>
              <a:defRPr/>
            </a:pPr>
            <a:fld id="{9E1B86B7-F21F-42B0-A46E-B5E099F35BAB}" type="slidenum">
              <a:rPr lang="es-ES_tradnl" altLang="pt-BR"/>
              <a:pPr>
                <a:defRPr/>
              </a:pPr>
              <a:t>‹nº›</a:t>
            </a:fld>
            <a:endParaRPr lang="es-ES_tradnl" altLang="pt-BR" dirty="0"/>
          </a:p>
        </p:txBody>
      </p:sp>
    </p:spTree>
    <p:extLst>
      <p:ext uri="{BB962C8B-B14F-4D97-AF65-F5344CB8AC3E}">
        <p14:creationId xmlns:p14="http://schemas.microsoft.com/office/powerpoint/2010/main" val="564072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endParaRPr lang="es-ES_tradnl" dirty="0"/>
          </a:p>
        </p:txBody>
      </p:sp>
      <p:sp>
        <p:nvSpPr>
          <p:cNvPr id="5"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6" name="Espaço Reservado para Número de Slide 5"/>
          <p:cNvSpPr>
            <a:spLocks noGrp="1"/>
          </p:cNvSpPr>
          <p:nvPr>
            <p:ph type="sldNum" sz="quarter" idx="12"/>
          </p:nvPr>
        </p:nvSpPr>
        <p:spPr/>
        <p:txBody>
          <a:bodyPr/>
          <a:lstStyle>
            <a:lvl1pPr>
              <a:defRPr/>
            </a:lvl1pPr>
          </a:lstStyle>
          <a:p>
            <a:pPr>
              <a:defRPr/>
            </a:pPr>
            <a:fld id="{87FCFCE0-CA47-41FE-9D9D-5C206A98CCB1}" type="slidenum">
              <a:rPr lang="es-ES_tradnl" altLang="pt-BR"/>
              <a:pPr>
                <a:defRPr/>
              </a:pPr>
              <a:t>‹nº›</a:t>
            </a:fld>
            <a:endParaRPr lang="es-ES_tradnl" altLang="pt-BR" dirty="0"/>
          </a:p>
        </p:txBody>
      </p:sp>
    </p:spTree>
    <p:extLst>
      <p:ext uri="{BB962C8B-B14F-4D97-AF65-F5344CB8AC3E}">
        <p14:creationId xmlns:p14="http://schemas.microsoft.com/office/powerpoint/2010/main" val="337362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endParaRPr lang="es-ES_tradnl" dirty="0"/>
          </a:p>
        </p:txBody>
      </p:sp>
      <p:sp>
        <p:nvSpPr>
          <p:cNvPr id="6"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7" name="Espaço Reservado para Número de Slide 5"/>
          <p:cNvSpPr>
            <a:spLocks noGrp="1"/>
          </p:cNvSpPr>
          <p:nvPr>
            <p:ph type="sldNum" sz="quarter" idx="12"/>
          </p:nvPr>
        </p:nvSpPr>
        <p:spPr/>
        <p:txBody>
          <a:bodyPr/>
          <a:lstStyle>
            <a:lvl1pPr>
              <a:defRPr/>
            </a:lvl1pPr>
          </a:lstStyle>
          <a:p>
            <a:pPr>
              <a:defRPr/>
            </a:pPr>
            <a:fld id="{3161C99A-03FD-4108-ACF4-C7AE34844C00}" type="slidenum">
              <a:rPr lang="es-ES_tradnl" altLang="pt-BR"/>
              <a:pPr>
                <a:defRPr/>
              </a:pPr>
              <a:t>‹nº›</a:t>
            </a:fld>
            <a:endParaRPr lang="es-ES_tradnl" altLang="pt-BR" dirty="0"/>
          </a:p>
        </p:txBody>
      </p:sp>
    </p:spTree>
    <p:extLst>
      <p:ext uri="{BB962C8B-B14F-4D97-AF65-F5344CB8AC3E}">
        <p14:creationId xmlns:p14="http://schemas.microsoft.com/office/powerpoint/2010/main" val="1632389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endParaRPr lang="es-ES_tradnl" dirty="0"/>
          </a:p>
        </p:txBody>
      </p:sp>
      <p:sp>
        <p:nvSpPr>
          <p:cNvPr id="8"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9" name="Espaço Reservado para Número de Slide 5"/>
          <p:cNvSpPr>
            <a:spLocks noGrp="1"/>
          </p:cNvSpPr>
          <p:nvPr>
            <p:ph type="sldNum" sz="quarter" idx="12"/>
          </p:nvPr>
        </p:nvSpPr>
        <p:spPr/>
        <p:txBody>
          <a:bodyPr/>
          <a:lstStyle>
            <a:lvl1pPr>
              <a:defRPr/>
            </a:lvl1pPr>
          </a:lstStyle>
          <a:p>
            <a:pPr>
              <a:defRPr/>
            </a:pPr>
            <a:fld id="{EFE4E2C6-4AD1-4606-B7B0-65CBA6C6EA3D}" type="slidenum">
              <a:rPr lang="es-ES_tradnl" altLang="pt-BR"/>
              <a:pPr>
                <a:defRPr/>
              </a:pPr>
              <a:t>‹nº›</a:t>
            </a:fld>
            <a:endParaRPr lang="es-ES_tradnl" altLang="pt-BR" dirty="0"/>
          </a:p>
        </p:txBody>
      </p:sp>
    </p:spTree>
    <p:extLst>
      <p:ext uri="{BB962C8B-B14F-4D97-AF65-F5344CB8AC3E}">
        <p14:creationId xmlns:p14="http://schemas.microsoft.com/office/powerpoint/2010/main" val="1438577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endParaRPr lang="es-ES_tradnl" dirty="0"/>
          </a:p>
        </p:txBody>
      </p:sp>
      <p:sp>
        <p:nvSpPr>
          <p:cNvPr id="4"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5" name="Espaço Reservado para Número de Slide 5"/>
          <p:cNvSpPr>
            <a:spLocks noGrp="1"/>
          </p:cNvSpPr>
          <p:nvPr>
            <p:ph type="sldNum" sz="quarter" idx="12"/>
          </p:nvPr>
        </p:nvSpPr>
        <p:spPr/>
        <p:txBody>
          <a:bodyPr/>
          <a:lstStyle>
            <a:lvl1pPr>
              <a:defRPr/>
            </a:lvl1pPr>
          </a:lstStyle>
          <a:p>
            <a:pPr>
              <a:defRPr/>
            </a:pPr>
            <a:fld id="{E983347B-3C3D-4CEB-AA5D-A32ADD2F6089}" type="slidenum">
              <a:rPr lang="es-ES_tradnl" altLang="pt-BR"/>
              <a:pPr>
                <a:defRPr/>
              </a:pPr>
              <a:t>‹nº›</a:t>
            </a:fld>
            <a:endParaRPr lang="es-ES_tradnl" altLang="pt-BR" dirty="0"/>
          </a:p>
        </p:txBody>
      </p:sp>
    </p:spTree>
    <p:extLst>
      <p:ext uri="{BB962C8B-B14F-4D97-AF65-F5344CB8AC3E}">
        <p14:creationId xmlns:p14="http://schemas.microsoft.com/office/powerpoint/2010/main" val="595099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endParaRPr lang="es-ES_tradnl" dirty="0"/>
          </a:p>
        </p:txBody>
      </p:sp>
      <p:sp>
        <p:nvSpPr>
          <p:cNvPr id="3"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4" name="Espaço Reservado para Número de Slide 5"/>
          <p:cNvSpPr>
            <a:spLocks noGrp="1"/>
          </p:cNvSpPr>
          <p:nvPr>
            <p:ph type="sldNum" sz="quarter" idx="12"/>
          </p:nvPr>
        </p:nvSpPr>
        <p:spPr/>
        <p:txBody>
          <a:bodyPr/>
          <a:lstStyle>
            <a:lvl1pPr>
              <a:defRPr/>
            </a:lvl1pPr>
          </a:lstStyle>
          <a:p>
            <a:pPr>
              <a:defRPr/>
            </a:pPr>
            <a:fld id="{B86A33DB-18F2-44E2-BD03-0D7E55BAA391}" type="slidenum">
              <a:rPr lang="es-ES_tradnl" altLang="pt-BR"/>
              <a:pPr>
                <a:defRPr/>
              </a:pPr>
              <a:t>‹nº›</a:t>
            </a:fld>
            <a:endParaRPr lang="es-ES_tradnl" altLang="pt-BR" dirty="0"/>
          </a:p>
        </p:txBody>
      </p:sp>
    </p:spTree>
    <p:extLst>
      <p:ext uri="{BB962C8B-B14F-4D97-AF65-F5344CB8AC3E}">
        <p14:creationId xmlns:p14="http://schemas.microsoft.com/office/powerpoint/2010/main" val="3317903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endParaRPr lang="es-ES_tradnl" dirty="0"/>
          </a:p>
        </p:txBody>
      </p:sp>
      <p:sp>
        <p:nvSpPr>
          <p:cNvPr id="6"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7" name="Espaço Reservado para Número de Slide 5"/>
          <p:cNvSpPr>
            <a:spLocks noGrp="1"/>
          </p:cNvSpPr>
          <p:nvPr>
            <p:ph type="sldNum" sz="quarter" idx="12"/>
          </p:nvPr>
        </p:nvSpPr>
        <p:spPr/>
        <p:txBody>
          <a:bodyPr/>
          <a:lstStyle>
            <a:lvl1pPr>
              <a:defRPr/>
            </a:lvl1pPr>
          </a:lstStyle>
          <a:p>
            <a:pPr>
              <a:defRPr/>
            </a:pPr>
            <a:fld id="{F79CB312-8460-4E34-9969-D5DAA3A23B8D}" type="slidenum">
              <a:rPr lang="es-ES_tradnl" altLang="pt-BR"/>
              <a:pPr>
                <a:defRPr/>
              </a:pPr>
              <a:t>‹nº›</a:t>
            </a:fld>
            <a:endParaRPr lang="es-ES_tradnl" altLang="pt-BR" dirty="0"/>
          </a:p>
        </p:txBody>
      </p:sp>
    </p:spTree>
    <p:extLst>
      <p:ext uri="{BB962C8B-B14F-4D97-AF65-F5344CB8AC3E}">
        <p14:creationId xmlns:p14="http://schemas.microsoft.com/office/powerpoint/2010/main" val="2438569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endParaRPr lang="es-ES_tradnl" dirty="0"/>
          </a:p>
        </p:txBody>
      </p:sp>
      <p:sp>
        <p:nvSpPr>
          <p:cNvPr id="6"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7" name="Espaço Reservado para Número de Slide 5"/>
          <p:cNvSpPr>
            <a:spLocks noGrp="1"/>
          </p:cNvSpPr>
          <p:nvPr>
            <p:ph type="sldNum" sz="quarter" idx="12"/>
          </p:nvPr>
        </p:nvSpPr>
        <p:spPr/>
        <p:txBody>
          <a:bodyPr/>
          <a:lstStyle>
            <a:lvl1pPr>
              <a:defRPr/>
            </a:lvl1pPr>
          </a:lstStyle>
          <a:p>
            <a:pPr>
              <a:defRPr/>
            </a:pPr>
            <a:fld id="{0E39A15E-B8E1-44B9-A534-3A44FDC12029}" type="slidenum">
              <a:rPr lang="es-ES_tradnl" altLang="pt-BR"/>
              <a:pPr>
                <a:defRPr/>
              </a:pPr>
              <a:t>‹nº›</a:t>
            </a:fld>
            <a:endParaRPr lang="es-ES_tradnl" altLang="pt-BR" dirty="0"/>
          </a:p>
        </p:txBody>
      </p:sp>
    </p:spTree>
    <p:extLst>
      <p:ext uri="{BB962C8B-B14F-4D97-AF65-F5344CB8AC3E}">
        <p14:creationId xmlns:p14="http://schemas.microsoft.com/office/powerpoint/2010/main" val="385695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0887161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endParaRPr lang="es-ES_tradnl" dirty="0"/>
          </a:p>
        </p:txBody>
      </p:sp>
      <p:sp>
        <p:nvSpPr>
          <p:cNvPr id="5"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6" name="Espaço Reservado para Número de Slide 5"/>
          <p:cNvSpPr>
            <a:spLocks noGrp="1"/>
          </p:cNvSpPr>
          <p:nvPr>
            <p:ph type="sldNum" sz="quarter" idx="12"/>
          </p:nvPr>
        </p:nvSpPr>
        <p:spPr/>
        <p:txBody>
          <a:bodyPr/>
          <a:lstStyle>
            <a:lvl1pPr>
              <a:defRPr/>
            </a:lvl1pPr>
          </a:lstStyle>
          <a:p>
            <a:pPr>
              <a:defRPr/>
            </a:pPr>
            <a:fld id="{0EB0CA89-6B52-4336-BADA-7D915BBE6DAC}" type="slidenum">
              <a:rPr lang="es-ES_tradnl" altLang="pt-BR"/>
              <a:pPr>
                <a:defRPr/>
              </a:pPr>
              <a:t>‹nº›</a:t>
            </a:fld>
            <a:endParaRPr lang="es-ES_tradnl" altLang="pt-BR" dirty="0"/>
          </a:p>
        </p:txBody>
      </p:sp>
    </p:spTree>
    <p:extLst>
      <p:ext uri="{BB962C8B-B14F-4D97-AF65-F5344CB8AC3E}">
        <p14:creationId xmlns:p14="http://schemas.microsoft.com/office/powerpoint/2010/main" val="1788531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endParaRPr lang="es-ES_tradnl" dirty="0"/>
          </a:p>
        </p:txBody>
      </p:sp>
      <p:sp>
        <p:nvSpPr>
          <p:cNvPr id="5" name="Espaço Reservado para Rodapé 4"/>
          <p:cNvSpPr>
            <a:spLocks noGrp="1"/>
          </p:cNvSpPr>
          <p:nvPr>
            <p:ph type="ftr" sz="quarter" idx="11"/>
          </p:nvPr>
        </p:nvSpPr>
        <p:spPr/>
        <p:txBody>
          <a:bodyPr/>
          <a:lstStyle>
            <a:lvl1pPr>
              <a:defRPr/>
            </a:lvl1pPr>
          </a:lstStyle>
          <a:p>
            <a:pPr>
              <a:defRPr/>
            </a:pPr>
            <a:endParaRPr lang="es-ES_tradnl" dirty="0"/>
          </a:p>
        </p:txBody>
      </p:sp>
      <p:sp>
        <p:nvSpPr>
          <p:cNvPr id="6" name="Espaço Reservado para Número de Slide 5"/>
          <p:cNvSpPr>
            <a:spLocks noGrp="1"/>
          </p:cNvSpPr>
          <p:nvPr>
            <p:ph type="sldNum" sz="quarter" idx="12"/>
          </p:nvPr>
        </p:nvSpPr>
        <p:spPr/>
        <p:txBody>
          <a:bodyPr/>
          <a:lstStyle>
            <a:lvl1pPr>
              <a:defRPr/>
            </a:lvl1pPr>
          </a:lstStyle>
          <a:p>
            <a:pPr>
              <a:defRPr/>
            </a:pPr>
            <a:fld id="{316B1EC5-1E0A-4308-8485-B2E30C24CB04}" type="slidenum">
              <a:rPr lang="es-ES_tradnl" altLang="pt-BR"/>
              <a:pPr>
                <a:defRPr/>
              </a:pPr>
              <a:t>‹nº›</a:t>
            </a:fld>
            <a:endParaRPr lang="es-ES_tradnl" altLang="pt-BR" dirty="0"/>
          </a:p>
        </p:txBody>
      </p:sp>
    </p:spTree>
    <p:extLst>
      <p:ext uri="{BB962C8B-B14F-4D97-AF65-F5344CB8AC3E}">
        <p14:creationId xmlns:p14="http://schemas.microsoft.com/office/powerpoint/2010/main" val="4043299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gd name="T0" fmla="*/ 149 w 3934"/>
                <a:gd name="T1" fmla="*/ 1505 h 1505"/>
                <a:gd name="T2" fmla="*/ 687 w 3934"/>
                <a:gd name="T3" fmla="*/ 1331 h 1505"/>
                <a:gd name="T4" fmla="*/ 1213 w 3934"/>
                <a:gd name="T5" fmla="*/ 1157 h 1505"/>
                <a:gd name="T6" fmla="*/ 1728 w 3934"/>
                <a:gd name="T7" fmla="*/ 977 h 1505"/>
                <a:gd name="T8" fmla="*/ 2218 w 3934"/>
                <a:gd name="T9" fmla="*/ 792 h 1505"/>
                <a:gd name="T10" fmla="*/ 2457 w 3934"/>
                <a:gd name="T11" fmla="*/ 696 h 1505"/>
                <a:gd name="T12" fmla="*/ 2690 w 3934"/>
                <a:gd name="T13" fmla="*/ 606 h 1505"/>
                <a:gd name="T14" fmla="*/ 2918 w 3934"/>
                <a:gd name="T15" fmla="*/ 510 h 1505"/>
                <a:gd name="T16" fmla="*/ 3139 w 3934"/>
                <a:gd name="T17" fmla="*/ 420 h 1505"/>
                <a:gd name="T18" fmla="*/ 3348 w 3934"/>
                <a:gd name="T19" fmla="*/ 324 h 1505"/>
                <a:gd name="T20" fmla="*/ 3551 w 3934"/>
                <a:gd name="T21" fmla="*/ 234 h 1505"/>
                <a:gd name="T22" fmla="*/ 3749 w 3934"/>
                <a:gd name="T23" fmla="*/ 138 h 1505"/>
                <a:gd name="T24" fmla="*/ 3934 w 3934"/>
                <a:gd name="T25" fmla="*/ 48 h 1505"/>
                <a:gd name="T26" fmla="*/ 3934 w 3934"/>
                <a:gd name="T27" fmla="*/ 0 h 1505"/>
                <a:gd name="T28" fmla="*/ 3743 w 3934"/>
                <a:gd name="T29" fmla="*/ 96 h 1505"/>
                <a:gd name="T30" fmla="*/ 3539 w 3934"/>
                <a:gd name="T31" fmla="*/ 192 h 1505"/>
                <a:gd name="T32" fmla="*/ 3330 w 3934"/>
                <a:gd name="T33" fmla="*/ 288 h 1505"/>
                <a:gd name="T34" fmla="*/ 3115 w 3934"/>
                <a:gd name="T35" fmla="*/ 384 h 1505"/>
                <a:gd name="T36" fmla="*/ 2888 w 3934"/>
                <a:gd name="T37" fmla="*/ 480 h 1505"/>
                <a:gd name="T38" fmla="*/ 2654 w 3934"/>
                <a:gd name="T39" fmla="*/ 576 h 1505"/>
                <a:gd name="T40" fmla="*/ 2409 w 3934"/>
                <a:gd name="T41" fmla="*/ 672 h 1505"/>
                <a:gd name="T42" fmla="*/ 2164 w 3934"/>
                <a:gd name="T43" fmla="*/ 768 h 1505"/>
                <a:gd name="T44" fmla="*/ 1907 w 3934"/>
                <a:gd name="T45" fmla="*/ 864 h 1505"/>
                <a:gd name="T46" fmla="*/ 1650 w 3934"/>
                <a:gd name="T47" fmla="*/ 960 h 1505"/>
                <a:gd name="T48" fmla="*/ 1112 w 3934"/>
                <a:gd name="T49" fmla="*/ 1145 h 1505"/>
                <a:gd name="T50" fmla="*/ 56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6" name="Freeform 4"/>
            <p:cNvSpPr>
              <a:spLocks/>
            </p:cNvSpPr>
            <p:nvPr/>
          </p:nvSpPr>
          <p:spPr bwMode="hidden">
            <a:xfrm>
              <a:off x="4025" y="3627"/>
              <a:ext cx="1733" cy="689"/>
            </a:xfrm>
            <a:custGeom>
              <a:avLst/>
              <a:gdLst>
                <a:gd name="T0" fmla="*/ 132 w 1728"/>
                <a:gd name="T1" fmla="*/ 689 h 689"/>
                <a:gd name="T2" fmla="*/ 550 w 1728"/>
                <a:gd name="T3" fmla="*/ 527 h 689"/>
                <a:gd name="T4" fmla="*/ 963 w 1728"/>
                <a:gd name="T5" fmla="*/ 365 h 689"/>
                <a:gd name="T6" fmla="*/ 1160 w 1728"/>
                <a:gd name="T7" fmla="*/ 287 h 689"/>
                <a:gd name="T8" fmla="*/ 1357 w 1728"/>
                <a:gd name="T9" fmla="*/ 203 h 689"/>
                <a:gd name="T10" fmla="*/ 1549 w 1728"/>
                <a:gd name="T11" fmla="*/ 126 h 689"/>
                <a:gd name="T12" fmla="*/ 1728 w 1728"/>
                <a:gd name="T13" fmla="*/ 48 h 689"/>
                <a:gd name="T14" fmla="*/ 1728 w 1728"/>
                <a:gd name="T15" fmla="*/ 0 h 689"/>
                <a:gd name="T16" fmla="*/ 1531 w 1728"/>
                <a:gd name="T17" fmla="*/ 84 h 689"/>
                <a:gd name="T18" fmla="*/ 1327 w 1728"/>
                <a:gd name="T19" fmla="*/ 167 h 689"/>
                <a:gd name="T20" fmla="*/ 1118 w 1728"/>
                <a:gd name="T21" fmla="*/ 257 h 689"/>
                <a:gd name="T22" fmla="*/ 903 w 1728"/>
                <a:gd name="T23" fmla="*/ 341 h 689"/>
                <a:gd name="T24" fmla="*/ 45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7" name="Freeform 5"/>
            <p:cNvSpPr>
              <a:spLocks/>
            </p:cNvSpPr>
            <p:nvPr/>
          </p:nvSpPr>
          <p:spPr bwMode="hidden">
            <a:xfrm>
              <a:off x="0" y="0"/>
              <a:ext cx="5578" cy="3447"/>
            </a:xfrm>
            <a:custGeom>
              <a:avLst/>
              <a:gdLst>
                <a:gd name="T0" fmla="*/ 5561 w 5561"/>
                <a:gd name="T1" fmla="*/ 929 h 3447"/>
                <a:gd name="T2" fmla="*/ 5537 w 5561"/>
                <a:gd name="T3" fmla="*/ 773 h 3447"/>
                <a:gd name="T4" fmla="*/ 5453 w 5561"/>
                <a:gd name="T5" fmla="*/ 629 h 3447"/>
                <a:gd name="T6" fmla="*/ 5327 w 5561"/>
                <a:gd name="T7" fmla="*/ 492 h 3447"/>
                <a:gd name="T8" fmla="*/ 5148 w 5561"/>
                <a:gd name="T9" fmla="*/ 366 h 3447"/>
                <a:gd name="T10" fmla="*/ 4921 w 5561"/>
                <a:gd name="T11" fmla="*/ 252 h 3447"/>
                <a:gd name="T12" fmla="*/ 4652 w 5561"/>
                <a:gd name="T13" fmla="*/ 144 h 3447"/>
                <a:gd name="T14" fmla="*/ 4341 w 5561"/>
                <a:gd name="T15" fmla="*/ 48 h 3447"/>
                <a:gd name="T16" fmla="*/ 4000 w 5561"/>
                <a:gd name="T17" fmla="*/ 0 h 3447"/>
                <a:gd name="T18" fmla="*/ 4359 w 5561"/>
                <a:gd name="T19" fmla="*/ 90 h 3447"/>
                <a:gd name="T20" fmla="*/ 4670 w 5561"/>
                <a:gd name="T21" fmla="*/ 192 h 3447"/>
                <a:gd name="T22" fmla="*/ 4933 w 5561"/>
                <a:gd name="T23" fmla="*/ 306 h 3447"/>
                <a:gd name="T24" fmla="*/ 5148 w 5561"/>
                <a:gd name="T25" fmla="*/ 426 h 3447"/>
                <a:gd name="T26" fmla="*/ 5315 w 5561"/>
                <a:gd name="T27" fmla="*/ 557 h 3447"/>
                <a:gd name="T28" fmla="*/ 5429 w 5561"/>
                <a:gd name="T29" fmla="*/ 701 h 3447"/>
                <a:gd name="T30" fmla="*/ 5489 w 5561"/>
                <a:gd name="T31" fmla="*/ 851 h 3447"/>
                <a:gd name="T32" fmla="*/ 5489 w 5561"/>
                <a:gd name="T33" fmla="*/ 1013 h 3447"/>
                <a:gd name="T34" fmla="*/ 5441 w 5561"/>
                <a:gd name="T35" fmla="*/ 1163 h 3447"/>
                <a:gd name="T36" fmla="*/ 5345 w 5561"/>
                <a:gd name="T37" fmla="*/ 1319 h 3447"/>
                <a:gd name="T38" fmla="*/ 5202 w 5561"/>
                <a:gd name="T39" fmla="*/ 1475 h 3447"/>
                <a:gd name="T40" fmla="*/ 5017 w 5561"/>
                <a:gd name="T41" fmla="*/ 1630 h 3447"/>
                <a:gd name="T42" fmla="*/ 4789 w 5561"/>
                <a:gd name="T43" fmla="*/ 1786 h 3447"/>
                <a:gd name="T44" fmla="*/ 4526 w 5561"/>
                <a:gd name="T45" fmla="*/ 1948 h 3447"/>
                <a:gd name="T46" fmla="*/ 4215 w 5561"/>
                <a:gd name="T47" fmla="*/ 2104 h 3447"/>
                <a:gd name="T48" fmla="*/ 3875 w 5561"/>
                <a:gd name="T49" fmla="*/ 2260 h 3447"/>
                <a:gd name="T50" fmla="*/ 3498 w 5561"/>
                <a:gd name="T51" fmla="*/ 2416 h 3447"/>
                <a:gd name="T52" fmla="*/ 3085 w 5561"/>
                <a:gd name="T53" fmla="*/ 2566 h 3447"/>
                <a:gd name="T54" fmla="*/ 2643 w 5561"/>
                <a:gd name="T55" fmla="*/ 2715 h 3447"/>
                <a:gd name="T56" fmla="*/ 2164 w 5561"/>
                <a:gd name="T57" fmla="*/ 2865 h 3447"/>
                <a:gd name="T58" fmla="*/ 1662 w 5561"/>
                <a:gd name="T59" fmla="*/ 3009 h 3447"/>
                <a:gd name="T60" fmla="*/ 1136 w 5561"/>
                <a:gd name="T61" fmla="*/ 3147 h 3447"/>
                <a:gd name="T62" fmla="*/ 580 w 5561"/>
                <a:gd name="T63" fmla="*/ 3279 h 3447"/>
                <a:gd name="T64" fmla="*/ 0 w 5561"/>
                <a:gd name="T65" fmla="*/ 3447 h 3447"/>
                <a:gd name="T66" fmla="*/ 867 w 5561"/>
                <a:gd name="T67" fmla="*/ 3249 h 3447"/>
                <a:gd name="T68" fmla="*/ 1417 w 5561"/>
                <a:gd name="T69" fmla="*/ 3105 h 3447"/>
                <a:gd name="T70" fmla="*/ 1937 w 5561"/>
                <a:gd name="T71" fmla="*/ 2961 h 3447"/>
                <a:gd name="T72" fmla="*/ 2434 w 5561"/>
                <a:gd name="T73" fmla="*/ 2817 h 3447"/>
                <a:gd name="T74" fmla="*/ 2900 w 5561"/>
                <a:gd name="T75" fmla="*/ 2668 h 3447"/>
                <a:gd name="T76" fmla="*/ 3330 w 5561"/>
                <a:gd name="T77" fmla="*/ 2512 h 3447"/>
                <a:gd name="T78" fmla="*/ 3731 w 5561"/>
                <a:gd name="T79" fmla="*/ 2356 h 3447"/>
                <a:gd name="T80" fmla="*/ 4096 w 5561"/>
                <a:gd name="T81" fmla="*/ 2200 h 3447"/>
                <a:gd name="T82" fmla="*/ 4425 w 5561"/>
                <a:gd name="T83" fmla="*/ 2038 h 3447"/>
                <a:gd name="T84" fmla="*/ 4718 w 5561"/>
                <a:gd name="T85" fmla="*/ 1876 h 3447"/>
                <a:gd name="T86" fmla="*/ 4969 w 5561"/>
                <a:gd name="T87" fmla="*/ 1720 h 3447"/>
                <a:gd name="T88" fmla="*/ 5178 w 5561"/>
                <a:gd name="T89" fmla="*/ 1559 h 3447"/>
                <a:gd name="T90" fmla="*/ 5339 w 5561"/>
                <a:gd name="T91" fmla="*/ 1397 h 3447"/>
                <a:gd name="T92" fmla="*/ 5459 w 5561"/>
                <a:gd name="T93" fmla="*/ 1241 h 3447"/>
                <a:gd name="T94" fmla="*/ 5537 w 5561"/>
                <a:gd name="T95" fmla="*/ 1085 h 3447"/>
                <a:gd name="T96" fmla="*/ 555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eaLnBrk="1" hangingPunct="1">
                <a:defRPr/>
              </a:pPr>
              <a:endParaRPr lang="pt-BR" dirty="0"/>
            </a:p>
          </p:txBody>
        </p:sp>
        <p:sp>
          <p:nvSpPr>
            <p:cNvPr id="9" name="Freeform 7"/>
            <p:cNvSpPr>
              <a:spLocks/>
            </p:cNvSpPr>
            <p:nvPr/>
          </p:nvSpPr>
          <p:spPr bwMode="hidden">
            <a:xfrm>
              <a:off x="0" y="1984"/>
              <a:ext cx="5758" cy="2098"/>
            </a:xfrm>
            <a:custGeom>
              <a:avLst/>
              <a:gdLst>
                <a:gd name="T0" fmla="*/ 5740 w 5740"/>
                <a:gd name="T1" fmla="*/ 0 h 2098"/>
                <a:gd name="T2" fmla="*/ 5638 w 5740"/>
                <a:gd name="T3" fmla="*/ 72 h 2098"/>
                <a:gd name="T4" fmla="*/ 5537 w 5740"/>
                <a:gd name="T5" fmla="*/ 138 h 2098"/>
                <a:gd name="T6" fmla="*/ 5423 w 5740"/>
                <a:gd name="T7" fmla="*/ 210 h 2098"/>
                <a:gd name="T8" fmla="*/ 5304 w 5740"/>
                <a:gd name="T9" fmla="*/ 276 h 2098"/>
                <a:gd name="T10" fmla="*/ 5052 w 5740"/>
                <a:gd name="T11" fmla="*/ 414 h 2098"/>
                <a:gd name="T12" fmla="*/ 4777 w 5740"/>
                <a:gd name="T13" fmla="*/ 552 h 2098"/>
                <a:gd name="T14" fmla="*/ 4478 w 5740"/>
                <a:gd name="T15" fmla="*/ 690 h 2098"/>
                <a:gd name="T16" fmla="*/ 4162 w 5740"/>
                <a:gd name="T17" fmla="*/ 827 h 2098"/>
                <a:gd name="T18" fmla="*/ 3827 w 5740"/>
                <a:gd name="T19" fmla="*/ 959 h 2098"/>
                <a:gd name="T20" fmla="*/ 3468 w 5740"/>
                <a:gd name="T21" fmla="*/ 1091 h 2098"/>
                <a:gd name="T22" fmla="*/ 3091 w 5740"/>
                <a:gd name="T23" fmla="*/ 1223 h 2098"/>
                <a:gd name="T24" fmla="*/ 2697 w 5740"/>
                <a:gd name="T25" fmla="*/ 1355 h 2098"/>
                <a:gd name="T26" fmla="*/ 2284 w 5740"/>
                <a:gd name="T27" fmla="*/ 1481 h 2098"/>
                <a:gd name="T28" fmla="*/ 1860 w 5740"/>
                <a:gd name="T29" fmla="*/ 1601 h 2098"/>
                <a:gd name="T30" fmla="*/ 1417 w 5740"/>
                <a:gd name="T31" fmla="*/ 1721 h 2098"/>
                <a:gd name="T32" fmla="*/ 957 w 5740"/>
                <a:gd name="T33" fmla="*/ 1834 h 2098"/>
                <a:gd name="T34" fmla="*/ 484 w 5740"/>
                <a:gd name="T35" fmla="*/ 1948 h 2098"/>
                <a:gd name="T36" fmla="*/ 0 w 5740"/>
                <a:gd name="T37" fmla="*/ 2056 h 2098"/>
                <a:gd name="T38" fmla="*/ 0 w 5740"/>
                <a:gd name="T39" fmla="*/ 2098 h 2098"/>
                <a:gd name="T40" fmla="*/ 478 w 5740"/>
                <a:gd name="T41" fmla="*/ 1990 h 2098"/>
                <a:gd name="T42" fmla="*/ 951 w 5740"/>
                <a:gd name="T43" fmla="*/ 1882 h 2098"/>
                <a:gd name="T44" fmla="*/ 1405 w 5740"/>
                <a:gd name="T45" fmla="*/ 1763 h 2098"/>
                <a:gd name="T46" fmla="*/ 1842 w 5740"/>
                <a:gd name="T47" fmla="*/ 1649 h 2098"/>
                <a:gd name="T48" fmla="*/ 2266 w 5740"/>
                <a:gd name="T49" fmla="*/ 1523 h 2098"/>
                <a:gd name="T50" fmla="*/ 2679 w 5740"/>
                <a:gd name="T51" fmla="*/ 1397 h 2098"/>
                <a:gd name="T52" fmla="*/ 3067 w 5740"/>
                <a:gd name="T53" fmla="*/ 1271 h 2098"/>
                <a:gd name="T54" fmla="*/ 3444 w 5740"/>
                <a:gd name="T55" fmla="*/ 1139 h 2098"/>
                <a:gd name="T56" fmla="*/ 3803 w 5740"/>
                <a:gd name="T57" fmla="*/ 1007 h 2098"/>
                <a:gd name="T58" fmla="*/ 4138 w 5740"/>
                <a:gd name="T59" fmla="*/ 875 h 2098"/>
                <a:gd name="T60" fmla="*/ 4460 w 5740"/>
                <a:gd name="T61" fmla="*/ 737 h 2098"/>
                <a:gd name="T62" fmla="*/ 4759 w 5740"/>
                <a:gd name="T63" fmla="*/ 600 h 2098"/>
                <a:gd name="T64" fmla="*/ 5040 w 5740"/>
                <a:gd name="T65" fmla="*/ 462 h 2098"/>
                <a:gd name="T66" fmla="*/ 5292 w 5740"/>
                <a:gd name="T67" fmla="*/ 324 h 2098"/>
                <a:gd name="T68" fmla="*/ 5531 w 5740"/>
                <a:gd name="T69" fmla="*/ 186 h 2098"/>
                <a:gd name="T70" fmla="*/ 5740 w 5740"/>
                <a:gd name="T71" fmla="*/ 48 h 2098"/>
                <a:gd name="T72" fmla="*/ 5740 w 5740"/>
                <a:gd name="T73" fmla="*/ 0 h 2098"/>
                <a:gd name="T74" fmla="*/ 574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0" name="Freeform 8"/>
            <p:cNvSpPr>
              <a:spLocks/>
            </p:cNvSpPr>
            <p:nvPr/>
          </p:nvSpPr>
          <p:spPr bwMode="hidden">
            <a:xfrm>
              <a:off x="0" y="102"/>
              <a:ext cx="1961" cy="1265"/>
            </a:xfrm>
            <a:custGeom>
              <a:avLst/>
              <a:gdLst>
                <a:gd name="T0" fmla="*/ 1955 w 1955"/>
                <a:gd name="T1" fmla="*/ 485 h 1265"/>
                <a:gd name="T2" fmla="*/ 1901 w 1955"/>
                <a:gd name="T3" fmla="*/ 390 h 1265"/>
                <a:gd name="T4" fmla="*/ 1770 w 1955"/>
                <a:gd name="T5" fmla="*/ 306 h 1265"/>
                <a:gd name="T6" fmla="*/ 1579 w 1955"/>
                <a:gd name="T7" fmla="*/ 228 h 1265"/>
                <a:gd name="T8" fmla="*/ 1327 w 1955"/>
                <a:gd name="T9" fmla="*/ 162 h 1265"/>
                <a:gd name="T10" fmla="*/ 1010 w 1955"/>
                <a:gd name="T11" fmla="*/ 102 h 1265"/>
                <a:gd name="T12" fmla="*/ 646 w 1955"/>
                <a:gd name="T13" fmla="*/ 54 h 1265"/>
                <a:gd name="T14" fmla="*/ 227 w 1955"/>
                <a:gd name="T15" fmla="*/ 18 h 1265"/>
                <a:gd name="T16" fmla="*/ 0 w 1955"/>
                <a:gd name="T17" fmla="*/ 12 h 1265"/>
                <a:gd name="T18" fmla="*/ 431 w 1955"/>
                <a:gd name="T19" fmla="*/ 48 h 1265"/>
                <a:gd name="T20" fmla="*/ 813 w 1955"/>
                <a:gd name="T21" fmla="*/ 90 h 1265"/>
                <a:gd name="T22" fmla="*/ 1148 w 1955"/>
                <a:gd name="T23" fmla="*/ 144 h 1265"/>
                <a:gd name="T24" fmla="*/ 1423 w 1955"/>
                <a:gd name="T25" fmla="*/ 204 h 1265"/>
                <a:gd name="T26" fmla="*/ 1638 w 1955"/>
                <a:gd name="T27" fmla="*/ 276 h 1265"/>
                <a:gd name="T28" fmla="*/ 1794 w 1955"/>
                <a:gd name="T29" fmla="*/ 360 h 1265"/>
                <a:gd name="T30" fmla="*/ 1883 w 1955"/>
                <a:gd name="T31" fmla="*/ 443 h 1265"/>
                <a:gd name="T32" fmla="*/ 1901 w 1955"/>
                <a:gd name="T33" fmla="*/ 539 h 1265"/>
                <a:gd name="T34" fmla="*/ 1854 w 1955"/>
                <a:gd name="T35" fmla="*/ 629 h 1265"/>
                <a:gd name="T36" fmla="*/ 1746 w 1955"/>
                <a:gd name="T37" fmla="*/ 719 h 1265"/>
                <a:gd name="T38" fmla="*/ 1579 w 1955"/>
                <a:gd name="T39" fmla="*/ 809 h 1265"/>
                <a:gd name="T40" fmla="*/ 1357 w 1955"/>
                <a:gd name="T41" fmla="*/ 899 h 1265"/>
                <a:gd name="T42" fmla="*/ 1088 w 1955"/>
                <a:gd name="T43" fmla="*/ 989 h 1265"/>
                <a:gd name="T44" fmla="*/ 765 w 1955"/>
                <a:gd name="T45" fmla="*/ 1073 h 1265"/>
                <a:gd name="T46" fmla="*/ 407 w 1955"/>
                <a:gd name="T47" fmla="*/ 1157 h 1265"/>
                <a:gd name="T48" fmla="*/ 0 w 1955"/>
                <a:gd name="T49" fmla="*/ 1241 h 1265"/>
                <a:gd name="T50" fmla="*/ 215 w 1955"/>
                <a:gd name="T51" fmla="*/ 1223 h 1265"/>
                <a:gd name="T52" fmla="*/ 610 w 1955"/>
                <a:gd name="T53" fmla="*/ 1139 h 1265"/>
                <a:gd name="T54" fmla="*/ 957 w 1955"/>
                <a:gd name="T55" fmla="*/ 1049 h 1265"/>
                <a:gd name="T56" fmla="*/ 1262 w 1955"/>
                <a:gd name="T57" fmla="*/ 959 h 1265"/>
                <a:gd name="T58" fmla="*/ 1513 w 1955"/>
                <a:gd name="T59" fmla="*/ 863 h 1265"/>
                <a:gd name="T60" fmla="*/ 1716 w 1955"/>
                <a:gd name="T61" fmla="*/ 767 h 1265"/>
                <a:gd name="T62" fmla="*/ 1860 w 1955"/>
                <a:gd name="T63" fmla="*/ 677 h 1265"/>
                <a:gd name="T64" fmla="*/ 1937 w 1955"/>
                <a:gd name="T65" fmla="*/ 581 h 1265"/>
                <a:gd name="T66" fmla="*/ 195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1" name="Freeform 9"/>
            <p:cNvSpPr>
              <a:spLocks/>
            </p:cNvSpPr>
            <p:nvPr/>
          </p:nvSpPr>
          <p:spPr bwMode="hidden">
            <a:xfrm>
              <a:off x="0" y="0"/>
              <a:ext cx="4709" cy="2901"/>
            </a:xfrm>
            <a:custGeom>
              <a:avLst/>
              <a:gdLst>
                <a:gd name="T0" fmla="*/ 4694 w 4694"/>
                <a:gd name="T1" fmla="*/ 797 h 2901"/>
                <a:gd name="T2" fmla="*/ 4664 w 4694"/>
                <a:gd name="T3" fmla="*/ 665 h 2901"/>
                <a:gd name="T4" fmla="*/ 4586 w 4694"/>
                <a:gd name="T5" fmla="*/ 540 h 2901"/>
                <a:gd name="T6" fmla="*/ 4466 w 4694"/>
                <a:gd name="T7" fmla="*/ 426 h 2901"/>
                <a:gd name="T8" fmla="*/ 4299 w 4694"/>
                <a:gd name="T9" fmla="*/ 312 h 2901"/>
                <a:gd name="T10" fmla="*/ 4084 w 4694"/>
                <a:gd name="T11" fmla="*/ 216 h 2901"/>
                <a:gd name="T12" fmla="*/ 3833 w 4694"/>
                <a:gd name="T13" fmla="*/ 120 h 2901"/>
                <a:gd name="T14" fmla="*/ 3540 w 4694"/>
                <a:gd name="T15" fmla="*/ 36 h 2901"/>
                <a:gd name="T16" fmla="*/ 3205 w 4694"/>
                <a:gd name="T17" fmla="*/ 0 h 2901"/>
                <a:gd name="T18" fmla="*/ 3540 w 4694"/>
                <a:gd name="T19" fmla="*/ 78 h 2901"/>
                <a:gd name="T20" fmla="*/ 3833 w 4694"/>
                <a:gd name="T21" fmla="*/ 162 h 2901"/>
                <a:gd name="T22" fmla="*/ 4084 w 4694"/>
                <a:gd name="T23" fmla="*/ 258 h 2901"/>
                <a:gd name="T24" fmla="*/ 4287 w 4694"/>
                <a:gd name="T25" fmla="*/ 366 h 2901"/>
                <a:gd name="T26" fmla="*/ 4443 w 4694"/>
                <a:gd name="T27" fmla="*/ 480 h 2901"/>
                <a:gd name="T28" fmla="*/ 4550 w 4694"/>
                <a:gd name="T29" fmla="*/ 605 h 2901"/>
                <a:gd name="T30" fmla="*/ 4610 w 4694"/>
                <a:gd name="T31" fmla="*/ 737 h 2901"/>
                <a:gd name="T32" fmla="*/ 4610 w 4694"/>
                <a:gd name="T33" fmla="*/ 875 h 2901"/>
                <a:gd name="T34" fmla="*/ 4568 w 4694"/>
                <a:gd name="T35" fmla="*/ 1001 h 2901"/>
                <a:gd name="T36" fmla="*/ 4490 w 4694"/>
                <a:gd name="T37" fmla="*/ 1127 h 2901"/>
                <a:gd name="T38" fmla="*/ 4371 w 4694"/>
                <a:gd name="T39" fmla="*/ 1259 h 2901"/>
                <a:gd name="T40" fmla="*/ 4215 w 4694"/>
                <a:gd name="T41" fmla="*/ 1385 h 2901"/>
                <a:gd name="T42" fmla="*/ 4024 w 4694"/>
                <a:gd name="T43" fmla="*/ 1517 h 2901"/>
                <a:gd name="T44" fmla="*/ 3803 w 4694"/>
                <a:gd name="T45" fmla="*/ 1648 h 2901"/>
                <a:gd name="T46" fmla="*/ 3546 w 4694"/>
                <a:gd name="T47" fmla="*/ 1774 h 2901"/>
                <a:gd name="T48" fmla="*/ 3259 w 4694"/>
                <a:gd name="T49" fmla="*/ 1906 h 2901"/>
                <a:gd name="T50" fmla="*/ 2942 w 4694"/>
                <a:gd name="T51" fmla="*/ 2032 h 2901"/>
                <a:gd name="T52" fmla="*/ 2595 w 4694"/>
                <a:gd name="T53" fmla="*/ 2164 h 2901"/>
                <a:gd name="T54" fmla="*/ 2224 w 4694"/>
                <a:gd name="T55" fmla="*/ 2284 h 2901"/>
                <a:gd name="T56" fmla="*/ 1824 w 4694"/>
                <a:gd name="T57" fmla="*/ 2410 h 2901"/>
                <a:gd name="T58" fmla="*/ 1399 w 4694"/>
                <a:gd name="T59" fmla="*/ 2530 h 2901"/>
                <a:gd name="T60" fmla="*/ 484 w 4694"/>
                <a:gd name="T61" fmla="*/ 2757 h 2901"/>
                <a:gd name="T62" fmla="*/ 0 w 4694"/>
                <a:gd name="T63" fmla="*/ 2901 h 2901"/>
                <a:gd name="T64" fmla="*/ 969 w 4694"/>
                <a:gd name="T65" fmla="*/ 2674 h 2901"/>
                <a:gd name="T66" fmla="*/ 1638 w 4694"/>
                <a:gd name="T67" fmla="*/ 2494 h 2901"/>
                <a:gd name="T68" fmla="*/ 2057 w 4694"/>
                <a:gd name="T69" fmla="*/ 2374 h 2901"/>
                <a:gd name="T70" fmla="*/ 2451 w 4694"/>
                <a:gd name="T71" fmla="*/ 2248 h 2901"/>
                <a:gd name="T72" fmla="*/ 2816 w 4694"/>
                <a:gd name="T73" fmla="*/ 2116 h 2901"/>
                <a:gd name="T74" fmla="*/ 3151 w 4694"/>
                <a:gd name="T75" fmla="*/ 1984 h 2901"/>
                <a:gd name="T76" fmla="*/ 3462 w 4694"/>
                <a:gd name="T77" fmla="*/ 1858 h 2901"/>
                <a:gd name="T78" fmla="*/ 3737 w 4694"/>
                <a:gd name="T79" fmla="*/ 1720 h 2901"/>
                <a:gd name="T80" fmla="*/ 3982 w 4694"/>
                <a:gd name="T81" fmla="*/ 1589 h 2901"/>
                <a:gd name="T82" fmla="*/ 4191 w 4694"/>
                <a:gd name="T83" fmla="*/ 1457 h 2901"/>
                <a:gd name="T84" fmla="*/ 4371 w 4694"/>
                <a:gd name="T85" fmla="*/ 1325 h 2901"/>
                <a:gd name="T86" fmla="*/ 4508 w 4694"/>
                <a:gd name="T87" fmla="*/ 1193 h 2901"/>
                <a:gd name="T88" fmla="*/ 4610 w 4694"/>
                <a:gd name="T89" fmla="*/ 1061 h 2901"/>
                <a:gd name="T90" fmla="*/ 4670 w 4694"/>
                <a:gd name="T91" fmla="*/ 935 h 2901"/>
                <a:gd name="T92" fmla="*/ 468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2" name="Freeform 10"/>
            <p:cNvSpPr>
              <a:spLocks/>
            </p:cNvSpPr>
            <p:nvPr/>
          </p:nvSpPr>
          <p:spPr bwMode="hidden">
            <a:xfrm>
              <a:off x="0" y="0"/>
              <a:ext cx="3773" cy="2356"/>
            </a:xfrm>
            <a:custGeom>
              <a:avLst/>
              <a:gdLst>
                <a:gd name="T0" fmla="*/ 3761 w 3761"/>
                <a:gd name="T1" fmla="*/ 719 h 2356"/>
                <a:gd name="T2" fmla="*/ 3731 w 3761"/>
                <a:gd name="T3" fmla="*/ 599 h 2356"/>
                <a:gd name="T4" fmla="*/ 3653 w 3761"/>
                <a:gd name="T5" fmla="*/ 486 h 2356"/>
                <a:gd name="T6" fmla="*/ 3522 w 3761"/>
                <a:gd name="T7" fmla="*/ 378 h 2356"/>
                <a:gd name="T8" fmla="*/ 3348 w 3761"/>
                <a:gd name="T9" fmla="*/ 282 h 2356"/>
                <a:gd name="T10" fmla="*/ 3127 w 3761"/>
                <a:gd name="T11" fmla="*/ 192 h 2356"/>
                <a:gd name="T12" fmla="*/ 2864 w 3761"/>
                <a:gd name="T13" fmla="*/ 108 h 2356"/>
                <a:gd name="T14" fmla="*/ 2559 w 3761"/>
                <a:gd name="T15" fmla="*/ 36 h 2356"/>
                <a:gd name="T16" fmla="*/ 2230 w 3761"/>
                <a:gd name="T17" fmla="*/ 0 h 2356"/>
                <a:gd name="T18" fmla="*/ 2577 w 3761"/>
                <a:gd name="T19" fmla="*/ 72 h 2356"/>
                <a:gd name="T20" fmla="*/ 2876 w 3761"/>
                <a:gd name="T21" fmla="*/ 150 h 2356"/>
                <a:gd name="T22" fmla="*/ 3139 w 3761"/>
                <a:gd name="T23" fmla="*/ 234 h 2356"/>
                <a:gd name="T24" fmla="*/ 3348 w 3761"/>
                <a:gd name="T25" fmla="*/ 330 h 2356"/>
                <a:gd name="T26" fmla="*/ 3516 w 3761"/>
                <a:gd name="T27" fmla="*/ 432 h 2356"/>
                <a:gd name="T28" fmla="*/ 3623 w 3761"/>
                <a:gd name="T29" fmla="*/ 545 h 2356"/>
                <a:gd name="T30" fmla="*/ 3683 w 3761"/>
                <a:gd name="T31" fmla="*/ 665 h 2356"/>
                <a:gd name="T32" fmla="*/ 3689 w 3761"/>
                <a:gd name="T33" fmla="*/ 791 h 2356"/>
                <a:gd name="T34" fmla="*/ 3653 w 3761"/>
                <a:gd name="T35" fmla="*/ 887 h 2356"/>
                <a:gd name="T36" fmla="*/ 3593 w 3761"/>
                <a:gd name="T37" fmla="*/ 989 h 2356"/>
                <a:gd name="T38" fmla="*/ 3498 w 3761"/>
                <a:gd name="T39" fmla="*/ 1091 h 2356"/>
                <a:gd name="T40" fmla="*/ 3372 w 3761"/>
                <a:gd name="T41" fmla="*/ 1187 h 2356"/>
                <a:gd name="T42" fmla="*/ 3223 w 3761"/>
                <a:gd name="T43" fmla="*/ 1289 h 2356"/>
                <a:gd name="T44" fmla="*/ 3043 w 3761"/>
                <a:gd name="T45" fmla="*/ 1391 h 2356"/>
                <a:gd name="T46" fmla="*/ 2834 w 3761"/>
                <a:gd name="T47" fmla="*/ 1493 h 2356"/>
                <a:gd name="T48" fmla="*/ 2607 w 3761"/>
                <a:gd name="T49" fmla="*/ 1589 h 2356"/>
                <a:gd name="T50" fmla="*/ 2075 w 3761"/>
                <a:gd name="T51" fmla="*/ 1786 h 2356"/>
                <a:gd name="T52" fmla="*/ 1459 w 3761"/>
                <a:gd name="T53" fmla="*/ 1972 h 2356"/>
                <a:gd name="T54" fmla="*/ 765 w 3761"/>
                <a:gd name="T55" fmla="*/ 2158 h 2356"/>
                <a:gd name="T56" fmla="*/ 0 w 3761"/>
                <a:gd name="T57" fmla="*/ 2326 h 2356"/>
                <a:gd name="T58" fmla="*/ 401 w 3761"/>
                <a:gd name="T59" fmla="*/ 2272 h 2356"/>
                <a:gd name="T60" fmla="*/ 1142 w 3761"/>
                <a:gd name="T61" fmla="*/ 2092 h 2356"/>
                <a:gd name="T62" fmla="*/ 1812 w 3761"/>
                <a:gd name="T63" fmla="*/ 1900 h 2356"/>
                <a:gd name="T64" fmla="*/ 2392 w 3761"/>
                <a:gd name="T65" fmla="*/ 1702 h 2356"/>
                <a:gd name="T66" fmla="*/ 2649 w 3761"/>
                <a:gd name="T67" fmla="*/ 1607 h 2356"/>
                <a:gd name="T68" fmla="*/ 2882 w 3761"/>
                <a:gd name="T69" fmla="*/ 1505 h 2356"/>
                <a:gd name="T70" fmla="*/ 3091 w 3761"/>
                <a:gd name="T71" fmla="*/ 1403 h 2356"/>
                <a:gd name="T72" fmla="*/ 3277 w 3761"/>
                <a:gd name="T73" fmla="*/ 1301 h 2356"/>
                <a:gd name="T74" fmla="*/ 3432 w 3761"/>
                <a:gd name="T75" fmla="*/ 1193 h 2356"/>
                <a:gd name="T76" fmla="*/ 3558 w 3761"/>
                <a:gd name="T77" fmla="*/ 1091 h 2356"/>
                <a:gd name="T78" fmla="*/ 3653 w 3761"/>
                <a:gd name="T79" fmla="*/ 989 h 2356"/>
                <a:gd name="T80" fmla="*/ 3719 w 3761"/>
                <a:gd name="T81" fmla="*/ 887 h 2356"/>
                <a:gd name="T82" fmla="*/ 375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3" name="Freeform 11"/>
            <p:cNvSpPr>
              <a:spLocks/>
            </p:cNvSpPr>
            <p:nvPr/>
          </p:nvSpPr>
          <p:spPr bwMode="hidden">
            <a:xfrm>
              <a:off x="0" y="0"/>
              <a:ext cx="2933" cy="1846"/>
            </a:xfrm>
            <a:custGeom>
              <a:avLst/>
              <a:gdLst>
                <a:gd name="T0" fmla="*/ 2924 w 2924"/>
                <a:gd name="T1" fmla="*/ 647 h 1846"/>
                <a:gd name="T2" fmla="*/ 2876 w 2924"/>
                <a:gd name="T3" fmla="*/ 528 h 1846"/>
                <a:gd name="T4" fmla="*/ 2750 w 2924"/>
                <a:gd name="T5" fmla="*/ 414 h 1846"/>
                <a:gd name="T6" fmla="*/ 2559 w 2924"/>
                <a:gd name="T7" fmla="*/ 318 h 1846"/>
                <a:gd name="T8" fmla="*/ 2302 w 2924"/>
                <a:gd name="T9" fmla="*/ 228 h 1846"/>
                <a:gd name="T10" fmla="*/ 1985 w 2924"/>
                <a:gd name="T11" fmla="*/ 150 h 1846"/>
                <a:gd name="T12" fmla="*/ 1608 w 2924"/>
                <a:gd name="T13" fmla="*/ 78 h 1846"/>
                <a:gd name="T14" fmla="*/ 1178 w 2924"/>
                <a:gd name="T15" fmla="*/ 24 h 1846"/>
                <a:gd name="T16" fmla="*/ 694 w 2924"/>
                <a:gd name="T17" fmla="*/ 0 h 1846"/>
                <a:gd name="T18" fmla="*/ 1190 w 2924"/>
                <a:gd name="T19" fmla="*/ 48 h 1846"/>
                <a:gd name="T20" fmla="*/ 1626 w 2924"/>
                <a:gd name="T21" fmla="*/ 108 h 1846"/>
                <a:gd name="T22" fmla="*/ 2009 w 2924"/>
                <a:gd name="T23" fmla="*/ 180 h 1846"/>
                <a:gd name="T24" fmla="*/ 2326 w 2924"/>
                <a:gd name="T25" fmla="*/ 264 h 1846"/>
                <a:gd name="T26" fmla="*/ 2571 w 2924"/>
                <a:gd name="T27" fmla="*/ 360 h 1846"/>
                <a:gd name="T28" fmla="*/ 2750 w 2924"/>
                <a:gd name="T29" fmla="*/ 468 h 1846"/>
                <a:gd name="T30" fmla="*/ 2846 w 2924"/>
                <a:gd name="T31" fmla="*/ 587 h 1846"/>
                <a:gd name="T32" fmla="*/ 2864 w 2924"/>
                <a:gd name="T33" fmla="*/ 713 h 1846"/>
                <a:gd name="T34" fmla="*/ 2840 w 2924"/>
                <a:gd name="T35" fmla="*/ 785 h 1846"/>
                <a:gd name="T36" fmla="*/ 2792 w 2924"/>
                <a:gd name="T37" fmla="*/ 857 h 1846"/>
                <a:gd name="T38" fmla="*/ 2625 w 2924"/>
                <a:gd name="T39" fmla="*/ 1001 h 1846"/>
                <a:gd name="T40" fmla="*/ 2368 w 2924"/>
                <a:gd name="T41" fmla="*/ 1145 h 1846"/>
                <a:gd name="T42" fmla="*/ 2033 w 2924"/>
                <a:gd name="T43" fmla="*/ 1289 h 1846"/>
                <a:gd name="T44" fmla="*/ 1626 w 2924"/>
                <a:gd name="T45" fmla="*/ 1433 h 1846"/>
                <a:gd name="T46" fmla="*/ 1142 w 2924"/>
                <a:gd name="T47" fmla="*/ 1571 h 1846"/>
                <a:gd name="T48" fmla="*/ 604 w 2924"/>
                <a:gd name="T49" fmla="*/ 1702 h 1846"/>
                <a:gd name="T50" fmla="*/ 0 w 2924"/>
                <a:gd name="T51" fmla="*/ 1828 h 1846"/>
                <a:gd name="T52" fmla="*/ 311 w 2924"/>
                <a:gd name="T53" fmla="*/ 1780 h 1846"/>
                <a:gd name="T54" fmla="*/ 897 w 2924"/>
                <a:gd name="T55" fmla="*/ 1648 h 1846"/>
                <a:gd name="T56" fmla="*/ 1417 w 2924"/>
                <a:gd name="T57" fmla="*/ 1511 h 1846"/>
                <a:gd name="T58" fmla="*/ 1871 w 2924"/>
                <a:gd name="T59" fmla="*/ 1367 h 1846"/>
                <a:gd name="T60" fmla="*/ 2254 w 2924"/>
                <a:gd name="T61" fmla="*/ 1223 h 1846"/>
                <a:gd name="T62" fmla="*/ 2559 w 2924"/>
                <a:gd name="T63" fmla="*/ 1079 h 1846"/>
                <a:gd name="T64" fmla="*/ 2774 w 2924"/>
                <a:gd name="T65" fmla="*/ 929 h 1846"/>
                <a:gd name="T66" fmla="*/ 2876 w 2924"/>
                <a:gd name="T67" fmla="*/ 815 h 1846"/>
                <a:gd name="T68" fmla="*/ 2912 w 2924"/>
                <a:gd name="T69" fmla="*/ 743 h 1846"/>
                <a:gd name="T70" fmla="*/ 292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4" name="Freeform 12"/>
            <p:cNvSpPr>
              <a:spLocks/>
            </p:cNvSpPr>
            <p:nvPr/>
          </p:nvSpPr>
          <p:spPr bwMode="hidden">
            <a:xfrm>
              <a:off x="114" y="2847"/>
              <a:ext cx="1493" cy="204"/>
            </a:xfrm>
            <a:custGeom>
              <a:avLst/>
              <a:gdLst>
                <a:gd name="T0" fmla="*/ 1399 w 1488"/>
                <a:gd name="T1" fmla="*/ 204 h 204"/>
                <a:gd name="T2" fmla="*/ 0 w 1488"/>
                <a:gd name="T3" fmla="*/ 18 h 204"/>
                <a:gd name="T4" fmla="*/ 77 w 1488"/>
                <a:gd name="T5" fmla="*/ 0 h 204"/>
                <a:gd name="T6" fmla="*/ 1488 w 1488"/>
                <a:gd name="T7" fmla="*/ 186 h 204"/>
                <a:gd name="T8" fmla="*/ 1399 w 1488"/>
                <a:gd name="T9" fmla="*/ 204 h 204"/>
                <a:gd name="T10" fmla="*/ 139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5" name="Rectangle 13"/>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dirty="0"/>
            </a:p>
          </p:txBody>
        </p:sp>
        <p:sp>
          <p:nvSpPr>
            <p:cNvPr id="16" name="Rectangle 14"/>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dirty="0"/>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9"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3 w 323"/>
                  <a:gd name="T13" fmla="*/ 18 h 162"/>
                  <a:gd name="T14" fmla="*/ 239 w 323"/>
                  <a:gd name="T15" fmla="*/ 54 h 162"/>
                  <a:gd name="T16" fmla="*/ 287 w 323"/>
                  <a:gd name="T17" fmla="*/ 90 h 162"/>
                  <a:gd name="T18" fmla="*/ 317 w 323"/>
                  <a:gd name="T19" fmla="*/ 114 h 162"/>
                  <a:gd name="T20" fmla="*/ 323 w 323"/>
                  <a:gd name="T21" fmla="*/ 126 h 162"/>
                  <a:gd name="T22" fmla="*/ 323 w 323"/>
                  <a:gd name="T23" fmla="*/ 126 h 162"/>
                  <a:gd name="T24" fmla="*/ 22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0" name="Freeform 18"/>
              <p:cNvSpPr>
                <a:spLocks noEditPoints="1"/>
              </p:cNvSpPr>
              <p:nvPr/>
            </p:nvSpPr>
            <p:spPr bwMode="hidden">
              <a:xfrm>
                <a:off x="192" y="2284"/>
                <a:ext cx="1254" cy="923"/>
              </a:xfrm>
              <a:custGeom>
                <a:avLst/>
                <a:gdLst>
                  <a:gd name="T0" fmla="*/ 1166 w 1250"/>
                  <a:gd name="T1" fmla="*/ 641 h 923"/>
                  <a:gd name="T2" fmla="*/ 1166 w 1250"/>
                  <a:gd name="T3" fmla="*/ 473 h 923"/>
                  <a:gd name="T4" fmla="*/ 1136 w 1250"/>
                  <a:gd name="T5" fmla="*/ 384 h 923"/>
                  <a:gd name="T6" fmla="*/ 1112 w 1250"/>
                  <a:gd name="T7" fmla="*/ 288 h 923"/>
                  <a:gd name="T8" fmla="*/ 1053 w 1250"/>
                  <a:gd name="T9" fmla="*/ 174 h 923"/>
                  <a:gd name="T10" fmla="*/ 981 w 1250"/>
                  <a:gd name="T11" fmla="*/ 96 h 923"/>
                  <a:gd name="T12" fmla="*/ 963 w 1250"/>
                  <a:gd name="T13" fmla="*/ 72 h 923"/>
                  <a:gd name="T14" fmla="*/ 891 w 1250"/>
                  <a:gd name="T15" fmla="*/ 18 h 923"/>
                  <a:gd name="T16" fmla="*/ 819 w 1250"/>
                  <a:gd name="T17" fmla="*/ 6 h 923"/>
                  <a:gd name="T18" fmla="*/ 712 w 1250"/>
                  <a:gd name="T19" fmla="*/ 24 h 923"/>
                  <a:gd name="T20" fmla="*/ 664 w 1250"/>
                  <a:gd name="T21" fmla="*/ 42 h 923"/>
                  <a:gd name="T22" fmla="*/ 568 w 1250"/>
                  <a:gd name="T23" fmla="*/ 120 h 923"/>
                  <a:gd name="T24" fmla="*/ 532 w 1250"/>
                  <a:gd name="T25" fmla="*/ 228 h 923"/>
                  <a:gd name="T26" fmla="*/ 509 w 1250"/>
                  <a:gd name="T27" fmla="*/ 348 h 923"/>
                  <a:gd name="T28" fmla="*/ 431 w 1250"/>
                  <a:gd name="T29" fmla="*/ 479 h 923"/>
                  <a:gd name="T30" fmla="*/ 413 w 1250"/>
                  <a:gd name="T31" fmla="*/ 539 h 923"/>
                  <a:gd name="T32" fmla="*/ 353 w 1250"/>
                  <a:gd name="T33" fmla="*/ 599 h 923"/>
                  <a:gd name="T34" fmla="*/ 305 w 1250"/>
                  <a:gd name="T35" fmla="*/ 629 h 923"/>
                  <a:gd name="T36" fmla="*/ 293 w 1250"/>
                  <a:gd name="T37" fmla="*/ 635 h 923"/>
                  <a:gd name="T38" fmla="*/ 257 w 1250"/>
                  <a:gd name="T39" fmla="*/ 677 h 923"/>
                  <a:gd name="T40" fmla="*/ 150 w 1250"/>
                  <a:gd name="T41" fmla="*/ 797 h 923"/>
                  <a:gd name="T42" fmla="*/ 54 w 1250"/>
                  <a:gd name="T43" fmla="*/ 839 h 923"/>
                  <a:gd name="T44" fmla="*/ 156 w 1250"/>
                  <a:gd name="T45" fmla="*/ 905 h 923"/>
                  <a:gd name="T46" fmla="*/ 240 w 1250"/>
                  <a:gd name="T47" fmla="*/ 869 h 923"/>
                  <a:gd name="T48" fmla="*/ 640 w 1250"/>
                  <a:gd name="T49" fmla="*/ 827 h 923"/>
                  <a:gd name="T50" fmla="*/ 700 w 1250"/>
                  <a:gd name="T51" fmla="*/ 725 h 923"/>
                  <a:gd name="T52" fmla="*/ 694 w 1250"/>
                  <a:gd name="T53" fmla="*/ 611 h 923"/>
                  <a:gd name="T54" fmla="*/ 778 w 1250"/>
                  <a:gd name="T55" fmla="*/ 551 h 923"/>
                  <a:gd name="T56" fmla="*/ 879 w 1250"/>
                  <a:gd name="T57" fmla="*/ 449 h 923"/>
                  <a:gd name="T58" fmla="*/ 909 w 1250"/>
                  <a:gd name="T59" fmla="*/ 414 h 923"/>
                  <a:gd name="T60" fmla="*/ 975 w 1250"/>
                  <a:gd name="T61" fmla="*/ 318 h 923"/>
                  <a:gd name="T62" fmla="*/ 1023 w 1250"/>
                  <a:gd name="T63" fmla="*/ 336 h 923"/>
                  <a:gd name="T64" fmla="*/ 1118 w 1250"/>
                  <a:gd name="T65" fmla="*/ 617 h 923"/>
                  <a:gd name="T66" fmla="*/ 1112 w 1250"/>
                  <a:gd name="T67" fmla="*/ 689 h 923"/>
                  <a:gd name="T68" fmla="*/ 1148 w 1250"/>
                  <a:gd name="T69" fmla="*/ 749 h 923"/>
                  <a:gd name="T70" fmla="*/ 1202 w 1250"/>
                  <a:gd name="T71" fmla="*/ 713 h 923"/>
                  <a:gd name="T72" fmla="*/ 1238 w 1250"/>
                  <a:gd name="T73" fmla="*/ 749 h 923"/>
                  <a:gd name="T74" fmla="*/ 1250 w 1250"/>
                  <a:gd name="T75" fmla="*/ 743 h 923"/>
                  <a:gd name="T76" fmla="*/ 694 w 1250"/>
                  <a:gd name="T77" fmla="*/ 264 h 923"/>
                  <a:gd name="T78" fmla="*/ 784 w 1250"/>
                  <a:gd name="T79" fmla="*/ 372 h 923"/>
                  <a:gd name="T80" fmla="*/ 766 w 1250"/>
                  <a:gd name="T81" fmla="*/ 443 h 923"/>
                  <a:gd name="T82" fmla="*/ 706 w 1250"/>
                  <a:gd name="T83" fmla="*/ 515 h 923"/>
                  <a:gd name="T84" fmla="*/ 658 w 1250"/>
                  <a:gd name="T85" fmla="*/ 569 h 923"/>
                  <a:gd name="T86" fmla="*/ 616 w 1250"/>
                  <a:gd name="T87" fmla="*/ 593 h 923"/>
                  <a:gd name="T88" fmla="*/ 574 w 1250"/>
                  <a:gd name="T89" fmla="*/ 617 h 923"/>
                  <a:gd name="T90" fmla="*/ 562 w 1250"/>
                  <a:gd name="T91" fmla="*/ 707 h 923"/>
                  <a:gd name="T92" fmla="*/ 353 w 1250"/>
                  <a:gd name="T93" fmla="*/ 755 h 923"/>
                  <a:gd name="T94" fmla="*/ 389 w 1250"/>
                  <a:gd name="T95" fmla="*/ 641 h 923"/>
                  <a:gd name="T96" fmla="*/ 425 w 1250"/>
                  <a:gd name="T97" fmla="*/ 647 h 923"/>
                  <a:gd name="T98" fmla="*/ 443 w 1250"/>
                  <a:gd name="T99" fmla="*/ 617 h 923"/>
                  <a:gd name="T100" fmla="*/ 568 w 1250"/>
                  <a:gd name="T101" fmla="*/ 515 h 923"/>
                  <a:gd name="T102" fmla="*/ 616 w 1250"/>
                  <a:gd name="T103" fmla="*/ 473 h 923"/>
                  <a:gd name="T104" fmla="*/ 640 w 1250"/>
                  <a:gd name="T105" fmla="*/ 396 h 923"/>
                  <a:gd name="T106" fmla="*/ 640 w 1250"/>
                  <a:gd name="T107" fmla="*/ 378 h 923"/>
                  <a:gd name="T108" fmla="*/ 664 w 1250"/>
                  <a:gd name="T109" fmla="*/ 270 h 923"/>
                  <a:gd name="T110" fmla="*/ 682 w 1250"/>
                  <a:gd name="T111" fmla="*/ 192 h 923"/>
                  <a:gd name="T112" fmla="*/ 694 w 1250"/>
                  <a:gd name="T113" fmla="*/ 264 h 923"/>
                  <a:gd name="T114" fmla="*/ 532 w 1250"/>
                  <a:gd name="T115" fmla="*/ 455 h 923"/>
                  <a:gd name="T116" fmla="*/ 63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1"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2"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3"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4"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5"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6"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7" name="Freeform 25"/>
              <p:cNvSpPr>
                <a:spLocks/>
              </p:cNvSpPr>
              <p:nvPr/>
            </p:nvSpPr>
            <p:spPr bwMode="hidden">
              <a:xfrm>
                <a:off x="737" y="2763"/>
                <a:ext cx="73" cy="54"/>
              </a:xfrm>
              <a:custGeom>
                <a:avLst/>
                <a:gdLst>
                  <a:gd name="T0" fmla="*/ 24 w 72"/>
                  <a:gd name="T1" fmla="*/ 36 h 54"/>
                  <a:gd name="T2" fmla="*/ 48 w 72"/>
                  <a:gd name="T3" fmla="*/ 24 h 54"/>
                  <a:gd name="T4" fmla="*/ 60 w 72"/>
                  <a:gd name="T5" fmla="*/ 12 h 54"/>
                  <a:gd name="T6" fmla="*/ 66 w 72"/>
                  <a:gd name="T7" fmla="*/ 6 h 54"/>
                  <a:gd name="T8" fmla="*/ 72 w 72"/>
                  <a:gd name="T9" fmla="*/ 0 h 54"/>
                  <a:gd name="T10" fmla="*/ 4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8"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29"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0" name="Freeform 28"/>
              <p:cNvSpPr>
                <a:spLocks/>
              </p:cNvSpPr>
              <p:nvPr/>
            </p:nvSpPr>
            <p:spPr bwMode="hidden">
              <a:xfrm>
                <a:off x="437" y="3027"/>
                <a:ext cx="288" cy="84"/>
              </a:xfrm>
              <a:custGeom>
                <a:avLst/>
                <a:gdLst>
                  <a:gd name="T0" fmla="*/ 287 w 287"/>
                  <a:gd name="T1" fmla="*/ 0 h 84"/>
                  <a:gd name="T2" fmla="*/ 0 w 287"/>
                  <a:gd name="T3" fmla="*/ 84 h 84"/>
                  <a:gd name="T4" fmla="*/ 168 w 287"/>
                  <a:gd name="T5" fmla="*/ 36 h 84"/>
                  <a:gd name="T6" fmla="*/ 114 w 287"/>
                  <a:gd name="T7" fmla="*/ 60 h 84"/>
                  <a:gd name="T8" fmla="*/ 276 w 287"/>
                  <a:gd name="T9" fmla="*/ 18 h 84"/>
                  <a:gd name="T10" fmla="*/ 287 w 287"/>
                  <a:gd name="T11" fmla="*/ 0 h 84"/>
                  <a:gd name="T12" fmla="*/ 28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1"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2"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3"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4"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5"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6"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7"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8"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39"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40"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41"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42"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grpSp>
      </p:grpSp>
      <p:sp>
        <p:nvSpPr>
          <p:cNvPr id="10281" name="Rectangle 41"/>
          <p:cNvSpPr>
            <a:spLocks noGrp="1" noChangeArrowheads="1"/>
          </p:cNvSpPr>
          <p:nvPr>
            <p:ph type="ctrTitle"/>
          </p:nvPr>
        </p:nvSpPr>
        <p:spPr>
          <a:xfrm>
            <a:off x="685800" y="1447800"/>
            <a:ext cx="7772400" cy="1470025"/>
          </a:xfrm>
        </p:spPr>
        <p:txBody>
          <a:bodyPr/>
          <a:lstStyle>
            <a:lvl1pPr>
              <a:defRPr/>
            </a:lvl1pPr>
          </a:lstStyle>
          <a:p>
            <a:r>
              <a:rPr lang="pt-BR"/>
              <a:t>Clique para editar o estilo do título mestre</a:t>
            </a:r>
          </a:p>
        </p:txBody>
      </p:sp>
      <p:sp>
        <p:nvSpPr>
          <p:cNvPr id="10282"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endParaRPr lang="pt-BR" dirty="0"/>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pt-BR" dirty="0"/>
          </a:p>
        </p:txBody>
      </p:sp>
      <p:sp>
        <p:nvSpPr>
          <p:cNvPr id="45" name="Rectangle 45"/>
          <p:cNvSpPr>
            <a:spLocks noGrp="1" noChangeArrowheads="1"/>
          </p:cNvSpPr>
          <p:nvPr>
            <p:ph type="sldNum" sz="quarter" idx="12"/>
          </p:nvPr>
        </p:nvSpPr>
        <p:spPr>
          <a:xfrm>
            <a:off x="6553200" y="6245225"/>
            <a:ext cx="2133600" cy="476250"/>
          </a:xfrm>
        </p:spPr>
        <p:txBody>
          <a:bodyPr/>
          <a:lstStyle>
            <a:lvl1pPr>
              <a:defRPr smtClean="0"/>
            </a:lvl1pPr>
          </a:lstStyle>
          <a:p>
            <a:pPr>
              <a:defRPr/>
            </a:pPr>
            <a:fld id="{FCD3A3E0-4DDB-4A00-A961-8764EDC2FCE0}" type="slidenum">
              <a:rPr lang="pt-BR" altLang="pt-BR"/>
              <a:pPr>
                <a:defRPr/>
              </a:pPr>
              <a:t>‹nº›</a:t>
            </a:fld>
            <a:endParaRPr lang="pt-BR" altLang="pt-BR" dirty="0"/>
          </a:p>
        </p:txBody>
      </p:sp>
    </p:spTree>
    <p:extLst>
      <p:ext uri="{BB962C8B-B14F-4D97-AF65-F5344CB8AC3E}">
        <p14:creationId xmlns:p14="http://schemas.microsoft.com/office/powerpoint/2010/main" val="1391596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3"/>
          <p:cNvSpPr>
            <a:spLocks noGrp="1" noChangeArrowheads="1"/>
          </p:cNvSpPr>
          <p:nvPr>
            <p:ph type="dt" sz="half" idx="10"/>
          </p:nvPr>
        </p:nvSpPr>
        <p:spPr>
          <a:ln/>
        </p:spPr>
        <p:txBody>
          <a:bodyPr/>
          <a:lstStyle>
            <a:lvl1pPr>
              <a:defRPr/>
            </a:lvl1pPr>
          </a:lstStyle>
          <a:p>
            <a:pPr>
              <a:defRPr/>
            </a:pPr>
            <a:endParaRPr lang="pt-BR"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45"/>
          <p:cNvSpPr>
            <a:spLocks noGrp="1" noChangeArrowheads="1"/>
          </p:cNvSpPr>
          <p:nvPr>
            <p:ph type="sldNum" sz="quarter" idx="12"/>
          </p:nvPr>
        </p:nvSpPr>
        <p:spPr>
          <a:ln/>
        </p:spPr>
        <p:txBody>
          <a:bodyPr/>
          <a:lstStyle>
            <a:lvl1pPr>
              <a:defRPr/>
            </a:lvl1pPr>
          </a:lstStyle>
          <a:p>
            <a:pPr>
              <a:defRPr/>
            </a:pPr>
            <a:fld id="{64E282F0-B534-4695-993F-26A7A050CD80}" type="slidenum">
              <a:rPr lang="pt-BR" altLang="pt-BR"/>
              <a:pPr>
                <a:defRPr/>
              </a:pPr>
              <a:t>‹nº›</a:t>
            </a:fld>
            <a:endParaRPr lang="pt-BR" altLang="pt-BR" dirty="0"/>
          </a:p>
        </p:txBody>
      </p:sp>
    </p:spTree>
    <p:extLst>
      <p:ext uri="{BB962C8B-B14F-4D97-AF65-F5344CB8AC3E}">
        <p14:creationId xmlns:p14="http://schemas.microsoft.com/office/powerpoint/2010/main" val="3777900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3"/>
          <p:cNvSpPr>
            <a:spLocks noGrp="1" noChangeArrowheads="1"/>
          </p:cNvSpPr>
          <p:nvPr>
            <p:ph type="dt" sz="half" idx="10"/>
          </p:nvPr>
        </p:nvSpPr>
        <p:spPr>
          <a:ln/>
        </p:spPr>
        <p:txBody>
          <a:bodyPr/>
          <a:lstStyle>
            <a:lvl1pPr>
              <a:defRPr/>
            </a:lvl1pPr>
          </a:lstStyle>
          <a:p>
            <a:pPr>
              <a:defRPr/>
            </a:pPr>
            <a:endParaRPr lang="pt-BR"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45"/>
          <p:cNvSpPr>
            <a:spLocks noGrp="1" noChangeArrowheads="1"/>
          </p:cNvSpPr>
          <p:nvPr>
            <p:ph type="sldNum" sz="quarter" idx="12"/>
          </p:nvPr>
        </p:nvSpPr>
        <p:spPr>
          <a:ln/>
        </p:spPr>
        <p:txBody>
          <a:bodyPr/>
          <a:lstStyle>
            <a:lvl1pPr>
              <a:defRPr/>
            </a:lvl1pPr>
          </a:lstStyle>
          <a:p>
            <a:pPr>
              <a:defRPr/>
            </a:pPr>
            <a:fld id="{41BFA438-EA50-400A-9890-0E21EC82C9C4}" type="slidenum">
              <a:rPr lang="pt-BR" altLang="pt-BR"/>
              <a:pPr>
                <a:defRPr/>
              </a:pPr>
              <a:t>‹nº›</a:t>
            </a:fld>
            <a:endParaRPr lang="pt-BR" altLang="pt-BR" dirty="0"/>
          </a:p>
        </p:txBody>
      </p:sp>
    </p:spTree>
    <p:extLst>
      <p:ext uri="{BB962C8B-B14F-4D97-AF65-F5344CB8AC3E}">
        <p14:creationId xmlns:p14="http://schemas.microsoft.com/office/powerpoint/2010/main" val="2866791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3"/>
          <p:cNvSpPr>
            <a:spLocks noGrp="1" noChangeArrowheads="1"/>
          </p:cNvSpPr>
          <p:nvPr>
            <p:ph type="dt" sz="half" idx="10"/>
          </p:nvPr>
        </p:nvSpPr>
        <p:spPr>
          <a:ln/>
        </p:spPr>
        <p:txBody>
          <a:bodyPr/>
          <a:lstStyle>
            <a:lvl1pPr>
              <a:defRPr/>
            </a:lvl1pPr>
          </a:lstStyle>
          <a:p>
            <a:pPr>
              <a:defRPr/>
            </a:pPr>
            <a:endParaRPr lang="pt-BR" dirty="0"/>
          </a:p>
        </p:txBody>
      </p:sp>
      <p:sp>
        <p:nvSpPr>
          <p:cNvPr id="6"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45"/>
          <p:cNvSpPr>
            <a:spLocks noGrp="1" noChangeArrowheads="1"/>
          </p:cNvSpPr>
          <p:nvPr>
            <p:ph type="sldNum" sz="quarter" idx="12"/>
          </p:nvPr>
        </p:nvSpPr>
        <p:spPr>
          <a:ln/>
        </p:spPr>
        <p:txBody>
          <a:bodyPr/>
          <a:lstStyle>
            <a:lvl1pPr>
              <a:defRPr/>
            </a:lvl1pPr>
          </a:lstStyle>
          <a:p>
            <a:pPr>
              <a:defRPr/>
            </a:pPr>
            <a:fld id="{B8AA44F2-3083-4120-85FE-95784AB5B4EF}" type="slidenum">
              <a:rPr lang="pt-BR" altLang="pt-BR"/>
              <a:pPr>
                <a:defRPr/>
              </a:pPr>
              <a:t>‹nº›</a:t>
            </a:fld>
            <a:endParaRPr lang="pt-BR" altLang="pt-BR" dirty="0"/>
          </a:p>
        </p:txBody>
      </p:sp>
    </p:spTree>
    <p:extLst>
      <p:ext uri="{BB962C8B-B14F-4D97-AF65-F5344CB8AC3E}">
        <p14:creationId xmlns:p14="http://schemas.microsoft.com/office/powerpoint/2010/main" val="516515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3"/>
          <p:cNvSpPr>
            <a:spLocks noGrp="1" noChangeArrowheads="1"/>
          </p:cNvSpPr>
          <p:nvPr>
            <p:ph type="dt" sz="half" idx="10"/>
          </p:nvPr>
        </p:nvSpPr>
        <p:spPr>
          <a:ln/>
        </p:spPr>
        <p:txBody>
          <a:bodyPr/>
          <a:lstStyle>
            <a:lvl1pPr>
              <a:defRPr/>
            </a:lvl1pPr>
          </a:lstStyle>
          <a:p>
            <a:pPr>
              <a:defRPr/>
            </a:pPr>
            <a:endParaRPr lang="pt-BR" dirty="0"/>
          </a:p>
        </p:txBody>
      </p:sp>
      <p:sp>
        <p:nvSpPr>
          <p:cNvPr id="8"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9" name="Rectangle 45"/>
          <p:cNvSpPr>
            <a:spLocks noGrp="1" noChangeArrowheads="1"/>
          </p:cNvSpPr>
          <p:nvPr>
            <p:ph type="sldNum" sz="quarter" idx="12"/>
          </p:nvPr>
        </p:nvSpPr>
        <p:spPr>
          <a:ln/>
        </p:spPr>
        <p:txBody>
          <a:bodyPr/>
          <a:lstStyle>
            <a:lvl1pPr>
              <a:defRPr/>
            </a:lvl1pPr>
          </a:lstStyle>
          <a:p>
            <a:pPr>
              <a:defRPr/>
            </a:pPr>
            <a:fld id="{9296F1CE-EE5B-4C97-BEA6-4731650FB809}" type="slidenum">
              <a:rPr lang="pt-BR" altLang="pt-BR"/>
              <a:pPr>
                <a:defRPr/>
              </a:pPr>
              <a:t>‹nº›</a:t>
            </a:fld>
            <a:endParaRPr lang="pt-BR" altLang="pt-BR" dirty="0"/>
          </a:p>
        </p:txBody>
      </p:sp>
    </p:spTree>
    <p:extLst>
      <p:ext uri="{BB962C8B-B14F-4D97-AF65-F5344CB8AC3E}">
        <p14:creationId xmlns:p14="http://schemas.microsoft.com/office/powerpoint/2010/main" val="22827734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3"/>
          <p:cNvSpPr>
            <a:spLocks noGrp="1" noChangeArrowheads="1"/>
          </p:cNvSpPr>
          <p:nvPr>
            <p:ph type="dt" sz="half" idx="10"/>
          </p:nvPr>
        </p:nvSpPr>
        <p:spPr>
          <a:ln/>
        </p:spPr>
        <p:txBody>
          <a:bodyPr/>
          <a:lstStyle>
            <a:lvl1pPr>
              <a:defRPr/>
            </a:lvl1pPr>
          </a:lstStyle>
          <a:p>
            <a:pPr>
              <a:defRPr/>
            </a:pPr>
            <a:endParaRPr lang="pt-BR" dirty="0"/>
          </a:p>
        </p:txBody>
      </p:sp>
      <p:sp>
        <p:nvSpPr>
          <p:cNvPr id="4"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45"/>
          <p:cNvSpPr>
            <a:spLocks noGrp="1" noChangeArrowheads="1"/>
          </p:cNvSpPr>
          <p:nvPr>
            <p:ph type="sldNum" sz="quarter" idx="12"/>
          </p:nvPr>
        </p:nvSpPr>
        <p:spPr>
          <a:ln/>
        </p:spPr>
        <p:txBody>
          <a:bodyPr/>
          <a:lstStyle>
            <a:lvl1pPr>
              <a:defRPr/>
            </a:lvl1pPr>
          </a:lstStyle>
          <a:p>
            <a:pPr>
              <a:defRPr/>
            </a:pPr>
            <a:fld id="{0C0B7178-C4EA-49A5-893E-D3A45B179F00}" type="slidenum">
              <a:rPr lang="pt-BR" altLang="pt-BR"/>
              <a:pPr>
                <a:defRPr/>
              </a:pPr>
              <a:t>‹nº›</a:t>
            </a:fld>
            <a:endParaRPr lang="pt-BR" altLang="pt-BR" dirty="0"/>
          </a:p>
        </p:txBody>
      </p:sp>
    </p:spTree>
    <p:extLst>
      <p:ext uri="{BB962C8B-B14F-4D97-AF65-F5344CB8AC3E}">
        <p14:creationId xmlns:p14="http://schemas.microsoft.com/office/powerpoint/2010/main" val="24446470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endParaRPr lang="pt-BR" dirty="0"/>
          </a:p>
        </p:txBody>
      </p:sp>
      <p:sp>
        <p:nvSpPr>
          <p:cNvPr id="3"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4" name="Rectangle 45"/>
          <p:cNvSpPr>
            <a:spLocks noGrp="1" noChangeArrowheads="1"/>
          </p:cNvSpPr>
          <p:nvPr>
            <p:ph type="sldNum" sz="quarter" idx="12"/>
          </p:nvPr>
        </p:nvSpPr>
        <p:spPr>
          <a:ln/>
        </p:spPr>
        <p:txBody>
          <a:bodyPr/>
          <a:lstStyle>
            <a:lvl1pPr>
              <a:defRPr/>
            </a:lvl1pPr>
          </a:lstStyle>
          <a:p>
            <a:pPr>
              <a:defRPr/>
            </a:pPr>
            <a:fld id="{604E64EF-CFC9-44AE-85FB-DC5D53184051}" type="slidenum">
              <a:rPr lang="pt-BR" altLang="pt-BR"/>
              <a:pPr>
                <a:defRPr/>
              </a:pPr>
              <a:t>‹nº›</a:t>
            </a:fld>
            <a:endParaRPr lang="pt-BR" altLang="pt-BR" dirty="0"/>
          </a:p>
        </p:txBody>
      </p:sp>
    </p:spTree>
    <p:extLst>
      <p:ext uri="{BB962C8B-B14F-4D97-AF65-F5344CB8AC3E}">
        <p14:creationId xmlns:p14="http://schemas.microsoft.com/office/powerpoint/2010/main" val="447605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3"/>
          <p:cNvSpPr>
            <a:spLocks noGrp="1" noChangeArrowheads="1"/>
          </p:cNvSpPr>
          <p:nvPr>
            <p:ph type="dt" sz="half" idx="10"/>
          </p:nvPr>
        </p:nvSpPr>
        <p:spPr>
          <a:ln/>
        </p:spPr>
        <p:txBody>
          <a:bodyPr/>
          <a:lstStyle>
            <a:lvl1pPr>
              <a:defRPr/>
            </a:lvl1pPr>
          </a:lstStyle>
          <a:p>
            <a:pPr>
              <a:defRPr/>
            </a:pPr>
            <a:endParaRPr lang="pt-BR" dirty="0"/>
          </a:p>
        </p:txBody>
      </p:sp>
      <p:sp>
        <p:nvSpPr>
          <p:cNvPr id="6"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45"/>
          <p:cNvSpPr>
            <a:spLocks noGrp="1" noChangeArrowheads="1"/>
          </p:cNvSpPr>
          <p:nvPr>
            <p:ph type="sldNum" sz="quarter" idx="12"/>
          </p:nvPr>
        </p:nvSpPr>
        <p:spPr>
          <a:ln/>
        </p:spPr>
        <p:txBody>
          <a:bodyPr/>
          <a:lstStyle>
            <a:lvl1pPr>
              <a:defRPr/>
            </a:lvl1pPr>
          </a:lstStyle>
          <a:p>
            <a:pPr>
              <a:defRPr/>
            </a:pPr>
            <a:fld id="{2E846CA2-9667-4420-B8BB-615333778320}" type="slidenum">
              <a:rPr lang="pt-BR" altLang="pt-BR"/>
              <a:pPr>
                <a:defRPr/>
              </a:pPr>
              <a:t>‹nº›</a:t>
            </a:fld>
            <a:endParaRPr lang="pt-BR" altLang="pt-BR" dirty="0"/>
          </a:p>
        </p:txBody>
      </p:sp>
    </p:spTree>
    <p:extLst>
      <p:ext uri="{BB962C8B-B14F-4D97-AF65-F5344CB8AC3E}">
        <p14:creationId xmlns:p14="http://schemas.microsoft.com/office/powerpoint/2010/main" val="266158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852968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3"/>
          <p:cNvSpPr>
            <a:spLocks noGrp="1" noChangeArrowheads="1"/>
          </p:cNvSpPr>
          <p:nvPr>
            <p:ph type="dt" sz="half" idx="10"/>
          </p:nvPr>
        </p:nvSpPr>
        <p:spPr>
          <a:ln/>
        </p:spPr>
        <p:txBody>
          <a:bodyPr/>
          <a:lstStyle>
            <a:lvl1pPr>
              <a:defRPr/>
            </a:lvl1pPr>
          </a:lstStyle>
          <a:p>
            <a:pPr>
              <a:defRPr/>
            </a:pPr>
            <a:endParaRPr lang="pt-BR" dirty="0"/>
          </a:p>
        </p:txBody>
      </p:sp>
      <p:sp>
        <p:nvSpPr>
          <p:cNvPr id="6"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45"/>
          <p:cNvSpPr>
            <a:spLocks noGrp="1" noChangeArrowheads="1"/>
          </p:cNvSpPr>
          <p:nvPr>
            <p:ph type="sldNum" sz="quarter" idx="12"/>
          </p:nvPr>
        </p:nvSpPr>
        <p:spPr>
          <a:ln/>
        </p:spPr>
        <p:txBody>
          <a:bodyPr/>
          <a:lstStyle>
            <a:lvl1pPr>
              <a:defRPr/>
            </a:lvl1pPr>
          </a:lstStyle>
          <a:p>
            <a:pPr>
              <a:defRPr/>
            </a:pPr>
            <a:fld id="{2DB7C95B-F26A-4DAE-BDD7-1C5DC3E032CD}" type="slidenum">
              <a:rPr lang="pt-BR" altLang="pt-BR"/>
              <a:pPr>
                <a:defRPr/>
              </a:pPr>
              <a:t>‹nº›</a:t>
            </a:fld>
            <a:endParaRPr lang="pt-BR" altLang="pt-BR" dirty="0"/>
          </a:p>
        </p:txBody>
      </p:sp>
    </p:spTree>
    <p:extLst>
      <p:ext uri="{BB962C8B-B14F-4D97-AF65-F5344CB8AC3E}">
        <p14:creationId xmlns:p14="http://schemas.microsoft.com/office/powerpoint/2010/main" val="859788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3"/>
          <p:cNvSpPr>
            <a:spLocks noGrp="1" noChangeArrowheads="1"/>
          </p:cNvSpPr>
          <p:nvPr>
            <p:ph type="dt" sz="half" idx="10"/>
          </p:nvPr>
        </p:nvSpPr>
        <p:spPr>
          <a:ln/>
        </p:spPr>
        <p:txBody>
          <a:bodyPr/>
          <a:lstStyle>
            <a:lvl1pPr>
              <a:defRPr/>
            </a:lvl1pPr>
          </a:lstStyle>
          <a:p>
            <a:pPr>
              <a:defRPr/>
            </a:pPr>
            <a:endParaRPr lang="pt-BR"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45"/>
          <p:cNvSpPr>
            <a:spLocks noGrp="1" noChangeArrowheads="1"/>
          </p:cNvSpPr>
          <p:nvPr>
            <p:ph type="sldNum" sz="quarter" idx="12"/>
          </p:nvPr>
        </p:nvSpPr>
        <p:spPr>
          <a:ln/>
        </p:spPr>
        <p:txBody>
          <a:bodyPr/>
          <a:lstStyle>
            <a:lvl1pPr>
              <a:defRPr/>
            </a:lvl1pPr>
          </a:lstStyle>
          <a:p>
            <a:pPr>
              <a:defRPr/>
            </a:pPr>
            <a:fld id="{A755E385-DEE9-4B9C-A573-8AB7B8F41823}" type="slidenum">
              <a:rPr lang="pt-BR" altLang="pt-BR"/>
              <a:pPr>
                <a:defRPr/>
              </a:pPr>
              <a:t>‹nº›</a:t>
            </a:fld>
            <a:endParaRPr lang="pt-BR" altLang="pt-BR" dirty="0"/>
          </a:p>
        </p:txBody>
      </p:sp>
    </p:spTree>
    <p:extLst>
      <p:ext uri="{BB962C8B-B14F-4D97-AF65-F5344CB8AC3E}">
        <p14:creationId xmlns:p14="http://schemas.microsoft.com/office/powerpoint/2010/main" val="743214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8750"/>
            <a:ext cx="2057400" cy="597217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158750"/>
            <a:ext cx="6019800" cy="597217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3"/>
          <p:cNvSpPr>
            <a:spLocks noGrp="1" noChangeArrowheads="1"/>
          </p:cNvSpPr>
          <p:nvPr>
            <p:ph type="dt" sz="half" idx="10"/>
          </p:nvPr>
        </p:nvSpPr>
        <p:spPr>
          <a:ln/>
        </p:spPr>
        <p:txBody>
          <a:bodyPr/>
          <a:lstStyle>
            <a:lvl1pPr>
              <a:defRPr/>
            </a:lvl1pPr>
          </a:lstStyle>
          <a:p>
            <a:pPr>
              <a:defRPr/>
            </a:pPr>
            <a:endParaRPr lang="pt-BR"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45"/>
          <p:cNvSpPr>
            <a:spLocks noGrp="1" noChangeArrowheads="1"/>
          </p:cNvSpPr>
          <p:nvPr>
            <p:ph type="sldNum" sz="quarter" idx="12"/>
          </p:nvPr>
        </p:nvSpPr>
        <p:spPr>
          <a:ln/>
        </p:spPr>
        <p:txBody>
          <a:bodyPr/>
          <a:lstStyle>
            <a:lvl1pPr>
              <a:defRPr/>
            </a:lvl1pPr>
          </a:lstStyle>
          <a:p>
            <a:pPr>
              <a:defRPr/>
            </a:pPr>
            <a:fld id="{9F8EB8BD-D996-496E-A306-2316D88D26CE}" type="slidenum">
              <a:rPr lang="pt-BR" altLang="pt-BR"/>
              <a:pPr>
                <a:defRPr/>
              </a:pPr>
              <a:t>‹nº›</a:t>
            </a:fld>
            <a:endParaRPr lang="pt-BR" altLang="pt-BR" dirty="0"/>
          </a:p>
        </p:txBody>
      </p:sp>
    </p:spTree>
    <p:extLst>
      <p:ext uri="{BB962C8B-B14F-4D97-AF65-F5344CB8AC3E}">
        <p14:creationId xmlns:p14="http://schemas.microsoft.com/office/powerpoint/2010/main" val="2310588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61564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144666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884282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5783741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299713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15538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1258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949654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713759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50821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34753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3045921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286152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91598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5906560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980288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2589217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5813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0.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2.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4.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1.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8.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3051808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6"/>
            <a:ext cx="3401019" cy="2949575"/>
            <a:chOff x="0" y="2458"/>
            <a:chExt cx="2142" cy="1858"/>
          </a:xfrm>
        </p:grpSpPr>
        <p:sp>
          <p:nvSpPr>
            <p:cNvPr id="7823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7823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latin typeface="Arial" charset="0"/>
                <a:cs typeface="Arial" charset="0"/>
              </a:endParaRPr>
            </a:p>
          </p:txBody>
        </p:sp>
        <p:sp>
          <p:nvSpPr>
            <p:cNvPr id="7823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7823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grpSp>
      <p:sp>
        <p:nvSpPr>
          <p:cNvPr id="782346" name="Rectangle 10"/>
          <p:cNvSpPr>
            <a:spLocks noGrp="1" noChangeArrowheads="1"/>
          </p:cNvSpPr>
          <p:nvPr>
            <p:ph type="title"/>
          </p:nvPr>
        </p:nvSpPr>
        <p:spPr bwMode="auto">
          <a:xfrm>
            <a:off x="457321" y="277814"/>
            <a:ext cx="8229359"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a:t>Clique para editar o estilo do título mestre</a:t>
            </a:r>
          </a:p>
        </p:txBody>
      </p:sp>
      <p:sp>
        <p:nvSpPr>
          <p:cNvPr id="782347" name="Rectangle 11"/>
          <p:cNvSpPr>
            <a:spLocks noGrp="1" noChangeArrowheads="1"/>
          </p:cNvSpPr>
          <p:nvPr>
            <p:ph type="body" idx="1"/>
          </p:nvPr>
        </p:nvSpPr>
        <p:spPr bwMode="auto">
          <a:xfrm>
            <a:off x="457321" y="1600201"/>
            <a:ext cx="8229359"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82348" name="Rectangle 12"/>
          <p:cNvSpPr>
            <a:spLocks noGrp="1" noChangeArrowheads="1"/>
          </p:cNvSpPr>
          <p:nvPr>
            <p:ph type="dt" sz="half" idx="2"/>
          </p:nvPr>
        </p:nvSpPr>
        <p:spPr bwMode="auto">
          <a:xfrm>
            <a:off x="457320" y="6248400"/>
            <a:ext cx="2133761"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8">
                <a:effectLst>
                  <a:outerShdw blurRad="38100" dist="38100" dir="2700000" algn="tl">
                    <a:srgbClr val="010199"/>
                  </a:outerShdw>
                </a:effectLst>
                <a:latin typeface="Arial" charset="0"/>
                <a:cs typeface="Arial" charset="0"/>
              </a:defRPr>
            </a:lvl1pPr>
          </a:lstStyle>
          <a:p>
            <a:pPr>
              <a:defRPr/>
            </a:pPr>
            <a:endParaRPr lang="pt-BR" dirty="0"/>
          </a:p>
        </p:txBody>
      </p:sp>
      <p:sp>
        <p:nvSpPr>
          <p:cNvPr id="782349" name="Rectangle 13"/>
          <p:cNvSpPr>
            <a:spLocks noGrp="1" noChangeArrowheads="1"/>
          </p:cNvSpPr>
          <p:nvPr>
            <p:ph type="ftr" sz="quarter" idx="3"/>
          </p:nvPr>
        </p:nvSpPr>
        <p:spPr bwMode="auto">
          <a:xfrm>
            <a:off x="3124220" y="6248400"/>
            <a:ext cx="28955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8">
                <a:effectLst>
                  <a:outerShdw blurRad="38100" dist="38100" dir="2700000" algn="tl">
                    <a:srgbClr val="010199"/>
                  </a:outerShdw>
                </a:effectLst>
                <a:latin typeface="Arial" charset="0"/>
                <a:cs typeface="Arial" charset="0"/>
              </a:defRPr>
            </a:lvl1pPr>
          </a:lstStyle>
          <a:p>
            <a:pPr>
              <a:defRPr/>
            </a:pPr>
            <a:endParaRPr lang="pt-BR" dirty="0"/>
          </a:p>
        </p:txBody>
      </p:sp>
      <p:sp>
        <p:nvSpPr>
          <p:cNvPr id="782350" name="Rectangle 14"/>
          <p:cNvSpPr>
            <a:spLocks noGrp="1" noChangeArrowheads="1"/>
          </p:cNvSpPr>
          <p:nvPr>
            <p:ph type="sldNum" sz="quarter" idx="4"/>
          </p:nvPr>
        </p:nvSpPr>
        <p:spPr bwMode="auto">
          <a:xfrm>
            <a:off x="6552920" y="6248400"/>
            <a:ext cx="21337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8">
                <a:effectLst>
                  <a:outerShdw blurRad="38100" dist="38100" dir="2700000" algn="tl">
                    <a:srgbClr val="010199"/>
                  </a:outerShdw>
                </a:effectLst>
              </a:defRPr>
            </a:lvl1pPr>
          </a:lstStyle>
          <a:p>
            <a:fld id="{238EC425-1B35-4953-8CE1-51C14FE9DFEE}" type="slidenum">
              <a:rPr lang="pt-BR" altLang="pt-BR"/>
              <a:pPr/>
              <a:t>‹nº›</a:t>
            </a:fld>
            <a:endParaRPr lang="pt-BR" altLang="pt-BR" dirty="0"/>
          </a:p>
        </p:txBody>
      </p:sp>
    </p:spTree>
    <p:extLst>
      <p:ext uri="{BB962C8B-B14F-4D97-AF65-F5344CB8AC3E}">
        <p14:creationId xmlns:p14="http://schemas.microsoft.com/office/powerpoint/2010/main" val="1190728687"/>
      </p:ext>
    </p:extLst>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lvl1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5pPr>
      <a:lvl6pPr marL="34660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6pPr>
      <a:lvl7pPr marL="693207"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7pPr>
      <a:lvl8pPr marL="1039810"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8pPr>
      <a:lvl9pPr marL="138641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9pPr>
    </p:titleStyle>
    <p:bodyStyle>
      <a:lvl1pPr marL="259952" indent="-259952" algn="l" rtl="0" eaLnBrk="0" fontAlgn="base" hangingPunct="0">
        <a:spcBef>
          <a:spcPct val="20000"/>
        </a:spcBef>
        <a:spcAft>
          <a:spcPct val="0"/>
        </a:spcAft>
        <a:buClr>
          <a:schemeClr val="hlink"/>
        </a:buClr>
        <a:buSzPct val="75000"/>
        <a:buFont typeface="Wingdings" panose="05000000000000000000" pitchFamily="2" charset="2"/>
        <a:buChar char="l"/>
        <a:defRPr sz="2426">
          <a:solidFill>
            <a:schemeClr val="tx1"/>
          </a:solidFill>
          <a:effectLst>
            <a:outerShdw blurRad="38100" dist="38100" dir="2700000" algn="tl">
              <a:srgbClr val="010199"/>
            </a:outerShdw>
          </a:effectLst>
          <a:latin typeface="+mn-lt"/>
          <a:ea typeface="+mn-ea"/>
          <a:cs typeface="+mn-cs"/>
        </a:defRPr>
      </a:lvl1pPr>
      <a:lvl2pPr marL="563230" indent="-216627" algn="l" rtl="0" eaLnBrk="0" fontAlgn="base" hangingPunct="0">
        <a:spcBef>
          <a:spcPct val="20000"/>
        </a:spcBef>
        <a:spcAft>
          <a:spcPct val="0"/>
        </a:spcAft>
        <a:buClr>
          <a:schemeClr val="tx2"/>
        </a:buClr>
        <a:buSzPct val="75000"/>
        <a:buFont typeface="Wingdings" panose="05000000000000000000" pitchFamily="2" charset="2"/>
        <a:buChar char="l"/>
        <a:defRPr sz="2123">
          <a:solidFill>
            <a:schemeClr val="tx1"/>
          </a:solidFill>
          <a:effectLst>
            <a:outerShdw blurRad="38100" dist="38100" dir="2700000" algn="tl">
              <a:srgbClr val="010199"/>
            </a:outerShdw>
          </a:effectLst>
          <a:latin typeface="+mn-lt"/>
          <a:cs typeface="+mn-cs"/>
        </a:defRPr>
      </a:lvl2pPr>
      <a:lvl3pPr marL="866508" indent="-173302" algn="l" rtl="0" eaLnBrk="0" fontAlgn="base" hangingPunct="0">
        <a:spcBef>
          <a:spcPct val="20000"/>
        </a:spcBef>
        <a:spcAft>
          <a:spcPct val="0"/>
        </a:spcAft>
        <a:buClr>
          <a:schemeClr val="accent2"/>
        </a:buClr>
        <a:buSzPct val="75000"/>
        <a:buFont typeface="Wingdings" panose="05000000000000000000" pitchFamily="2" charset="2"/>
        <a:buChar char="l"/>
        <a:defRPr sz="1819">
          <a:solidFill>
            <a:schemeClr val="tx1"/>
          </a:solidFill>
          <a:effectLst>
            <a:outerShdw blurRad="38100" dist="38100" dir="2700000" algn="tl">
              <a:srgbClr val="010199"/>
            </a:outerShdw>
          </a:effectLst>
          <a:latin typeface="+mn-lt"/>
          <a:cs typeface="+mn-cs"/>
        </a:defRPr>
      </a:lvl3pPr>
      <a:lvl4pPr marL="1213112" indent="-173302" algn="l" rtl="0" eaLnBrk="0" fontAlgn="base" hangingPunct="0">
        <a:spcBef>
          <a:spcPct val="20000"/>
        </a:spcBef>
        <a:spcAft>
          <a:spcPct val="0"/>
        </a:spcAft>
        <a:buClr>
          <a:schemeClr val="folHlink"/>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4pPr>
      <a:lvl5pPr marL="1559715" indent="-173302" algn="l" rtl="0" eaLnBrk="0" fontAlgn="base" hangingPunct="0">
        <a:spcBef>
          <a:spcPct val="20000"/>
        </a:spcBef>
        <a:spcAft>
          <a:spcPct val="0"/>
        </a:spcAft>
        <a:buClr>
          <a:schemeClr val="tx1"/>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5pPr>
      <a:lvl6pPr marL="190631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6pPr>
      <a:lvl7pPr marL="2252922"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7pPr>
      <a:lvl8pPr marL="2599525"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8pPr>
      <a:lvl9pPr marL="294612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9pPr>
    </p:bodyStyle>
    <p:otherStyle>
      <a:defPPr>
        <a:defRPr lang="pt-BR"/>
      </a:defPPr>
      <a:lvl1pPr marL="0" algn="l" defTabSz="693207" rtl="0" eaLnBrk="1" latinLnBrk="0" hangingPunct="1">
        <a:defRPr sz="1365" kern="1200">
          <a:solidFill>
            <a:schemeClr val="tx1"/>
          </a:solidFill>
          <a:latin typeface="+mn-lt"/>
          <a:ea typeface="+mn-ea"/>
          <a:cs typeface="+mn-cs"/>
        </a:defRPr>
      </a:lvl1pPr>
      <a:lvl2pPr marL="346603" algn="l" defTabSz="693207" rtl="0" eaLnBrk="1" latinLnBrk="0" hangingPunct="1">
        <a:defRPr sz="1365" kern="1200">
          <a:solidFill>
            <a:schemeClr val="tx1"/>
          </a:solidFill>
          <a:latin typeface="+mn-lt"/>
          <a:ea typeface="+mn-ea"/>
          <a:cs typeface="+mn-cs"/>
        </a:defRPr>
      </a:lvl2pPr>
      <a:lvl3pPr marL="693207" algn="l" defTabSz="693207" rtl="0" eaLnBrk="1" latinLnBrk="0" hangingPunct="1">
        <a:defRPr sz="1365" kern="1200">
          <a:solidFill>
            <a:schemeClr val="tx1"/>
          </a:solidFill>
          <a:latin typeface="+mn-lt"/>
          <a:ea typeface="+mn-ea"/>
          <a:cs typeface="+mn-cs"/>
        </a:defRPr>
      </a:lvl3pPr>
      <a:lvl4pPr marL="1039810" algn="l" defTabSz="693207" rtl="0" eaLnBrk="1" latinLnBrk="0" hangingPunct="1">
        <a:defRPr sz="1365" kern="1200">
          <a:solidFill>
            <a:schemeClr val="tx1"/>
          </a:solidFill>
          <a:latin typeface="+mn-lt"/>
          <a:ea typeface="+mn-ea"/>
          <a:cs typeface="+mn-cs"/>
        </a:defRPr>
      </a:lvl4pPr>
      <a:lvl5pPr marL="1386413" algn="l" defTabSz="693207" rtl="0" eaLnBrk="1" latinLnBrk="0" hangingPunct="1">
        <a:defRPr sz="1365" kern="1200">
          <a:solidFill>
            <a:schemeClr val="tx1"/>
          </a:solidFill>
          <a:latin typeface="+mn-lt"/>
          <a:ea typeface="+mn-ea"/>
          <a:cs typeface="+mn-cs"/>
        </a:defRPr>
      </a:lvl5pPr>
      <a:lvl6pPr marL="1733017" algn="l" defTabSz="693207" rtl="0" eaLnBrk="1" latinLnBrk="0" hangingPunct="1">
        <a:defRPr sz="1365" kern="1200">
          <a:solidFill>
            <a:schemeClr val="tx1"/>
          </a:solidFill>
          <a:latin typeface="+mn-lt"/>
          <a:ea typeface="+mn-ea"/>
          <a:cs typeface="+mn-cs"/>
        </a:defRPr>
      </a:lvl6pPr>
      <a:lvl7pPr marL="2079620" algn="l" defTabSz="693207" rtl="0" eaLnBrk="1" latinLnBrk="0" hangingPunct="1">
        <a:defRPr sz="1365" kern="1200">
          <a:solidFill>
            <a:schemeClr val="tx1"/>
          </a:solidFill>
          <a:latin typeface="+mn-lt"/>
          <a:ea typeface="+mn-ea"/>
          <a:cs typeface="+mn-cs"/>
        </a:defRPr>
      </a:lvl7pPr>
      <a:lvl8pPr marL="2426223" algn="l" defTabSz="693207" rtl="0" eaLnBrk="1" latinLnBrk="0" hangingPunct="1">
        <a:defRPr sz="1365" kern="1200">
          <a:solidFill>
            <a:schemeClr val="tx1"/>
          </a:solidFill>
          <a:latin typeface="+mn-lt"/>
          <a:ea typeface="+mn-ea"/>
          <a:cs typeface="+mn-cs"/>
        </a:defRPr>
      </a:lvl8pPr>
      <a:lvl9pPr marL="2772827" algn="l" defTabSz="693207" rtl="0" eaLnBrk="1" latinLnBrk="0" hangingPunct="1">
        <a:defRPr sz="136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pt-BR"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DABDD77-41C4-4C4D-92B4-9CA0DF34608F}" type="slidenum">
              <a:rPr lang="pt-BR" smtClean="0"/>
              <a:t>‹nº›</a:t>
            </a:fld>
            <a:endParaRPr lang="pt-BR"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507676"/>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1"/>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1" y="6356351"/>
            <a:ext cx="2133600" cy="365125"/>
          </a:xfrm>
          <a:prstGeom prst="rect">
            <a:avLst/>
          </a:prstGeom>
        </p:spPr>
        <p:txBody>
          <a:bodyPr vert="horz" lIns="91440" tIns="45720" rIns="91440" bIns="45720" rtlCol="0" anchor="ctr"/>
          <a:lstStyle>
            <a:lvl1pPr algn="l">
              <a:defRPr sz="1172">
                <a:solidFill>
                  <a:schemeClr val="tx1">
                    <a:tint val="75000"/>
                  </a:schemeClr>
                </a:solidFill>
              </a:defRPr>
            </a:lvl1pPr>
          </a:lstStyle>
          <a:p>
            <a:fld id="{469E2F86-513F-4DBC-989C-EE7685F7D910}" type="datetimeFigureOut">
              <a:rPr lang="pt-BR" smtClean="0"/>
              <a:t>20/09/2017</a:t>
            </a:fld>
            <a:endParaRPr lang="pt-BR"/>
          </a:p>
        </p:txBody>
      </p:sp>
      <p:sp>
        <p:nvSpPr>
          <p:cNvPr id="5" name="Espaço Reservado para Rodapé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172">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172">
                <a:solidFill>
                  <a:schemeClr val="tx1">
                    <a:tint val="75000"/>
                  </a:schemeClr>
                </a:solidFill>
              </a:defRPr>
            </a:lvl1pPr>
          </a:lstStyle>
          <a:p>
            <a:fld id="{ED596747-CE83-477F-80FA-B8076E923AD1}" type="slidenum">
              <a:rPr lang="pt-BR" smtClean="0"/>
              <a:t>‹nº›</a:t>
            </a:fld>
            <a:endParaRPr lang="pt-BR"/>
          </a:p>
        </p:txBody>
      </p:sp>
    </p:spTree>
    <p:extLst>
      <p:ext uri="{BB962C8B-B14F-4D97-AF65-F5344CB8AC3E}">
        <p14:creationId xmlns:p14="http://schemas.microsoft.com/office/powerpoint/2010/main" val="229499985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893277" rtl="0" eaLnBrk="1" latinLnBrk="0" hangingPunct="1">
        <a:spcBef>
          <a:spcPct val="0"/>
        </a:spcBef>
        <a:buNone/>
        <a:defRPr sz="4298" kern="1200">
          <a:solidFill>
            <a:schemeClr val="tx1"/>
          </a:solidFill>
          <a:latin typeface="+mj-lt"/>
          <a:ea typeface="+mj-ea"/>
          <a:cs typeface="+mj-cs"/>
        </a:defRPr>
      </a:lvl1pPr>
    </p:titleStyle>
    <p:bodyStyle>
      <a:lvl1pPr marL="334979" indent="-334979" algn="l" defTabSz="893277" rtl="0" eaLnBrk="1" latinLnBrk="0" hangingPunct="1">
        <a:spcBef>
          <a:spcPct val="20000"/>
        </a:spcBef>
        <a:buFont typeface="Arial" pitchFamily="34" charset="0"/>
        <a:buChar char="•"/>
        <a:defRPr sz="3126" kern="1200">
          <a:solidFill>
            <a:schemeClr val="tx1"/>
          </a:solidFill>
          <a:latin typeface="+mn-lt"/>
          <a:ea typeface="+mn-ea"/>
          <a:cs typeface="+mn-cs"/>
        </a:defRPr>
      </a:lvl1pPr>
      <a:lvl2pPr marL="725788" indent="-279149" algn="l" defTabSz="893277" rtl="0" eaLnBrk="1" latinLnBrk="0" hangingPunct="1">
        <a:spcBef>
          <a:spcPct val="20000"/>
        </a:spcBef>
        <a:buFont typeface="Arial" pitchFamily="34" charset="0"/>
        <a:buChar char="–"/>
        <a:defRPr sz="2735" kern="1200">
          <a:solidFill>
            <a:schemeClr val="tx1"/>
          </a:solidFill>
          <a:latin typeface="+mn-lt"/>
          <a:ea typeface="+mn-ea"/>
          <a:cs typeface="+mn-cs"/>
        </a:defRPr>
      </a:lvl2pPr>
      <a:lvl3pPr marL="1116597" indent="-223319" algn="l" defTabSz="893277" rtl="0" eaLnBrk="1" latinLnBrk="0" hangingPunct="1">
        <a:spcBef>
          <a:spcPct val="20000"/>
        </a:spcBef>
        <a:buFont typeface="Arial" pitchFamily="34" charset="0"/>
        <a:buChar char="•"/>
        <a:defRPr sz="2345" kern="1200">
          <a:solidFill>
            <a:schemeClr val="tx1"/>
          </a:solidFill>
          <a:latin typeface="+mn-lt"/>
          <a:ea typeface="+mn-ea"/>
          <a:cs typeface="+mn-cs"/>
        </a:defRPr>
      </a:lvl3pPr>
      <a:lvl4pPr marL="1563235" indent="-223319" algn="l" defTabSz="893277" rtl="0" eaLnBrk="1" latinLnBrk="0" hangingPunct="1">
        <a:spcBef>
          <a:spcPct val="20000"/>
        </a:spcBef>
        <a:buFont typeface="Arial" pitchFamily="34" charset="0"/>
        <a:buChar char="–"/>
        <a:defRPr sz="1954" kern="1200">
          <a:solidFill>
            <a:schemeClr val="tx1"/>
          </a:solidFill>
          <a:latin typeface="+mn-lt"/>
          <a:ea typeface="+mn-ea"/>
          <a:cs typeface="+mn-cs"/>
        </a:defRPr>
      </a:lvl4pPr>
      <a:lvl5pPr marL="2009874" indent="-223319" algn="l" defTabSz="893277" rtl="0" eaLnBrk="1" latinLnBrk="0" hangingPunct="1">
        <a:spcBef>
          <a:spcPct val="20000"/>
        </a:spcBef>
        <a:buFont typeface="Arial" pitchFamily="34" charset="0"/>
        <a:buChar char="»"/>
        <a:defRPr sz="1954" kern="1200">
          <a:solidFill>
            <a:schemeClr val="tx1"/>
          </a:solidFill>
          <a:latin typeface="+mn-lt"/>
          <a:ea typeface="+mn-ea"/>
          <a:cs typeface="+mn-cs"/>
        </a:defRPr>
      </a:lvl5pPr>
      <a:lvl6pPr marL="2456513" indent="-223319" algn="l" defTabSz="893277" rtl="0" eaLnBrk="1" latinLnBrk="0" hangingPunct="1">
        <a:spcBef>
          <a:spcPct val="20000"/>
        </a:spcBef>
        <a:buFont typeface="Arial" pitchFamily="34" charset="0"/>
        <a:buChar char="•"/>
        <a:defRPr sz="1954" kern="1200">
          <a:solidFill>
            <a:schemeClr val="tx1"/>
          </a:solidFill>
          <a:latin typeface="+mn-lt"/>
          <a:ea typeface="+mn-ea"/>
          <a:cs typeface="+mn-cs"/>
        </a:defRPr>
      </a:lvl6pPr>
      <a:lvl7pPr marL="2903151" indent="-223319" algn="l" defTabSz="893277" rtl="0" eaLnBrk="1" latinLnBrk="0" hangingPunct="1">
        <a:spcBef>
          <a:spcPct val="20000"/>
        </a:spcBef>
        <a:buFont typeface="Arial" pitchFamily="34" charset="0"/>
        <a:buChar char="•"/>
        <a:defRPr sz="1954" kern="1200">
          <a:solidFill>
            <a:schemeClr val="tx1"/>
          </a:solidFill>
          <a:latin typeface="+mn-lt"/>
          <a:ea typeface="+mn-ea"/>
          <a:cs typeface="+mn-cs"/>
        </a:defRPr>
      </a:lvl7pPr>
      <a:lvl8pPr marL="3349790" indent="-223319" algn="l" defTabSz="893277" rtl="0" eaLnBrk="1" latinLnBrk="0" hangingPunct="1">
        <a:spcBef>
          <a:spcPct val="20000"/>
        </a:spcBef>
        <a:buFont typeface="Arial" pitchFamily="34" charset="0"/>
        <a:buChar char="•"/>
        <a:defRPr sz="1954" kern="1200">
          <a:solidFill>
            <a:schemeClr val="tx1"/>
          </a:solidFill>
          <a:latin typeface="+mn-lt"/>
          <a:ea typeface="+mn-ea"/>
          <a:cs typeface="+mn-cs"/>
        </a:defRPr>
      </a:lvl8pPr>
      <a:lvl9pPr marL="3796429" indent="-223319" algn="l" defTabSz="893277" rtl="0" eaLnBrk="1" latinLnBrk="0" hangingPunct="1">
        <a:spcBef>
          <a:spcPct val="20000"/>
        </a:spcBef>
        <a:buFont typeface="Arial" pitchFamily="34" charset="0"/>
        <a:buChar char="•"/>
        <a:defRPr sz="1954" kern="1200">
          <a:solidFill>
            <a:schemeClr val="tx1"/>
          </a:solidFill>
          <a:latin typeface="+mn-lt"/>
          <a:ea typeface="+mn-ea"/>
          <a:cs typeface="+mn-cs"/>
        </a:defRPr>
      </a:lvl9pPr>
    </p:bodyStyle>
    <p:otherStyle>
      <a:defPPr>
        <a:defRPr lang="pt-BR"/>
      </a:defPPr>
      <a:lvl1pPr marL="0" algn="l" defTabSz="893277" rtl="0" eaLnBrk="1" latinLnBrk="0" hangingPunct="1">
        <a:defRPr sz="1758" kern="1200">
          <a:solidFill>
            <a:schemeClr val="tx1"/>
          </a:solidFill>
          <a:latin typeface="+mn-lt"/>
          <a:ea typeface="+mn-ea"/>
          <a:cs typeface="+mn-cs"/>
        </a:defRPr>
      </a:lvl1pPr>
      <a:lvl2pPr marL="446639" algn="l" defTabSz="893277" rtl="0" eaLnBrk="1" latinLnBrk="0" hangingPunct="1">
        <a:defRPr sz="1758" kern="1200">
          <a:solidFill>
            <a:schemeClr val="tx1"/>
          </a:solidFill>
          <a:latin typeface="+mn-lt"/>
          <a:ea typeface="+mn-ea"/>
          <a:cs typeface="+mn-cs"/>
        </a:defRPr>
      </a:lvl2pPr>
      <a:lvl3pPr marL="893277" algn="l" defTabSz="893277" rtl="0" eaLnBrk="1" latinLnBrk="0" hangingPunct="1">
        <a:defRPr sz="1758" kern="1200">
          <a:solidFill>
            <a:schemeClr val="tx1"/>
          </a:solidFill>
          <a:latin typeface="+mn-lt"/>
          <a:ea typeface="+mn-ea"/>
          <a:cs typeface="+mn-cs"/>
        </a:defRPr>
      </a:lvl3pPr>
      <a:lvl4pPr marL="1339916" algn="l" defTabSz="893277" rtl="0" eaLnBrk="1" latinLnBrk="0" hangingPunct="1">
        <a:defRPr sz="1758" kern="1200">
          <a:solidFill>
            <a:schemeClr val="tx1"/>
          </a:solidFill>
          <a:latin typeface="+mn-lt"/>
          <a:ea typeface="+mn-ea"/>
          <a:cs typeface="+mn-cs"/>
        </a:defRPr>
      </a:lvl4pPr>
      <a:lvl5pPr marL="1786555" algn="l" defTabSz="893277" rtl="0" eaLnBrk="1" latinLnBrk="0" hangingPunct="1">
        <a:defRPr sz="1758" kern="1200">
          <a:solidFill>
            <a:schemeClr val="tx1"/>
          </a:solidFill>
          <a:latin typeface="+mn-lt"/>
          <a:ea typeface="+mn-ea"/>
          <a:cs typeface="+mn-cs"/>
        </a:defRPr>
      </a:lvl5pPr>
      <a:lvl6pPr marL="2233193" algn="l" defTabSz="893277" rtl="0" eaLnBrk="1" latinLnBrk="0" hangingPunct="1">
        <a:defRPr sz="1758" kern="1200">
          <a:solidFill>
            <a:schemeClr val="tx1"/>
          </a:solidFill>
          <a:latin typeface="+mn-lt"/>
          <a:ea typeface="+mn-ea"/>
          <a:cs typeface="+mn-cs"/>
        </a:defRPr>
      </a:lvl6pPr>
      <a:lvl7pPr marL="2679832" algn="l" defTabSz="893277" rtl="0" eaLnBrk="1" latinLnBrk="0" hangingPunct="1">
        <a:defRPr sz="1758" kern="1200">
          <a:solidFill>
            <a:schemeClr val="tx1"/>
          </a:solidFill>
          <a:latin typeface="+mn-lt"/>
          <a:ea typeface="+mn-ea"/>
          <a:cs typeface="+mn-cs"/>
        </a:defRPr>
      </a:lvl7pPr>
      <a:lvl8pPr marL="3126471" algn="l" defTabSz="893277" rtl="0" eaLnBrk="1" latinLnBrk="0" hangingPunct="1">
        <a:defRPr sz="1758" kern="1200">
          <a:solidFill>
            <a:schemeClr val="tx1"/>
          </a:solidFill>
          <a:latin typeface="+mn-lt"/>
          <a:ea typeface="+mn-ea"/>
          <a:cs typeface="+mn-cs"/>
        </a:defRPr>
      </a:lvl8pPr>
      <a:lvl9pPr marL="3573109" algn="l" defTabSz="893277" rtl="0" eaLnBrk="1" latinLnBrk="0" hangingPunct="1">
        <a:defRPr sz="1758"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1073F6-B636-4160-AE68-B464C569C15B}" type="datetimeFigureOut">
              <a:rPr lang="pt-BR" smtClean="0"/>
              <a:t>20/09/2017</a:t>
            </a:fld>
            <a:endParaRPr lang="pt-BR"/>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4C50A9-8ECC-4DDC-A718-FD90A8ABC72E}" type="slidenum">
              <a:rPr lang="pt-BR" smtClean="0"/>
              <a:t>‹nº›</a:t>
            </a:fld>
            <a:endParaRPr lang="pt-BR"/>
          </a:p>
        </p:txBody>
      </p:sp>
    </p:spTree>
    <p:extLst>
      <p:ext uri="{BB962C8B-B14F-4D97-AF65-F5344CB8AC3E}">
        <p14:creationId xmlns:p14="http://schemas.microsoft.com/office/powerpoint/2010/main" val="144630662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Espaço Reservado para Tex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pt-BR"/>
              <a:t>Clique para editar 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24" name="Espaço Reservado para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lgn="r" eaLnBrk="1" latinLnBrk="0" hangingPunct="1"/>
            <a:fld id="{564CF2E0-CCC4-4E1E-9902-C3C36AB3FDA4}" type="datetimeFigureOut">
              <a:rPr lang="en-US" smtClean="0"/>
              <a:t>9/20/2017</a:t>
            </a:fld>
            <a:endParaRPr lang="en-US" sz="1400" dirty="0">
              <a:solidFill>
                <a:schemeClr val="tx2"/>
              </a:solidFill>
            </a:endParaRPr>
          </a:p>
        </p:txBody>
      </p:sp>
      <p:sp>
        <p:nvSpPr>
          <p:cNvPr id="10" name="Espaço Reservado para Rodapé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pt-BR"/>
          </a:p>
        </p:txBody>
      </p:sp>
      <p:sp>
        <p:nvSpPr>
          <p:cNvPr id="22" name="Espaço Reservado para Número de Slid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lgn="ctr" eaLnBrk="1" latinLnBrk="0" hangingPunct="1"/>
            <a:fld id="{6F42FDE4-A7DD-41A7-A0A6-9B649FB43336}" type="slidenum">
              <a:rPr kumimoji="0" lang="en-US" smtClean="0"/>
              <a:t>‹nº›</a:t>
            </a:fld>
            <a:endParaRPr kumimoji="0" lang="en-US" sz="1400" dirty="0">
              <a:solidFill>
                <a:srgbClr val="FFFFFF"/>
              </a:solidFill>
              <a:latin typeface="+mj-lt"/>
              <a:ea typeface="+mj-ea"/>
              <a:cs typeface="+mj-cs"/>
            </a:endParaRPr>
          </a:p>
        </p:txBody>
      </p:sp>
      <p:sp>
        <p:nvSpPr>
          <p:cNvPr id="5" name="Espaço Reservado para Títu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pt-BR"/>
              <a:t>Clique para editar o título mestre</a:t>
            </a:r>
            <a:endParaRPr kumimoji="0" lang="en-US"/>
          </a:p>
        </p:txBody>
      </p:sp>
    </p:spTree>
    <p:extLst>
      <p:ext uri="{BB962C8B-B14F-4D97-AF65-F5344CB8AC3E}">
        <p14:creationId xmlns:p14="http://schemas.microsoft.com/office/powerpoint/2010/main" val="4267537319"/>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a:t>20/09/2017</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a:t>‹nº›</a:t>
            </a:fld>
            <a:endParaRPr lang="nl-BE"/>
          </a:p>
        </p:txBody>
      </p:sp>
    </p:spTree>
    <p:extLst>
      <p:ext uri="{BB962C8B-B14F-4D97-AF65-F5344CB8AC3E}">
        <p14:creationId xmlns:p14="http://schemas.microsoft.com/office/powerpoint/2010/main" val="140121838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63924001"/>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12" descr="Rio_Ondas"/>
          <p:cNvPicPr>
            <a:picLocks noChangeAspect="1" noChangeArrowheads="1"/>
          </p:cNvPicPr>
          <p:nvPr userDrawn="1"/>
        </p:nvPicPr>
        <p:blipFill>
          <a:blip r:embed="rId14">
            <a:lum bright="44000" contrast="-6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14035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x-none"/>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pt-BR" dirty="0"/>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pt-BR" dirty="0"/>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C2ED7024-B46F-B54B-8B76-201CEF9ADA33}" type="slidenum">
              <a:rPr lang="pt-BR" smtClean="0"/>
              <a:pPr/>
              <a:t>‹nº›</a:t>
            </a:fld>
            <a:endParaRPr lang="pt-BR" dirty="0"/>
          </a:p>
        </p:txBody>
      </p:sp>
    </p:spTree>
    <p:extLst>
      <p:ext uri="{BB962C8B-B14F-4D97-AF65-F5344CB8AC3E}">
        <p14:creationId xmlns:p14="http://schemas.microsoft.com/office/powerpoint/2010/main" val="79555651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transition spd="slow">
    <p:push dir="u"/>
  </p:transition>
  <p:hf sldNum="0" hdr="0" ftr="0" dt="0"/>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410"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7411"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endParaRPr lang="es-ES_tradnl"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s-ES_tradnl"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FFFFFF"/>
                </a:solidFill>
              </a:defRPr>
            </a:lvl1pPr>
          </a:lstStyle>
          <a:p>
            <a:pPr>
              <a:defRPr/>
            </a:pPr>
            <a:fld id="{BB3CB8B5-4681-430E-AEEE-280B2BDC6F47}" type="slidenum">
              <a:rPr lang="es-ES_tradnl" altLang="pt-BR"/>
              <a:pPr>
                <a:defRPr/>
              </a:pPr>
              <a:t>‹nº›</a:t>
            </a:fld>
            <a:endParaRPr lang="es-ES_tradnl" altLang="pt-BR" dirty="0"/>
          </a:p>
        </p:txBody>
      </p:sp>
    </p:spTree>
    <p:extLst>
      <p:ext uri="{BB962C8B-B14F-4D97-AF65-F5344CB8AC3E}">
        <p14:creationId xmlns:p14="http://schemas.microsoft.com/office/powerpoint/2010/main" val="533240489"/>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0825" cy="6851650"/>
            <a:chOff x="0" y="0"/>
            <a:chExt cx="5758" cy="4316"/>
          </a:xfrm>
        </p:grpSpPr>
        <p:sp>
          <p:nvSpPr>
            <p:cNvPr id="18440" name="Freeform 3"/>
            <p:cNvSpPr>
              <a:spLocks/>
            </p:cNvSpPr>
            <p:nvPr/>
          </p:nvSpPr>
          <p:spPr bwMode="hidden">
            <a:xfrm>
              <a:off x="1812" y="2811"/>
              <a:ext cx="3946" cy="1505"/>
            </a:xfrm>
            <a:custGeom>
              <a:avLst/>
              <a:gdLst>
                <a:gd name="T0" fmla="*/ 149 w 3934"/>
                <a:gd name="T1" fmla="*/ 1505 h 1505"/>
                <a:gd name="T2" fmla="*/ 687 w 3934"/>
                <a:gd name="T3" fmla="*/ 1331 h 1505"/>
                <a:gd name="T4" fmla="*/ 1213 w 3934"/>
                <a:gd name="T5" fmla="*/ 1157 h 1505"/>
                <a:gd name="T6" fmla="*/ 1728 w 3934"/>
                <a:gd name="T7" fmla="*/ 977 h 1505"/>
                <a:gd name="T8" fmla="*/ 2218 w 3934"/>
                <a:gd name="T9" fmla="*/ 792 h 1505"/>
                <a:gd name="T10" fmla="*/ 2457 w 3934"/>
                <a:gd name="T11" fmla="*/ 696 h 1505"/>
                <a:gd name="T12" fmla="*/ 2690 w 3934"/>
                <a:gd name="T13" fmla="*/ 606 h 1505"/>
                <a:gd name="T14" fmla="*/ 2918 w 3934"/>
                <a:gd name="T15" fmla="*/ 510 h 1505"/>
                <a:gd name="T16" fmla="*/ 3139 w 3934"/>
                <a:gd name="T17" fmla="*/ 420 h 1505"/>
                <a:gd name="T18" fmla="*/ 3348 w 3934"/>
                <a:gd name="T19" fmla="*/ 324 h 1505"/>
                <a:gd name="T20" fmla="*/ 3551 w 3934"/>
                <a:gd name="T21" fmla="*/ 234 h 1505"/>
                <a:gd name="T22" fmla="*/ 3749 w 3934"/>
                <a:gd name="T23" fmla="*/ 138 h 1505"/>
                <a:gd name="T24" fmla="*/ 3934 w 3934"/>
                <a:gd name="T25" fmla="*/ 48 h 1505"/>
                <a:gd name="T26" fmla="*/ 3934 w 3934"/>
                <a:gd name="T27" fmla="*/ 0 h 1505"/>
                <a:gd name="T28" fmla="*/ 3743 w 3934"/>
                <a:gd name="T29" fmla="*/ 96 h 1505"/>
                <a:gd name="T30" fmla="*/ 3539 w 3934"/>
                <a:gd name="T31" fmla="*/ 192 h 1505"/>
                <a:gd name="T32" fmla="*/ 3330 w 3934"/>
                <a:gd name="T33" fmla="*/ 288 h 1505"/>
                <a:gd name="T34" fmla="*/ 3115 w 3934"/>
                <a:gd name="T35" fmla="*/ 384 h 1505"/>
                <a:gd name="T36" fmla="*/ 2888 w 3934"/>
                <a:gd name="T37" fmla="*/ 480 h 1505"/>
                <a:gd name="T38" fmla="*/ 2654 w 3934"/>
                <a:gd name="T39" fmla="*/ 576 h 1505"/>
                <a:gd name="T40" fmla="*/ 2409 w 3934"/>
                <a:gd name="T41" fmla="*/ 672 h 1505"/>
                <a:gd name="T42" fmla="*/ 2164 w 3934"/>
                <a:gd name="T43" fmla="*/ 768 h 1505"/>
                <a:gd name="T44" fmla="*/ 1907 w 3934"/>
                <a:gd name="T45" fmla="*/ 864 h 1505"/>
                <a:gd name="T46" fmla="*/ 1650 w 3934"/>
                <a:gd name="T47" fmla="*/ 960 h 1505"/>
                <a:gd name="T48" fmla="*/ 1112 w 3934"/>
                <a:gd name="T49" fmla="*/ 1145 h 1505"/>
                <a:gd name="T50" fmla="*/ 56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41" name="Freeform 4"/>
            <p:cNvSpPr>
              <a:spLocks/>
            </p:cNvSpPr>
            <p:nvPr/>
          </p:nvSpPr>
          <p:spPr bwMode="hidden">
            <a:xfrm>
              <a:off x="4025" y="3627"/>
              <a:ext cx="1733" cy="689"/>
            </a:xfrm>
            <a:custGeom>
              <a:avLst/>
              <a:gdLst>
                <a:gd name="T0" fmla="*/ 132 w 1728"/>
                <a:gd name="T1" fmla="*/ 689 h 689"/>
                <a:gd name="T2" fmla="*/ 550 w 1728"/>
                <a:gd name="T3" fmla="*/ 527 h 689"/>
                <a:gd name="T4" fmla="*/ 963 w 1728"/>
                <a:gd name="T5" fmla="*/ 365 h 689"/>
                <a:gd name="T6" fmla="*/ 1160 w 1728"/>
                <a:gd name="T7" fmla="*/ 287 h 689"/>
                <a:gd name="T8" fmla="*/ 1357 w 1728"/>
                <a:gd name="T9" fmla="*/ 203 h 689"/>
                <a:gd name="T10" fmla="*/ 1549 w 1728"/>
                <a:gd name="T11" fmla="*/ 126 h 689"/>
                <a:gd name="T12" fmla="*/ 1728 w 1728"/>
                <a:gd name="T13" fmla="*/ 48 h 689"/>
                <a:gd name="T14" fmla="*/ 1728 w 1728"/>
                <a:gd name="T15" fmla="*/ 0 h 689"/>
                <a:gd name="T16" fmla="*/ 1531 w 1728"/>
                <a:gd name="T17" fmla="*/ 84 h 689"/>
                <a:gd name="T18" fmla="*/ 1327 w 1728"/>
                <a:gd name="T19" fmla="*/ 167 h 689"/>
                <a:gd name="T20" fmla="*/ 1118 w 1728"/>
                <a:gd name="T21" fmla="*/ 257 h 689"/>
                <a:gd name="T22" fmla="*/ 903 w 1728"/>
                <a:gd name="T23" fmla="*/ 341 h 689"/>
                <a:gd name="T24" fmla="*/ 45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42" name="Freeform 5"/>
            <p:cNvSpPr>
              <a:spLocks/>
            </p:cNvSpPr>
            <p:nvPr/>
          </p:nvSpPr>
          <p:spPr bwMode="hidden">
            <a:xfrm>
              <a:off x="0" y="0"/>
              <a:ext cx="5578" cy="3447"/>
            </a:xfrm>
            <a:custGeom>
              <a:avLst/>
              <a:gdLst>
                <a:gd name="T0" fmla="*/ 5561 w 5561"/>
                <a:gd name="T1" fmla="*/ 929 h 3447"/>
                <a:gd name="T2" fmla="*/ 5537 w 5561"/>
                <a:gd name="T3" fmla="*/ 773 h 3447"/>
                <a:gd name="T4" fmla="*/ 5453 w 5561"/>
                <a:gd name="T5" fmla="*/ 629 h 3447"/>
                <a:gd name="T6" fmla="*/ 5327 w 5561"/>
                <a:gd name="T7" fmla="*/ 492 h 3447"/>
                <a:gd name="T8" fmla="*/ 5148 w 5561"/>
                <a:gd name="T9" fmla="*/ 366 h 3447"/>
                <a:gd name="T10" fmla="*/ 4921 w 5561"/>
                <a:gd name="T11" fmla="*/ 252 h 3447"/>
                <a:gd name="T12" fmla="*/ 4652 w 5561"/>
                <a:gd name="T13" fmla="*/ 144 h 3447"/>
                <a:gd name="T14" fmla="*/ 4341 w 5561"/>
                <a:gd name="T15" fmla="*/ 48 h 3447"/>
                <a:gd name="T16" fmla="*/ 4000 w 5561"/>
                <a:gd name="T17" fmla="*/ 0 h 3447"/>
                <a:gd name="T18" fmla="*/ 4359 w 5561"/>
                <a:gd name="T19" fmla="*/ 90 h 3447"/>
                <a:gd name="T20" fmla="*/ 4670 w 5561"/>
                <a:gd name="T21" fmla="*/ 192 h 3447"/>
                <a:gd name="T22" fmla="*/ 4933 w 5561"/>
                <a:gd name="T23" fmla="*/ 306 h 3447"/>
                <a:gd name="T24" fmla="*/ 5148 w 5561"/>
                <a:gd name="T25" fmla="*/ 426 h 3447"/>
                <a:gd name="T26" fmla="*/ 5315 w 5561"/>
                <a:gd name="T27" fmla="*/ 557 h 3447"/>
                <a:gd name="T28" fmla="*/ 5429 w 5561"/>
                <a:gd name="T29" fmla="*/ 701 h 3447"/>
                <a:gd name="T30" fmla="*/ 5489 w 5561"/>
                <a:gd name="T31" fmla="*/ 851 h 3447"/>
                <a:gd name="T32" fmla="*/ 5489 w 5561"/>
                <a:gd name="T33" fmla="*/ 1013 h 3447"/>
                <a:gd name="T34" fmla="*/ 5441 w 5561"/>
                <a:gd name="T35" fmla="*/ 1163 h 3447"/>
                <a:gd name="T36" fmla="*/ 5345 w 5561"/>
                <a:gd name="T37" fmla="*/ 1319 h 3447"/>
                <a:gd name="T38" fmla="*/ 5202 w 5561"/>
                <a:gd name="T39" fmla="*/ 1475 h 3447"/>
                <a:gd name="T40" fmla="*/ 5017 w 5561"/>
                <a:gd name="T41" fmla="*/ 1630 h 3447"/>
                <a:gd name="T42" fmla="*/ 4789 w 5561"/>
                <a:gd name="T43" fmla="*/ 1786 h 3447"/>
                <a:gd name="T44" fmla="*/ 4526 w 5561"/>
                <a:gd name="T45" fmla="*/ 1948 h 3447"/>
                <a:gd name="T46" fmla="*/ 4215 w 5561"/>
                <a:gd name="T47" fmla="*/ 2104 h 3447"/>
                <a:gd name="T48" fmla="*/ 3875 w 5561"/>
                <a:gd name="T49" fmla="*/ 2260 h 3447"/>
                <a:gd name="T50" fmla="*/ 3498 w 5561"/>
                <a:gd name="T51" fmla="*/ 2416 h 3447"/>
                <a:gd name="T52" fmla="*/ 3085 w 5561"/>
                <a:gd name="T53" fmla="*/ 2566 h 3447"/>
                <a:gd name="T54" fmla="*/ 2643 w 5561"/>
                <a:gd name="T55" fmla="*/ 2715 h 3447"/>
                <a:gd name="T56" fmla="*/ 2164 w 5561"/>
                <a:gd name="T57" fmla="*/ 2865 h 3447"/>
                <a:gd name="T58" fmla="*/ 1662 w 5561"/>
                <a:gd name="T59" fmla="*/ 3009 h 3447"/>
                <a:gd name="T60" fmla="*/ 1136 w 5561"/>
                <a:gd name="T61" fmla="*/ 3147 h 3447"/>
                <a:gd name="T62" fmla="*/ 580 w 5561"/>
                <a:gd name="T63" fmla="*/ 3279 h 3447"/>
                <a:gd name="T64" fmla="*/ 0 w 5561"/>
                <a:gd name="T65" fmla="*/ 3447 h 3447"/>
                <a:gd name="T66" fmla="*/ 867 w 5561"/>
                <a:gd name="T67" fmla="*/ 3249 h 3447"/>
                <a:gd name="T68" fmla="*/ 1417 w 5561"/>
                <a:gd name="T69" fmla="*/ 3105 h 3447"/>
                <a:gd name="T70" fmla="*/ 1937 w 5561"/>
                <a:gd name="T71" fmla="*/ 2961 h 3447"/>
                <a:gd name="T72" fmla="*/ 2434 w 5561"/>
                <a:gd name="T73" fmla="*/ 2817 h 3447"/>
                <a:gd name="T74" fmla="*/ 2900 w 5561"/>
                <a:gd name="T75" fmla="*/ 2668 h 3447"/>
                <a:gd name="T76" fmla="*/ 3330 w 5561"/>
                <a:gd name="T77" fmla="*/ 2512 h 3447"/>
                <a:gd name="T78" fmla="*/ 3731 w 5561"/>
                <a:gd name="T79" fmla="*/ 2356 h 3447"/>
                <a:gd name="T80" fmla="*/ 4096 w 5561"/>
                <a:gd name="T81" fmla="*/ 2200 h 3447"/>
                <a:gd name="T82" fmla="*/ 4425 w 5561"/>
                <a:gd name="T83" fmla="*/ 2038 h 3447"/>
                <a:gd name="T84" fmla="*/ 4718 w 5561"/>
                <a:gd name="T85" fmla="*/ 1876 h 3447"/>
                <a:gd name="T86" fmla="*/ 4969 w 5561"/>
                <a:gd name="T87" fmla="*/ 1720 h 3447"/>
                <a:gd name="T88" fmla="*/ 5178 w 5561"/>
                <a:gd name="T89" fmla="*/ 1559 h 3447"/>
                <a:gd name="T90" fmla="*/ 5339 w 5561"/>
                <a:gd name="T91" fmla="*/ 1397 h 3447"/>
                <a:gd name="T92" fmla="*/ 5459 w 5561"/>
                <a:gd name="T93" fmla="*/ 1241 h 3447"/>
                <a:gd name="T94" fmla="*/ 5537 w 5561"/>
                <a:gd name="T95" fmla="*/ 1085 h 3447"/>
                <a:gd name="T96" fmla="*/ 555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9222"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eaLnBrk="1" hangingPunct="1">
                <a:defRPr/>
              </a:pPr>
              <a:endParaRPr lang="pt-BR" dirty="0"/>
            </a:p>
          </p:txBody>
        </p:sp>
        <p:sp>
          <p:nvSpPr>
            <p:cNvPr id="18444" name="Freeform 7"/>
            <p:cNvSpPr>
              <a:spLocks/>
            </p:cNvSpPr>
            <p:nvPr/>
          </p:nvSpPr>
          <p:spPr bwMode="hidden">
            <a:xfrm>
              <a:off x="0" y="1984"/>
              <a:ext cx="5758" cy="2098"/>
            </a:xfrm>
            <a:custGeom>
              <a:avLst/>
              <a:gdLst>
                <a:gd name="T0" fmla="*/ 5740 w 5740"/>
                <a:gd name="T1" fmla="*/ 0 h 2098"/>
                <a:gd name="T2" fmla="*/ 5638 w 5740"/>
                <a:gd name="T3" fmla="*/ 72 h 2098"/>
                <a:gd name="T4" fmla="*/ 5537 w 5740"/>
                <a:gd name="T5" fmla="*/ 138 h 2098"/>
                <a:gd name="T6" fmla="*/ 5423 w 5740"/>
                <a:gd name="T7" fmla="*/ 210 h 2098"/>
                <a:gd name="T8" fmla="*/ 5304 w 5740"/>
                <a:gd name="T9" fmla="*/ 276 h 2098"/>
                <a:gd name="T10" fmla="*/ 5052 w 5740"/>
                <a:gd name="T11" fmla="*/ 414 h 2098"/>
                <a:gd name="T12" fmla="*/ 4777 w 5740"/>
                <a:gd name="T13" fmla="*/ 552 h 2098"/>
                <a:gd name="T14" fmla="*/ 4478 w 5740"/>
                <a:gd name="T15" fmla="*/ 690 h 2098"/>
                <a:gd name="T16" fmla="*/ 4162 w 5740"/>
                <a:gd name="T17" fmla="*/ 827 h 2098"/>
                <a:gd name="T18" fmla="*/ 3827 w 5740"/>
                <a:gd name="T19" fmla="*/ 959 h 2098"/>
                <a:gd name="T20" fmla="*/ 3468 w 5740"/>
                <a:gd name="T21" fmla="*/ 1091 h 2098"/>
                <a:gd name="T22" fmla="*/ 3091 w 5740"/>
                <a:gd name="T23" fmla="*/ 1223 h 2098"/>
                <a:gd name="T24" fmla="*/ 2697 w 5740"/>
                <a:gd name="T25" fmla="*/ 1355 h 2098"/>
                <a:gd name="T26" fmla="*/ 2284 w 5740"/>
                <a:gd name="T27" fmla="*/ 1481 h 2098"/>
                <a:gd name="T28" fmla="*/ 1860 w 5740"/>
                <a:gd name="T29" fmla="*/ 1601 h 2098"/>
                <a:gd name="T30" fmla="*/ 1417 w 5740"/>
                <a:gd name="T31" fmla="*/ 1721 h 2098"/>
                <a:gd name="T32" fmla="*/ 957 w 5740"/>
                <a:gd name="T33" fmla="*/ 1834 h 2098"/>
                <a:gd name="T34" fmla="*/ 484 w 5740"/>
                <a:gd name="T35" fmla="*/ 1948 h 2098"/>
                <a:gd name="T36" fmla="*/ 0 w 5740"/>
                <a:gd name="T37" fmla="*/ 2056 h 2098"/>
                <a:gd name="T38" fmla="*/ 0 w 5740"/>
                <a:gd name="T39" fmla="*/ 2098 h 2098"/>
                <a:gd name="T40" fmla="*/ 478 w 5740"/>
                <a:gd name="T41" fmla="*/ 1990 h 2098"/>
                <a:gd name="T42" fmla="*/ 951 w 5740"/>
                <a:gd name="T43" fmla="*/ 1882 h 2098"/>
                <a:gd name="T44" fmla="*/ 1405 w 5740"/>
                <a:gd name="T45" fmla="*/ 1763 h 2098"/>
                <a:gd name="T46" fmla="*/ 1842 w 5740"/>
                <a:gd name="T47" fmla="*/ 1649 h 2098"/>
                <a:gd name="T48" fmla="*/ 2266 w 5740"/>
                <a:gd name="T49" fmla="*/ 1523 h 2098"/>
                <a:gd name="T50" fmla="*/ 2679 w 5740"/>
                <a:gd name="T51" fmla="*/ 1397 h 2098"/>
                <a:gd name="T52" fmla="*/ 3067 w 5740"/>
                <a:gd name="T53" fmla="*/ 1271 h 2098"/>
                <a:gd name="T54" fmla="*/ 3444 w 5740"/>
                <a:gd name="T55" fmla="*/ 1139 h 2098"/>
                <a:gd name="T56" fmla="*/ 3803 w 5740"/>
                <a:gd name="T57" fmla="*/ 1007 h 2098"/>
                <a:gd name="T58" fmla="*/ 4138 w 5740"/>
                <a:gd name="T59" fmla="*/ 875 h 2098"/>
                <a:gd name="T60" fmla="*/ 4460 w 5740"/>
                <a:gd name="T61" fmla="*/ 737 h 2098"/>
                <a:gd name="T62" fmla="*/ 4759 w 5740"/>
                <a:gd name="T63" fmla="*/ 600 h 2098"/>
                <a:gd name="T64" fmla="*/ 5040 w 5740"/>
                <a:gd name="T65" fmla="*/ 462 h 2098"/>
                <a:gd name="T66" fmla="*/ 5292 w 5740"/>
                <a:gd name="T67" fmla="*/ 324 h 2098"/>
                <a:gd name="T68" fmla="*/ 5531 w 5740"/>
                <a:gd name="T69" fmla="*/ 186 h 2098"/>
                <a:gd name="T70" fmla="*/ 5740 w 5740"/>
                <a:gd name="T71" fmla="*/ 48 h 2098"/>
                <a:gd name="T72" fmla="*/ 5740 w 5740"/>
                <a:gd name="T73" fmla="*/ 0 h 2098"/>
                <a:gd name="T74" fmla="*/ 574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45" name="Freeform 8"/>
            <p:cNvSpPr>
              <a:spLocks/>
            </p:cNvSpPr>
            <p:nvPr/>
          </p:nvSpPr>
          <p:spPr bwMode="hidden">
            <a:xfrm>
              <a:off x="0" y="102"/>
              <a:ext cx="1961" cy="1265"/>
            </a:xfrm>
            <a:custGeom>
              <a:avLst/>
              <a:gdLst>
                <a:gd name="T0" fmla="*/ 1955 w 1955"/>
                <a:gd name="T1" fmla="*/ 485 h 1265"/>
                <a:gd name="T2" fmla="*/ 1901 w 1955"/>
                <a:gd name="T3" fmla="*/ 390 h 1265"/>
                <a:gd name="T4" fmla="*/ 1770 w 1955"/>
                <a:gd name="T5" fmla="*/ 306 h 1265"/>
                <a:gd name="T6" fmla="*/ 1579 w 1955"/>
                <a:gd name="T7" fmla="*/ 228 h 1265"/>
                <a:gd name="T8" fmla="*/ 1327 w 1955"/>
                <a:gd name="T9" fmla="*/ 162 h 1265"/>
                <a:gd name="T10" fmla="*/ 1010 w 1955"/>
                <a:gd name="T11" fmla="*/ 102 h 1265"/>
                <a:gd name="T12" fmla="*/ 646 w 1955"/>
                <a:gd name="T13" fmla="*/ 54 h 1265"/>
                <a:gd name="T14" fmla="*/ 227 w 1955"/>
                <a:gd name="T15" fmla="*/ 18 h 1265"/>
                <a:gd name="T16" fmla="*/ 0 w 1955"/>
                <a:gd name="T17" fmla="*/ 12 h 1265"/>
                <a:gd name="T18" fmla="*/ 431 w 1955"/>
                <a:gd name="T19" fmla="*/ 48 h 1265"/>
                <a:gd name="T20" fmla="*/ 813 w 1955"/>
                <a:gd name="T21" fmla="*/ 90 h 1265"/>
                <a:gd name="T22" fmla="*/ 1148 w 1955"/>
                <a:gd name="T23" fmla="*/ 144 h 1265"/>
                <a:gd name="T24" fmla="*/ 1423 w 1955"/>
                <a:gd name="T25" fmla="*/ 204 h 1265"/>
                <a:gd name="T26" fmla="*/ 1638 w 1955"/>
                <a:gd name="T27" fmla="*/ 276 h 1265"/>
                <a:gd name="T28" fmla="*/ 1794 w 1955"/>
                <a:gd name="T29" fmla="*/ 360 h 1265"/>
                <a:gd name="T30" fmla="*/ 1883 w 1955"/>
                <a:gd name="T31" fmla="*/ 443 h 1265"/>
                <a:gd name="T32" fmla="*/ 1901 w 1955"/>
                <a:gd name="T33" fmla="*/ 539 h 1265"/>
                <a:gd name="T34" fmla="*/ 1854 w 1955"/>
                <a:gd name="T35" fmla="*/ 629 h 1265"/>
                <a:gd name="T36" fmla="*/ 1746 w 1955"/>
                <a:gd name="T37" fmla="*/ 719 h 1265"/>
                <a:gd name="T38" fmla="*/ 1579 w 1955"/>
                <a:gd name="T39" fmla="*/ 809 h 1265"/>
                <a:gd name="T40" fmla="*/ 1357 w 1955"/>
                <a:gd name="T41" fmla="*/ 899 h 1265"/>
                <a:gd name="T42" fmla="*/ 1088 w 1955"/>
                <a:gd name="T43" fmla="*/ 989 h 1265"/>
                <a:gd name="T44" fmla="*/ 765 w 1955"/>
                <a:gd name="T45" fmla="*/ 1073 h 1265"/>
                <a:gd name="T46" fmla="*/ 407 w 1955"/>
                <a:gd name="T47" fmla="*/ 1157 h 1265"/>
                <a:gd name="T48" fmla="*/ 0 w 1955"/>
                <a:gd name="T49" fmla="*/ 1241 h 1265"/>
                <a:gd name="T50" fmla="*/ 215 w 1955"/>
                <a:gd name="T51" fmla="*/ 1223 h 1265"/>
                <a:gd name="T52" fmla="*/ 610 w 1955"/>
                <a:gd name="T53" fmla="*/ 1139 h 1265"/>
                <a:gd name="T54" fmla="*/ 957 w 1955"/>
                <a:gd name="T55" fmla="*/ 1049 h 1265"/>
                <a:gd name="T56" fmla="*/ 1262 w 1955"/>
                <a:gd name="T57" fmla="*/ 959 h 1265"/>
                <a:gd name="T58" fmla="*/ 1513 w 1955"/>
                <a:gd name="T59" fmla="*/ 863 h 1265"/>
                <a:gd name="T60" fmla="*/ 1716 w 1955"/>
                <a:gd name="T61" fmla="*/ 767 h 1265"/>
                <a:gd name="T62" fmla="*/ 1860 w 1955"/>
                <a:gd name="T63" fmla="*/ 677 h 1265"/>
                <a:gd name="T64" fmla="*/ 1937 w 1955"/>
                <a:gd name="T65" fmla="*/ 581 h 1265"/>
                <a:gd name="T66" fmla="*/ 195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46" name="Freeform 9"/>
            <p:cNvSpPr>
              <a:spLocks/>
            </p:cNvSpPr>
            <p:nvPr/>
          </p:nvSpPr>
          <p:spPr bwMode="hidden">
            <a:xfrm>
              <a:off x="0" y="0"/>
              <a:ext cx="4709" cy="2901"/>
            </a:xfrm>
            <a:custGeom>
              <a:avLst/>
              <a:gdLst>
                <a:gd name="T0" fmla="*/ 4694 w 4694"/>
                <a:gd name="T1" fmla="*/ 797 h 2901"/>
                <a:gd name="T2" fmla="*/ 4664 w 4694"/>
                <a:gd name="T3" fmla="*/ 665 h 2901"/>
                <a:gd name="T4" fmla="*/ 4586 w 4694"/>
                <a:gd name="T5" fmla="*/ 540 h 2901"/>
                <a:gd name="T6" fmla="*/ 4466 w 4694"/>
                <a:gd name="T7" fmla="*/ 426 h 2901"/>
                <a:gd name="T8" fmla="*/ 4299 w 4694"/>
                <a:gd name="T9" fmla="*/ 312 h 2901"/>
                <a:gd name="T10" fmla="*/ 4084 w 4694"/>
                <a:gd name="T11" fmla="*/ 216 h 2901"/>
                <a:gd name="T12" fmla="*/ 3833 w 4694"/>
                <a:gd name="T13" fmla="*/ 120 h 2901"/>
                <a:gd name="T14" fmla="*/ 3540 w 4694"/>
                <a:gd name="T15" fmla="*/ 36 h 2901"/>
                <a:gd name="T16" fmla="*/ 3205 w 4694"/>
                <a:gd name="T17" fmla="*/ 0 h 2901"/>
                <a:gd name="T18" fmla="*/ 3540 w 4694"/>
                <a:gd name="T19" fmla="*/ 78 h 2901"/>
                <a:gd name="T20" fmla="*/ 3833 w 4694"/>
                <a:gd name="T21" fmla="*/ 162 h 2901"/>
                <a:gd name="T22" fmla="*/ 4084 w 4694"/>
                <a:gd name="T23" fmla="*/ 258 h 2901"/>
                <a:gd name="T24" fmla="*/ 4287 w 4694"/>
                <a:gd name="T25" fmla="*/ 366 h 2901"/>
                <a:gd name="T26" fmla="*/ 4443 w 4694"/>
                <a:gd name="T27" fmla="*/ 480 h 2901"/>
                <a:gd name="T28" fmla="*/ 4550 w 4694"/>
                <a:gd name="T29" fmla="*/ 605 h 2901"/>
                <a:gd name="T30" fmla="*/ 4610 w 4694"/>
                <a:gd name="T31" fmla="*/ 737 h 2901"/>
                <a:gd name="T32" fmla="*/ 4610 w 4694"/>
                <a:gd name="T33" fmla="*/ 875 h 2901"/>
                <a:gd name="T34" fmla="*/ 4568 w 4694"/>
                <a:gd name="T35" fmla="*/ 1001 h 2901"/>
                <a:gd name="T36" fmla="*/ 4490 w 4694"/>
                <a:gd name="T37" fmla="*/ 1127 h 2901"/>
                <a:gd name="T38" fmla="*/ 4371 w 4694"/>
                <a:gd name="T39" fmla="*/ 1259 h 2901"/>
                <a:gd name="T40" fmla="*/ 4215 w 4694"/>
                <a:gd name="T41" fmla="*/ 1385 h 2901"/>
                <a:gd name="T42" fmla="*/ 4024 w 4694"/>
                <a:gd name="T43" fmla="*/ 1517 h 2901"/>
                <a:gd name="T44" fmla="*/ 3803 w 4694"/>
                <a:gd name="T45" fmla="*/ 1648 h 2901"/>
                <a:gd name="T46" fmla="*/ 3546 w 4694"/>
                <a:gd name="T47" fmla="*/ 1774 h 2901"/>
                <a:gd name="T48" fmla="*/ 3259 w 4694"/>
                <a:gd name="T49" fmla="*/ 1906 h 2901"/>
                <a:gd name="T50" fmla="*/ 2942 w 4694"/>
                <a:gd name="T51" fmla="*/ 2032 h 2901"/>
                <a:gd name="T52" fmla="*/ 2595 w 4694"/>
                <a:gd name="T53" fmla="*/ 2164 h 2901"/>
                <a:gd name="T54" fmla="*/ 2224 w 4694"/>
                <a:gd name="T55" fmla="*/ 2284 h 2901"/>
                <a:gd name="T56" fmla="*/ 1824 w 4694"/>
                <a:gd name="T57" fmla="*/ 2410 h 2901"/>
                <a:gd name="T58" fmla="*/ 1399 w 4694"/>
                <a:gd name="T59" fmla="*/ 2530 h 2901"/>
                <a:gd name="T60" fmla="*/ 484 w 4694"/>
                <a:gd name="T61" fmla="*/ 2757 h 2901"/>
                <a:gd name="T62" fmla="*/ 0 w 4694"/>
                <a:gd name="T63" fmla="*/ 2901 h 2901"/>
                <a:gd name="T64" fmla="*/ 969 w 4694"/>
                <a:gd name="T65" fmla="*/ 2674 h 2901"/>
                <a:gd name="T66" fmla="*/ 1638 w 4694"/>
                <a:gd name="T67" fmla="*/ 2494 h 2901"/>
                <a:gd name="T68" fmla="*/ 2057 w 4694"/>
                <a:gd name="T69" fmla="*/ 2374 h 2901"/>
                <a:gd name="T70" fmla="*/ 2451 w 4694"/>
                <a:gd name="T71" fmla="*/ 2248 h 2901"/>
                <a:gd name="T72" fmla="*/ 2816 w 4694"/>
                <a:gd name="T73" fmla="*/ 2116 h 2901"/>
                <a:gd name="T74" fmla="*/ 3151 w 4694"/>
                <a:gd name="T75" fmla="*/ 1984 h 2901"/>
                <a:gd name="T76" fmla="*/ 3462 w 4694"/>
                <a:gd name="T77" fmla="*/ 1858 h 2901"/>
                <a:gd name="T78" fmla="*/ 3737 w 4694"/>
                <a:gd name="T79" fmla="*/ 1720 h 2901"/>
                <a:gd name="T80" fmla="*/ 3982 w 4694"/>
                <a:gd name="T81" fmla="*/ 1589 h 2901"/>
                <a:gd name="T82" fmla="*/ 4191 w 4694"/>
                <a:gd name="T83" fmla="*/ 1457 h 2901"/>
                <a:gd name="T84" fmla="*/ 4371 w 4694"/>
                <a:gd name="T85" fmla="*/ 1325 h 2901"/>
                <a:gd name="T86" fmla="*/ 4508 w 4694"/>
                <a:gd name="T87" fmla="*/ 1193 h 2901"/>
                <a:gd name="T88" fmla="*/ 4610 w 4694"/>
                <a:gd name="T89" fmla="*/ 1061 h 2901"/>
                <a:gd name="T90" fmla="*/ 4670 w 4694"/>
                <a:gd name="T91" fmla="*/ 935 h 2901"/>
                <a:gd name="T92" fmla="*/ 468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47" name="Freeform 10"/>
            <p:cNvSpPr>
              <a:spLocks/>
            </p:cNvSpPr>
            <p:nvPr/>
          </p:nvSpPr>
          <p:spPr bwMode="hidden">
            <a:xfrm>
              <a:off x="0" y="0"/>
              <a:ext cx="3773" cy="2356"/>
            </a:xfrm>
            <a:custGeom>
              <a:avLst/>
              <a:gdLst>
                <a:gd name="T0" fmla="*/ 3761 w 3761"/>
                <a:gd name="T1" fmla="*/ 719 h 2356"/>
                <a:gd name="T2" fmla="*/ 3731 w 3761"/>
                <a:gd name="T3" fmla="*/ 599 h 2356"/>
                <a:gd name="T4" fmla="*/ 3653 w 3761"/>
                <a:gd name="T5" fmla="*/ 486 h 2356"/>
                <a:gd name="T6" fmla="*/ 3522 w 3761"/>
                <a:gd name="T7" fmla="*/ 378 h 2356"/>
                <a:gd name="T8" fmla="*/ 3348 w 3761"/>
                <a:gd name="T9" fmla="*/ 282 h 2356"/>
                <a:gd name="T10" fmla="*/ 3127 w 3761"/>
                <a:gd name="T11" fmla="*/ 192 h 2356"/>
                <a:gd name="T12" fmla="*/ 2864 w 3761"/>
                <a:gd name="T13" fmla="*/ 108 h 2356"/>
                <a:gd name="T14" fmla="*/ 2559 w 3761"/>
                <a:gd name="T15" fmla="*/ 36 h 2356"/>
                <a:gd name="T16" fmla="*/ 2230 w 3761"/>
                <a:gd name="T17" fmla="*/ 0 h 2356"/>
                <a:gd name="T18" fmla="*/ 2577 w 3761"/>
                <a:gd name="T19" fmla="*/ 72 h 2356"/>
                <a:gd name="T20" fmla="*/ 2876 w 3761"/>
                <a:gd name="T21" fmla="*/ 150 h 2356"/>
                <a:gd name="T22" fmla="*/ 3139 w 3761"/>
                <a:gd name="T23" fmla="*/ 234 h 2356"/>
                <a:gd name="T24" fmla="*/ 3348 w 3761"/>
                <a:gd name="T25" fmla="*/ 330 h 2356"/>
                <a:gd name="T26" fmla="*/ 3516 w 3761"/>
                <a:gd name="T27" fmla="*/ 432 h 2356"/>
                <a:gd name="T28" fmla="*/ 3623 w 3761"/>
                <a:gd name="T29" fmla="*/ 545 h 2356"/>
                <a:gd name="T30" fmla="*/ 3683 w 3761"/>
                <a:gd name="T31" fmla="*/ 665 h 2356"/>
                <a:gd name="T32" fmla="*/ 3689 w 3761"/>
                <a:gd name="T33" fmla="*/ 791 h 2356"/>
                <a:gd name="T34" fmla="*/ 3653 w 3761"/>
                <a:gd name="T35" fmla="*/ 887 h 2356"/>
                <a:gd name="T36" fmla="*/ 3593 w 3761"/>
                <a:gd name="T37" fmla="*/ 989 h 2356"/>
                <a:gd name="T38" fmla="*/ 3498 w 3761"/>
                <a:gd name="T39" fmla="*/ 1091 h 2356"/>
                <a:gd name="T40" fmla="*/ 3372 w 3761"/>
                <a:gd name="T41" fmla="*/ 1187 h 2356"/>
                <a:gd name="T42" fmla="*/ 3223 w 3761"/>
                <a:gd name="T43" fmla="*/ 1289 h 2356"/>
                <a:gd name="T44" fmla="*/ 3043 w 3761"/>
                <a:gd name="T45" fmla="*/ 1391 h 2356"/>
                <a:gd name="T46" fmla="*/ 2834 w 3761"/>
                <a:gd name="T47" fmla="*/ 1493 h 2356"/>
                <a:gd name="T48" fmla="*/ 2607 w 3761"/>
                <a:gd name="T49" fmla="*/ 1589 h 2356"/>
                <a:gd name="T50" fmla="*/ 2075 w 3761"/>
                <a:gd name="T51" fmla="*/ 1786 h 2356"/>
                <a:gd name="T52" fmla="*/ 1459 w 3761"/>
                <a:gd name="T53" fmla="*/ 1972 h 2356"/>
                <a:gd name="T54" fmla="*/ 765 w 3761"/>
                <a:gd name="T55" fmla="*/ 2158 h 2356"/>
                <a:gd name="T56" fmla="*/ 0 w 3761"/>
                <a:gd name="T57" fmla="*/ 2326 h 2356"/>
                <a:gd name="T58" fmla="*/ 401 w 3761"/>
                <a:gd name="T59" fmla="*/ 2272 h 2356"/>
                <a:gd name="T60" fmla="*/ 1142 w 3761"/>
                <a:gd name="T61" fmla="*/ 2092 h 2356"/>
                <a:gd name="T62" fmla="*/ 1812 w 3761"/>
                <a:gd name="T63" fmla="*/ 1900 h 2356"/>
                <a:gd name="T64" fmla="*/ 2392 w 3761"/>
                <a:gd name="T65" fmla="*/ 1702 h 2356"/>
                <a:gd name="T66" fmla="*/ 2649 w 3761"/>
                <a:gd name="T67" fmla="*/ 1607 h 2356"/>
                <a:gd name="T68" fmla="*/ 2882 w 3761"/>
                <a:gd name="T69" fmla="*/ 1505 h 2356"/>
                <a:gd name="T70" fmla="*/ 3091 w 3761"/>
                <a:gd name="T71" fmla="*/ 1403 h 2356"/>
                <a:gd name="T72" fmla="*/ 3277 w 3761"/>
                <a:gd name="T73" fmla="*/ 1301 h 2356"/>
                <a:gd name="T74" fmla="*/ 3432 w 3761"/>
                <a:gd name="T75" fmla="*/ 1193 h 2356"/>
                <a:gd name="T76" fmla="*/ 3558 w 3761"/>
                <a:gd name="T77" fmla="*/ 1091 h 2356"/>
                <a:gd name="T78" fmla="*/ 3653 w 3761"/>
                <a:gd name="T79" fmla="*/ 989 h 2356"/>
                <a:gd name="T80" fmla="*/ 3719 w 3761"/>
                <a:gd name="T81" fmla="*/ 887 h 2356"/>
                <a:gd name="T82" fmla="*/ 375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48" name="Freeform 11"/>
            <p:cNvSpPr>
              <a:spLocks/>
            </p:cNvSpPr>
            <p:nvPr/>
          </p:nvSpPr>
          <p:spPr bwMode="hidden">
            <a:xfrm>
              <a:off x="0" y="0"/>
              <a:ext cx="2933" cy="1846"/>
            </a:xfrm>
            <a:custGeom>
              <a:avLst/>
              <a:gdLst>
                <a:gd name="T0" fmla="*/ 2924 w 2924"/>
                <a:gd name="T1" fmla="*/ 647 h 1846"/>
                <a:gd name="T2" fmla="*/ 2876 w 2924"/>
                <a:gd name="T3" fmla="*/ 528 h 1846"/>
                <a:gd name="T4" fmla="*/ 2750 w 2924"/>
                <a:gd name="T5" fmla="*/ 414 h 1846"/>
                <a:gd name="T6" fmla="*/ 2559 w 2924"/>
                <a:gd name="T7" fmla="*/ 318 h 1846"/>
                <a:gd name="T8" fmla="*/ 2302 w 2924"/>
                <a:gd name="T9" fmla="*/ 228 h 1846"/>
                <a:gd name="T10" fmla="*/ 1985 w 2924"/>
                <a:gd name="T11" fmla="*/ 150 h 1846"/>
                <a:gd name="T12" fmla="*/ 1608 w 2924"/>
                <a:gd name="T13" fmla="*/ 78 h 1846"/>
                <a:gd name="T14" fmla="*/ 1178 w 2924"/>
                <a:gd name="T15" fmla="*/ 24 h 1846"/>
                <a:gd name="T16" fmla="*/ 694 w 2924"/>
                <a:gd name="T17" fmla="*/ 0 h 1846"/>
                <a:gd name="T18" fmla="*/ 1190 w 2924"/>
                <a:gd name="T19" fmla="*/ 48 h 1846"/>
                <a:gd name="T20" fmla="*/ 1626 w 2924"/>
                <a:gd name="T21" fmla="*/ 108 h 1846"/>
                <a:gd name="T22" fmla="*/ 2009 w 2924"/>
                <a:gd name="T23" fmla="*/ 180 h 1846"/>
                <a:gd name="T24" fmla="*/ 2326 w 2924"/>
                <a:gd name="T25" fmla="*/ 264 h 1846"/>
                <a:gd name="T26" fmla="*/ 2571 w 2924"/>
                <a:gd name="T27" fmla="*/ 360 h 1846"/>
                <a:gd name="T28" fmla="*/ 2750 w 2924"/>
                <a:gd name="T29" fmla="*/ 468 h 1846"/>
                <a:gd name="T30" fmla="*/ 2846 w 2924"/>
                <a:gd name="T31" fmla="*/ 587 h 1846"/>
                <a:gd name="T32" fmla="*/ 2864 w 2924"/>
                <a:gd name="T33" fmla="*/ 713 h 1846"/>
                <a:gd name="T34" fmla="*/ 2840 w 2924"/>
                <a:gd name="T35" fmla="*/ 785 h 1846"/>
                <a:gd name="T36" fmla="*/ 2792 w 2924"/>
                <a:gd name="T37" fmla="*/ 857 h 1846"/>
                <a:gd name="T38" fmla="*/ 2625 w 2924"/>
                <a:gd name="T39" fmla="*/ 1001 h 1846"/>
                <a:gd name="T40" fmla="*/ 2368 w 2924"/>
                <a:gd name="T41" fmla="*/ 1145 h 1846"/>
                <a:gd name="T42" fmla="*/ 2033 w 2924"/>
                <a:gd name="T43" fmla="*/ 1289 h 1846"/>
                <a:gd name="T44" fmla="*/ 1626 w 2924"/>
                <a:gd name="T45" fmla="*/ 1433 h 1846"/>
                <a:gd name="T46" fmla="*/ 1142 w 2924"/>
                <a:gd name="T47" fmla="*/ 1571 h 1846"/>
                <a:gd name="T48" fmla="*/ 604 w 2924"/>
                <a:gd name="T49" fmla="*/ 1702 h 1846"/>
                <a:gd name="T50" fmla="*/ 0 w 2924"/>
                <a:gd name="T51" fmla="*/ 1828 h 1846"/>
                <a:gd name="T52" fmla="*/ 311 w 2924"/>
                <a:gd name="T53" fmla="*/ 1780 h 1846"/>
                <a:gd name="T54" fmla="*/ 897 w 2924"/>
                <a:gd name="T55" fmla="*/ 1648 h 1846"/>
                <a:gd name="T56" fmla="*/ 1417 w 2924"/>
                <a:gd name="T57" fmla="*/ 1511 h 1846"/>
                <a:gd name="T58" fmla="*/ 1871 w 2924"/>
                <a:gd name="T59" fmla="*/ 1367 h 1846"/>
                <a:gd name="T60" fmla="*/ 2254 w 2924"/>
                <a:gd name="T61" fmla="*/ 1223 h 1846"/>
                <a:gd name="T62" fmla="*/ 2559 w 2924"/>
                <a:gd name="T63" fmla="*/ 1079 h 1846"/>
                <a:gd name="T64" fmla="*/ 2774 w 2924"/>
                <a:gd name="T65" fmla="*/ 929 h 1846"/>
                <a:gd name="T66" fmla="*/ 2876 w 2924"/>
                <a:gd name="T67" fmla="*/ 815 h 1846"/>
                <a:gd name="T68" fmla="*/ 2912 w 2924"/>
                <a:gd name="T69" fmla="*/ 743 h 1846"/>
                <a:gd name="T70" fmla="*/ 292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49" name="Freeform 12"/>
            <p:cNvSpPr>
              <a:spLocks/>
            </p:cNvSpPr>
            <p:nvPr/>
          </p:nvSpPr>
          <p:spPr bwMode="hidden">
            <a:xfrm>
              <a:off x="114" y="2847"/>
              <a:ext cx="1493" cy="204"/>
            </a:xfrm>
            <a:custGeom>
              <a:avLst/>
              <a:gdLst>
                <a:gd name="T0" fmla="*/ 1399 w 1488"/>
                <a:gd name="T1" fmla="*/ 204 h 204"/>
                <a:gd name="T2" fmla="*/ 0 w 1488"/>
                <a:gd name="T3" fmla="*/ 18 h 204"/>
                <a:gd name="T4" fmla="*/ 77 w 1488"/>
                <a:gd name="T5" fmla="*/ 0 h 204"/>
                <a:gd name="T6" fmla="*/ 1488 w 1488"/>
                <a:gd name="T7" fmla="*/ 186 h 204"/>
                <a:gd name="T8" fmla="*/ 1399 w 1488"/>
                <a:gd name="T9" fmla="*/ 204 h 204"/>
                <a:gd name="T10" fmla="*/ 139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50" name="Rectangle 13"/>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dirty="0"/>
            </a:p>
          </p:txBody>
        </p:sp>
        <p:sp>
          <p:nvSpPr>
            <p:cNvPr id="18451" name="Rectangle 14"/>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dirty="0"/>
            </a:p>
          </p:txBody>
        </p:sp>
        <p:grpSp>
          <p:nvGrpSpPr>
            <p:cNvPr id="18452" name="Group 15"/>
            <p:cNvGrpSpPr>
              <a:grpSpLocks/>
            </p:cNvGrpSpPr>
            <p:nvPr/>
          </p:nvGrpSpPr>
          <p:grpSpPr bwMode="auto">
            <a:xfrm>
              <a:off x="192" y="2284"/>
              <a:ext cx="1254" cy="923"/>
              <a:chOff x="192" y="2284"/>
              <a:chExt cx="1254" cy="923"/>
            </a:xfrm>
          </p:grpSpPr>
          <p:sp>
            <p:nvSpPr>
              <p:cNvPr id="18453"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54"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3 w 323"/>
                  <a:gd name="T13" fmla="*/ 18 h 162"/>
                  <a:gd name="T14" fmla="*/ 239 w 323"/>
                  <a:gd name="T15" fmla="*/ 54 h 162"/>
                  <a:gd name="T16" fmla="*/ 287 w 323"/>
                  <a:gd name="T17" fmla="*/ 90 h 162"/>
                  <a:gd name="T18" fmla="*/ 317 w 323"/>
                  <a:gd name="T19" fmla="*/ 114 h 162"/>
                  <a:gd name="T20" fmla="*/ 323 w 323"/>
                  <a:gd name="T21" fmla="*/ 126 h 162"/>
                  <a:gd name="T22" fmla="*/ 323 w 323"/>
                  <a:gd name="T23" fmla="*/ 126 h 162"/>
                  <a:gd name="T24" fmla="*/ 22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55" name="Freeform 18"/>
              <p:cNvSpPr>
                <a:spLocks noEditPoints="1"/>
              </p:cNvSpPr>
              <p:nvPr/>
            </p:nvSpPr>
            <p:spPr bwMode="hidden">
              <a:xfrm>
                <a:off x="192" y="2284"/>
                <a:ext cx="1254" cy="923"/>
              </a:xfrm>
              <a:custGeom>
                <a:avLst/>
                <a:gdLst>
                  <a:gd name="T0" fmla="*/ 1166 w 1250"/>
                  <a:gd name="T1" fmla="*/ 641 h 923"/>
                  <a:gd name="T2" fmla="*/ 1166 w 1250"/>
                  <a:gd name="T3" fmla="*/ 473 h 923"/>
                  <a:gd name="T4" fmla="*/ 1136 w 1250"/>
                  <a:gd name="T5" fmla="*/ 384 h 923"/>
                  <a:gd name="T6" fmla="*/ 1112 w 1250"/>
                  <a:gd name="T7" fmla="*/ 288 h 923"/>
                  <a:gd name="T8" fmla="*/ 1053 w 1250"/>
                  <a:gd name="T9" fmla="*/ 174 h 923"/>
                  <a:gd name="T10" fmla="*/ 981 w 1250"/>
                  <a:gd name="T11" fmla="*/ 96 h 923"/>
                  <a:gd name="T12" fmla="*/ 963 w 1250"/>
                  <a:gd name="T13" fmla="*/ 72 h 923"/>
                  <a:gd name="T14" fmla="*/ 891 w 1250"/>
                  <a:gd name="T15" fmla="*/ 18 h 923"/>
                  <a:gd name="T16" fmla="*/ 819 w 1250"/>
                  <a:gd name="T17" fmla="*/ 6 h 923"/>
                  <a:gd name="T18" fmla="*/ 712 w 1250"/>
                  <a:gd name="T19" fmla="*/ 24 h 923"/>
                  <a:gd name="T20" fmla="*/ 664 w 1250"/>
                  <a:gd name="T21" fmla="*/ 42 h 923"/>
                  <a:gd name="T22" fmla="*/ 568 w 1250"/>
                  <a:gd name="T23" fmla="*/ 120 h 923"/>
                  <a:gd name="T24" fmla="*/ 532 w 1250"/>
                  <a:gd name="T25" fmla="*/ 228 h 923"/>
                  <a:gd name="T26" fmla="*/ 509 w 1250"/>
                  <a:gd name="T27" fmla="*/ 348 h 923"/>
                  <a:gd name="T28" fmla="*/ 431 w 1250"/>
                  <a:gd name="T29" fmla="*/ 479 h 923"/>
                  <a:gd name="T30" fmla="*/ 413 w 1250"/>
                  <a:gd name="T31" fmla="*/ 539 h 923"/>
                  <a:gd name="T32" fmla="*/ 353 w 1250"/>
                  <a:gd name="T33" fmla="*/ 599 h 923"/>
                  <a:gd name="T34" fmla="*/ 305 w 1250"/>
                  <a:gd name="T35" fmla="*/ 629 h 923"/>
                  <a:gd name="T36" fmla="*/ 293 w 1250"/>
                  <a:gd name="T37" fmla="*/ 635 h 923"/>
                  <a:gd name="T38" fmla="*/ 257 w 1250"/>
                  <a:gd name="T39" fmla="*/ 677 h 923"/>
                  <a:gd name="T40" fmla="*/ 150 w 1250"/>
                  <a:gd name="T41" fmla="*/ 797 h 923"/>
                  <a:gd name="T42" fmla="*/ 54 w 1250"/>
                  <a:gd name="T43" fmla="*/ 839 h 923"/>
                  <a:gd name="T44" fmla="*/ 156 w 1250"/>
                  <a:gd name="T45" fmla="*/ 905 h 923"/>
                  <a:gd name="T46" fmla="*/ 240 w 1250"/>
                  <a:gd name="T47" fmla="*/ 869 h 923"/>
                  <a:gd name="T48" fmla="*/ 640 w 1250"/>
                  <a:gd name="T49" fmla="*/ 827 h 923"/>
                  <a:gd name="T50" fmla="*/ 700 w 1250"/>
                  <a:gd name="T51" fmla="*/ 725 h 923"/>
                  <a:gd name="T52" fmla="*/ 694 w 1250"/>
                  <a:gd name="T53" fmla="*/ 611 h 923"/>
                  <a:gd name="T54" fmla="*/ 778 w 1250"/>
                  <a:gd name="T55" fmla="*/ 551 h 923"/>
                  <a:gd name="T56" fmla="*/ 879 w 1250"/>
                  <a:gd name="T57" fmla="*/ 449 h 923"/>
                  <a:gd name="T58" fmla="*/ 909 w 1250"/>
                  <a:gd name="T59" fmla="*/ 414 h 923"/>
                  <a:gd name="T60" fmla="*/ 975 w 1250"/>
                  <a:gd name="T61" fmla="*/ 318 h 923"/>
                  <a:gd name="T62" fmla="*/ 1023 w 1250"/>
                  <a:gd name="T63" fmla="*/ 336 h 923"/>
                  <a:gd name="T64" fmla="*/ 1118 w 1250"/>
                  <a:gd name="T65" fmla="*/ 617 h 923"/>
                  <a:gd name="T66" fmla="*/ 1112 w 1250"/>
                  <a:gd name="T67" fmla="*/ 689 h 923"/>
                  <a:gd name="T68" fmla="*/ 1148 w 1250"/>
                  <a:gd name="T69" fmla="*/ 749 h 923"/>
                  <a:gd name="T70" fmla="*/ 1202 w 1250"/>
                  <a:gd name="T71" fmla="*/ 713 h 923"/>
                  <a:gd name="T72" fmla="*/ 1238 w 1250"/>
                  <a:gd name="T73" fmla="*/ 749 h 923"/>
                  <a:gd name="T74" fmla="*/ 1250 w 1250"/>
                  <a:gd name="T75" fmla="*/ 743 h 923"/>
                  <a:gd name="T76" fmla="*/ 694 w 1250"/>
                  <a:gd name="T77" fmla="*/ 264 h 923"/>
                  <a:gd name="T78" fmla="*/ 784 w 1250"/>
                  <a:gd name="T79" fmla="*/ 372 h 923"/>
                  <a:gd name="T80" fmla="*/ 766 w 1250"/>
                  <a:gd name="T81" fmla="*/ 443 h 923"/>
                  <a:gd name="T82" fmla="*/ 706 w 1250"/>
                  <a:gd name="T83" fmla="*/ 515 h 923"/>
                  <a:gd name="T84" fmla="*/ 658 w 1250"/>
                  <a:gd name="T85" fmla="*/ 569 h 923"/>
                  <a:gd name="T86" fmla="*/ 616 w 1250"/>
                  <a:gd name="T87" fmla="*/ 593 h 923"/>
                  <a:gd name="T88" fmla="*/ 574 w 1250"/>
                  <a:gd name="T89" fmla="*/ 617 h 923"/>
                  <a:gd name="T90" fmla="*/ 562 w 1250"/>
                  <a:gd name="T91" fmla="*/ 707 h 923"/>
                  <a:gd name="T92" fmla="*/ 353 w 1250"/>
                  <a:gd name="T93" fmla="*/ 755 h 923"/>
                  <a:gd name="T94" fmla="*/ 389 w 1250"/>
                  <a:gd name="T95" fmla="*/ 641 h 923"/>
                  <a:gd name="T96" fmla="*/ 425 w 1250"/>
                  <a:gd name="T97" fmla="*/ 647 h 923"/>
                  <a:gd name="T98" fmla="*/ 443 w 1250"/>
                  <a:gd name="T99" fmla="*/ 617 h 923"/>
                  <a:gd name="T100" fmla="*/ 568 w 1250"/>
                  <a:gd name="T101" fmla="*/ 515 h 923"/>
                  <a:gd name="T102" fmla="*/ 616 w 1250"/>
                  <a:gd name="T103" fmla="*/ 473 h 923"/>
                  <a:gd name="T104" fmla="*/ 640 w 1250"/>
                  <a:gd name="T105" fmla="*/ 396 h 923"/>
                  <a:gd name="T106" fmla="*/ 640 w 1250"/>
                  <a:gd name="T107" fmla="*/ 378 h 923"/>
                  <a:gd name="T108" fmla="*/ 664 w 1250"/>
                  <a:gd name="T109" fmla="*/ 270 h 923"/>
                  <a:gd name="T110" fmla="*/ 682 w 1250"/>
                  <a:gd name="T111" fmla="*/ 192 h 923"/>
                  <a:gd name="T112" fmla="*/ 694 w 1250"/>
                  <a:gd name="T113" fmla="*/ 264 h 923"/>
                  <a:gd name="T114" fmla="*/ 532 w 1250"/>
                  <a:gd name="T115" fmla="*/ 455 h 923"/>
                  <a:gd name="T116" fmla="*/ 63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56"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57"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58"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59"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0"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1"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2" name="Freeform 25"/>
              <p:cNvSpPr>
                <a:spLocks/>
              </p:cNvSpPr>
              <p:nvPr/>
            </p:nvSpPr>
            <p:spPr bwMode="hidden">
              <a:xfrm>
                <a:off x="737" y="2763"/>
                <a:ext cx="73" cy="54"/>
              </a:xfrm>
              <a:custGeom>
                <a:avLst/>
                <a:gdLst>
                  <a:gd name="T0" fmla="*/ 24 w 72"/>
                  <a:gd name="T1" fmla="*/ 36 h 54"/>
                  <a:gd name="T2" fmla="*/ 48 w 72"/>
                  <a:gd name="T3" fmla="*/ 24 h 54"/>
                  <a:gd name="T4" fmla="*/ 60 w 72"/>
                  <a:gd name="T5" fmla="*/ 12 h 54"/>
                  <a:gd name="T6" fmla="*/ 66 w 72"/>
                  <a:gd name="T7" fmla="*/ 6 h 54"/>
                  <a:gd name="T8" fmla="*/ 72 w 72"/>
                  <a:gd name="T9" fmla="*/ 0 h 54"/>
                  <a:gd name="T10" fmla="*/ 4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3"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4"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5" name="Freeform 28"/>
              <p:cNvSpPr>
                <a:spLocks/>
              </p:cNvSpPr>
              <p:nvPr/>
            </p:nvSpPr>
            <p:spPr bwMode="hidden">
              <a:xfrm>
                <a:off x="437" y="3027"/>
                <a:ext cx="288" cy="84"/>
              </a:xfrm>
              <a:custGeom>
                <a:avLst/>
                <a:gdLst>
                  <a:gd name="T0" fmla="*/ 287 w 287"/>
                  <a:gd name="T1" fmla="*/ 0 h 84"/>
                  <a:gd name="T2" fmla="*/ 0 w 287"/>
                  <a:gd name="T3" fmla="*/ 84 h 84"/>
                  <a:gd name="T4" fmla="*/ 168 w 287"/>
                  <a:gd name="T5" fmla="*/ 36 h 84"/>
                  <a:gd name="T6" fmla="*/ 114 w 287"/>
                  <a:gd name="T7" fmla="*/ 60 h 84"/>
                  <a:gd name="T8" fmla="*/ 276 w 287"/>
                  <a:gd name="T9" fmla="*/ 18 h 84"/>
                  <a:gd name="T10" fmla="*/ 287 w 287"/>
                  <a:gd name="T11" fmla="*/ 0 h 84"/>
                  <a:gd name="T12" fmla="*/ 28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6"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7"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8"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69"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0"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1"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2"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3"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4"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5"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6"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sp>
            <p:nvSpPr>
              <p:cNvPr id="18477"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dirty="0"/>
              </a:p>
            </p:txBody>
          </p:sp>
        </p:grpSp>
      </p:grpSp>
      <p:sp>
        <p:nvSpPr>
          <p:cNvPr id="9257"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pt-BR"/>
              <a:t>Clique para editar o estilo do título mestre</a:t>
            </a:r>
          </a:p>
        </p:txBody>
      </p:sp>
      <p:sp>
        <p:nvSpPr>
          <p:cNvPr id="9258"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9259"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pt-BR" dirty="0"/>
          </a:p>
        </p:txBody>
      </p:sp>
      <p:sp>
        <p:nvSpPr>
          <p:cNvPr id="9260"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pt-BR" dirty="0"/>
          </a:p>
        </p:txBody>
      </p:sp>
      <p:sp>
        <p:nvSpPr>
          <p:cNvPr id="9261"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508A25A7-ADB8-40FE-A23B-E24D29EDA47C}" type="slidenum">
              <a:rPr lang="pt-BR" altLang="pt-BR"/>
              <a:pPr>
                <a:defRPr/>
              </a:pPr>
              <a:t>‹nº›</a:t>
            </a:fld>
            <a:endParaRPr lang="pt-BR" altLang="pt-BR" dirty="0"/>
          </a:p>
        </p:txBody>
      </p:sp>
    </p:spTree>
    <p:extLst>
      <p:ext uri="{BB962C8B-B14F-4D97-AF65-F5344CB8AC3E}">
        <p14:creationId xmlns:p14="http://schemas.microsoft.com/office/powerpoint/2010/main" val="3298290618"/>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395240786"/>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4099"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100"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pt-BR" altLang="pt-BR" dirty="0"/>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endParaRPr lang="pt-BR" altLang="pt-BR" dirty="0"/>
          </a:p>
        </p:txBody>
      </p:sp>
      <p:sp>
        <p:nvSpPr>
          <p:cNvPr id="4102"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19F8C74F-38E5-4226-807D-FF9B24416F52}" type="slidenum">
              <a:rPr lang="pt-BR" altLang="pt-BR"/>
              <a:pPr>
                <a:defRPr/>
              </a:pPr>
              <a:t>‹nº›</a:t>
            </a:fld>
            <a:endParaRPr lang="pt-BR" altLang="pt-BR" dirty="0"/>
          </a:p>
        </p:txBody>
      </p:sp>
    </p:spTree>
    <p:extLst>
      <p:ext uri="{BB962C8B-B14F-4D97-AF65-F5344CB8AC3E}">
        <p14:creationId xmlns:p14="http://schemas.microsoft.com/office/powerpoint/2010/main" val="1332788344"/>
      </p:ext>
    </p:extLst>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hf sldNum="0"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F3B1E-78D5-4365-9A9B-7DE8268F01E2}" type="slidenum">
              <a:rPr lang="pt-BR" smtClean="0"/>
              <a:pPr/>
              <a:t>‹nº›</a:t>
            </a:fld>
            <a:endParaRPr lang="pt-BR" dirty="0"/>
          </a:p>
        </p:txBody>
      </p:sp>
    </p:spTree>
    <p:extLst>
      <p:ext uri="{BB962C8B-B14F-4D97-AF65-F5344CB8AC3E}">
        <p14:creationId xmlns:p14="http://schemas.microsoft.com/office/powerpoint/2010/main" val="59231972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68.xml"/></Relationships>
</file>

<file path=ppt/slides/_rels/slide10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0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0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0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6.xml"/><Relationship Id="rId1" Type="http://schemas.openxmlformats.org/officeDocument/2006/relationships/vmlDrawing" Target="../drawings/vmlDrawing2.vml"/><Relationship Id="rId5" Type="http://schemas.openxmlformats.org/officeDocument/2006/relationships/image" Target="../media/image61.png"/><Relationship Id="rId4" Type="http://schemas.openxmlformats.org/officeDocument/2006/relationships/oleObject" Target="../embeddings/oleObject3.bin"/></Relationships>
</file>

<file path=ppt/slides/_rels/slide11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32.xml"/><Relationship Id="rId7" Type="http://schemas.openxmlformats.org/officeDocument/2006/relationships/oleObject" Target="../embeddings/oleObject5.bin"/><Relationship Id="rId2" Type="http://schemas.openxmlformats.org/officeDocument/2006/relationships/slideLayout" Target="../slideLayouts/slideLayout36.xml"/><Relationship Id="rId1" Type="http://schemas.openxmlformats.org/officeDocument/2006/relationships/vmlDrawing" Target="../drawings/vmlDrawing3.vml"/><Relationship Id="rId6" Type="http://schemas.openxmlformats.org/officeDocument/2006/relationships/image" Target="../media/image62.wmf"/><Relationship Id="rId5" Type="http://schemas.openxmlformats.org/officeDocument/2006/relationships/oleObject" Target="../embeddings/oleObject4.bin"/><Relationship Id="rId4" Type="http://schemas.openxmlformats.org/officeDocument/2006/relationships/image" Target="../media/image64.wmf"/></Relationships>
</file>

<file path=ppt/slides/_rels/slide1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34.xml"/><Relationship Id="rId7" Type="http://schemas.openxmlformats.org/officeDocument/2006/relationships/image" Target="../media/image67.wmf"/><Relationship Id="rId2" Type="http://schemas.openxmlformats.org/officeDocument/2006/relationships/slideLayout" Target="../slideLayouts/slideLayout41.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69.wmf"/><Relationship Id="rId5" Type="http://schemas.openxmlformats.org/officeDocument/2006/relationships/image" Target="../media/image66.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68.wmf"/></Relationships>
</file>

<file path=ppt/slides/_rels/slide1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5.xml"/><Relationship Id="rId7" Type="http://schemas.openxmlformats.org/officeDocument/2006/relationships/image" Target="../media/image72.wmf"/><Relationship Id="rId2" Type="http://schemas.openxmlformats.org/officeDocument/2006/relationships/slideLayout" Target="../slideLayouts/slideLayout41.xml"/><Relationship Id="rId1" Type="http://schemas.openxmlformats.org/officeDocument/2006/relationships/vmlDrawing" Target="../drawings/vmlDrawing5.v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oleObject" Target="../embeddings/oleObject10.bin"/></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46.xml"/></Relationships>
</file>

<file path=ppt/slides/_rels/slide1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0.xml"/></Relationships>
</file>

<file path=ppt/slides/_rels/slide1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1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70.xml"/><Relationship Id="rId7" Type="http://schemas.openxmlformats.org/officeDocument/2006/relationships/image" Target="../media/image35.wmf"/><Relationship Id="rId2" Type="http://schemas.openxmlformats.org/officeDocument/2006/relationships/audio" Target="file:///C:\Arquivos%20de%20programas\Microsoft%20Office\Clipart\MMidia\TELEX.WAV" TargetMode="Externa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w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1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8.xml"/></Relationships>
</file>

<file path=ppt/slides/_rels/slide1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8.xml"/></Relationships>
</file>

<file path=ppt/slides/_rels/slide1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8.xml"/></Relationships>
</file>

<file path=ppt/slides/_rels/slide1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8.xml"/></Relationships>
</file>

<file path=ppt/slides/_rels/slide1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6.png"/><Relationship Id="rId4" Type="http://schemas.openxmlformats.org/officeDocument/2006/relationships/notesSlide" Target="../notesSlides/notesSlide3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68.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6.png"/><Relationship Id="rId4" Type="http://schemas.openxmlformats.org/officeDocument/2006/relationships/notesSlide" Target="../notesSlides/notesSlide41.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6.png"/><Relationship Id="rId4" Type="http://schemas.openxmlformats.org/officeDocument/2006/relationships/notesSlide" Target="../notesSlides/notesSlide42.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6.png"/><Relationship Id="rId4" Type="http://schemas.openxmlformats.org/officeDocument/2006/relationships/notesSlide" Target="../notesSlides/notesSlide4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1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68.xml"/><Relationship Id="rId4" Type="http://schemas.openxmlformats.org/officeDocument/2006/relationships/image" Target="../media/image38.jpeg"/></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6.png"/><Relationship Id="rId4" Type="http://schemas.openxmlformats.org/officeDocument/2006/relationships/notesSlide" Target="../notesSlides/notesSlide4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2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67.xml"/></Relationships>
</file>

<file path=ppt/slides/_rels/slide205.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53.xml"/><Relationship Id="rId1" Type="http://schemas.openxmlformats.org/officeDocument/2006/relationships/slideLayout" Target="../slideLayouts/slideLayout67.xml"/></Relationships>
</file>

<file path=ppt/slides/_rels/slide206.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54.xml"/><Relationship Id="rId1" Type="http://schemas.openxmlformats.org/officeDocument/2006/relationships/slideLayout" Target="../slideLayouts/slideLayout6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png"/><Relationship Id="rId5" Type="http://schemas.openxmlformats.org/officeDocument/2006/relationships/image" Target="../media/image84.jpeg"/><Relationship Id="rId4" Type="http://schemas.openxmlformats.org/officeDocument/2006/relationships/notesSlide" Target="../notesSlides/notesSlide5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6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7.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6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7.xml"/></Relationships>
</file>

<file path=ppt/slides/_rels/slide2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6.xml"/></Relationships>
</file>

<file path=ppt/slides/_rels/slide2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8.xml"/><Relationship Id="rId4" Type="http://schemas.microsoft.com/office/2007/relationships/hdphoto" Target="../media/hdphoto2.wdp"/></Relationships>
</file>

<file path=ppt/slides/_rels/slide2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68.xml"/></Relationships>
</file>

<file path=ppt/slides/_rels/slide2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7.xml"/></Relationships>
</file>

<file path=ppt/slides/_rels/slide2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68.xml"/><Relationship Id="rId4" Type="http://schemas.openxmlformats.org/officeDocument/2006/relationships/image" Target="../media/image43.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68.xml"/><Relationship Id="rId5" Type="http://schemas.openxmlformats.org/officeDocument/2006/relationships/image" Target="../media/image25.png"/><Relationship Id="rId4" Type="http://schemas.openxmlformats.org/officeDocument/2006/relationships/image" Target="../media/image30.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68.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6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68.xml"/><Relationship Id="rId5" Type="http://schemas.openxmlformats.org/officeDocument/2006/relationships/image" Target="../media/image47.png"/><Relationship Id="rId4" Type="http://schemas.microsoft.com/office/2007/relationships/hdphoto" Target="../media/hdphoto3.wdp"/></Relationships>
</file>

<file path=ppt/slides/_rels/slide2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68.xml"/><Relationship Id="rId5" Type="http://schemas.openxmlformats.org/officeDocument/2006/relationships/image" Target="../media/image46.png"/><Relationship Id="rId4" Type="http://schemas.microsoft.com/office/2007/relationships/hdphoto" Target="../media/hdphoto3.wdp"/></Relationships>
</file>

<file path=ppt/slides/_rels/slide30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68.xml"/><Relationship Id="rId4" Type="http://schemas.microsoft.com/office/2007/relationships/hdphoto" Target="../media/hdphoto4.wdp"/></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4.xml"/></Relationships>
</file>

<file path=ppt/slides/_rels/slide31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4.xml"/></Relationships>
</file>

<file path=ppt/slides/_rels/slide3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4.xml"/></Relationships>
</file>

<file path=ppt/slides/_rels/slide3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4.xml"/></Relationships>
</file>

<file path=ppt/slides/_rels/slide3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4.xml"/></Relationships>
</file>

<file path=ppt/slides/_rels/slide3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4.xml"/></Relationships>
</file>

<file path=ppt/slides/_rels/slide3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4.xml"/></Relationships>
</file>

<file path=ppt/slides/_rels/slide3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68.xml"/><Relationship Id="rId4" Type="http://schemas.microsoft.com/office/2007/relationships/hdphoto" Target="../media/hdphoto5.wdp"/></Relationships>
</file>

<file path=ppt/slides/_rels/slide3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4.xml"/></Relationships>
</file>

<file path=ppt/slides/_rels/slide3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4.xml"/></Relationships>
</file>

<file path=ppt/slides/_rels/slide3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4.xml"/></Relationships>
</file>

<file path=ppt/slides/_rels/slide3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4.xml"/></Relationships>
</file>

<file path=ppt/slides/_rels/slide3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4.xml"/></Relationships>
</file>

<file path=ppt/slides/_rels/slide3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4.xml"/></Relationships>
</file>

<file path=ppt/slides/_rels/slide3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4.xml"/></Relationships>
</file>

<file path=ppt/slides/_rels/slide3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4.xml"/></Relationships>
</file>

<file path=ppt/slides/_rels/slide3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4.xml"/></Relationships>
</file>

<file path=ppt/slides/_rels/slide32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68.xml"/><Relationship Id="rId4" Type="http://schemas.openxmlformats.org/officeDocument/2006/relationships/image" Target="../media/image51.jpeg"/></Relationships>
</file>

<file path=ppt/slides/_rels/slide33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1.xml"/></Relationships>
</file>

<file path=ppt/slides/_rels/slide33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11.xml"/></Relationships>
</file>

<file path=ppt/slides/_rels/slide33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01.xml"/></Relationships>
</file>

<file path=ppt/slides/_rels/slide3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68.xml"/><Relationship Id="rId4" Type="http://schemas.openxmlformats.org/officeDocument/2006/relationships/image" Target="../media/image53.jpe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68.xml"/><Relationship Id="rId5" Type="http://schemas.openxmlformats.org/officeDocument/2006/relationships/image" Target="../media/image55.jpeg"/><Relationship Id="rId4" Type="http://schemas.microsoft.com/office/2007/relationships/hdphoto" Target="../media/hdphoto6.wdp"/></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0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8.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hyperlink" Target="http://www.luzdoespiritismo.com/" TargetMode="External"/><Relationship Id="rId2" Type="http://schemas.openxmlformats.org/officeDocument/2006/relationships/image" Target="../media/image57.jpeg"/><Relationship Id="rId1" Type="http://schemas.openxmlformats.org/officeDocument/2006/relationships/slideLayout" Target="../slideLayouts/slideLayout168.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3.xml"/></Relationships>
</file>

<file path=ppt/slides/_rels/slide4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3.xml"/></Relationships>
</file>

<file path=ppt/slides/_rels/slide4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3.xml"/></Relationships>
</file>

<file path=ppt/slides/_rels/slide43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3.xml"/></Relationships>
</file>

<file path=ppt/slides/_rels/slide4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3.xml"/></Relationships>
</file>

<file path=ppt/slides/_rels/slide4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3.xml"/></Relationships>
</file>

<file path=ppt/slides/_rels/slide4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3.xml"/></Relationships>
</file>

<file path=ppt/slides/_rels/slide4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13.xml"/></Relationships>
</file>

<file path=ppt/slides/_rels/slide4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13.xml"/></Relationships>
</file>

<file path=ppt/slides/_rels/slide4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13.xml"/></Relationships>
</file>

<file path=ppt/slides/_rels/slide4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13.xml"/></Relationships>
</file>

<file path=ppt/slides/_rels/slide4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13.xml"/></Relationships>
</file>

<file path=ppt/slides/_rels/slide4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113.xml"/></Relationships>
</file>

<file path=ppt/slides/_rels/slide4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13.xml"/><Relationship Id="rId4" Type="http://schemas.openxmlformats.org/officeDocument/2006/relationships/image" Target="../media/image125.jpeg"/></Relationships>
</file>

<file path=ppt/slides/_rels/slide4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13.xml"/></Relationships>
</file>

<file path=ppt/slides/_rels/slide4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3.xml"/></Relationships>
</file>

<file path=ppt/slides/_rels/slide44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3.xml"/></Relationships>
</file>

<file path=ppt/slides/_rels/slide4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12.xml"/></Relationships>
</file>

<file path=ppt/slides/_rels/slide4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3.xml"/><Relationship Id="rId1" Type="http://schemas.openxmlformats.org/officeDocument/2006/relationships/slideLayout" Target="../slideLayouts/slideLayout113.xml"/></Relationships>
</file>

<file path=ppt/slides/_rels/slide45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13.xml"/></Relationships>
</file>

<file path=ppt/slides/_rels/slide45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3.xml"/></Relationships>
</file>

<file path=ppt/slides/_rels/slide45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3.xml"/></Relationships>
</file>

<file path=ppt/slides/_rels/slide45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3.xml"/></Relationships>
</file>

<file path=ppt/slides/_rels/slide4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3.xml"/></Relationships>
</file>

<file path=ppt/slides/_rels/slide4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7.png"/><Relationship Id="rId1" Type="http://schemas.openxmlformats.org/officeDocument/2006/relationships/slideLayout" Target="../slideLayouts/slideLayout113.xml"/><Relationship Id="rId4" Type="http://schemas.openxmlformats.org/officeDocument/2006/relationships/image" Target="../media/image125.jpeg"/></Relationships>
</file>

<file path=ppt/slides/_rels/slide4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13.xml"/></Relationships>
</file>

<file path=ppt/slides/_rels/slide45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13.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3.xml"/><Relationship Id="rId4" Type="http://schemas.openxmlformats.org/officeDocument/2006/relationships/hyperlink" Target="http://www.luzdoespiritismo.com/"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46.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67.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xml"/><Relationship Id="rId1" Type="http://schemas.openxmlformats.org/officeDocument/2006/relationships/slideLayout" Target="../slideLayouts/slideLayout173.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6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wmf"/><Relationship Id="rId9" Type="http://schemas.openxmlformats.org/officeDocument/2006/relationships/image" Target="../media/image28.png"/></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828800" y="0"/>
            <a:ext cx="5503817" cy="6858000"/>
          </a:xfrm>
          <a:prstGeom prst="rect">
            <a:avLst/>
          </a:prstGeom>
        </p:spPr>
      </p:pic>
      <p:sp>
        <p:nvSpPr>
          <p:cNvPr id="6" name="Retângulo 5"/>
          <p:cNvSpPr/>
          <p:nvPr/>
        </p:nvSpPr>
        <p:spPr>
          <a:xfrm>
            <a:off x="7538330" y="5222855"/>
            <a:ext cx="141737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9525">
                  <a:solidFill>
                    <a:prstClr val="black"/>
                  </a:solidFill>
                  <a:prstDash val="solid"/>
                </a:ln>
                <a:solidFill>
                  <a:srgbClr val="E44951"/>
                </a:solidFill>
                <a:effectLst>
                  <a:outerShdw blurRad="12700" dist="38100" dir="2700000" algn="tl" rotWithShape="0">
                    <a:srgbClr val="E44951">
                      <a:lumMod val="60000"/>
                      <a:lumOff val="40000"/>
                    </a:srgbClr>
                  </a:outerShdw>
                </a:effectLst>
                <a:uLnTx/>
                <a:uFillTx/>
                <a:latin typeface="Trebuchet MS" panose="020B0603020202020204"/>
                <a:ea typeface="+mn-ea"/>
                <a:cs typeface="+mn-cs"/>
              </a:rPr>
              <a:t>N.M</a:t>
            </a:r>
          </a:p>
        </p:txBody>
      </p:sp>
      <p:pic>
        <p:nvPicPr>
          <p:cNvPr id="8" name="Imagem 7"/>
          <p:cNvPicPr>
            <a:picLocks noChangeAspect="1"/>
          </p:cNvPicPr>
          <p:nvPr/>
        </p:nvPicPr>
        <p:blipFill>
          <a:blip r:embed="rId3"/>
          <a:stretch>
            <a:fillRect/>
          </a:stretch>
        </p:blipFill>
        <p:spPr>
          <a:xfrm>
            <a:off x="0" y="0"/>
            <a:ext cx="1828800" cy="1600200"/>
          </a:xfrm>
          <a:prstGeom prst="rect">
            <a:avLst/>
          </a:prstGeom>
        </p:spPr>
      </p:pic>
      <p:pic>
        <p:nvPicPr>
          <p:cNvPr id="9" name="Imagem 8"/>
          <p:cNvPicPr>
            <a:picLocks noChangeAspect="1"/>
          </p:cNvPicPr>
          <p:nvPr/>
        </p:nvPicPr>
        <p:blipFill>
          <a:blip r:embed="rId4"/>
          <a:stretch>
            <a:fillRect/>
          </a:stretch>
        </p:blipFill>
        <p:spPr>
          <a:xfrm>
            <a:off x="7332618" y="0"/>
            <a:ext cx="1828800" cy="1603387"/>
          </a:xfrm>
          <a:prstGeom prst="rect">
            <a:avLst/>
          </a:prstGeom>
        </p:spPr>
      </p:pic>
      <p:pic>
        <p:nvPicPr>
          <p:cNvPr id="10" name="Imagem 9"/>
          <p:cNvPicPr>
            <a:picLocks noChangeAspect="1"/>
          </p:cNvPicPr>
          <p:nvPr/>
        </p:nvPicPr>
        <p:blipFill>
          <a:blip r:embed="rId5"/>
          <a:stretch>
            <a:fillRect/>
          </a:stretch>
        </p:blipFill>
        <p:spPr>
          <a:xfrm>
            <a:off x="0" y="1600200"/>
            <a:ext cx="1828799" cy="1685925"/>
          </a:xfrm>
          <a:prstGeom prst="rect">
            <a:avLst/>
          </a:prstGeom>
        </p:spPr>
      </p:pic>
      <p:pic>
        <p:nvPicPr>
          <p:cNvPr id="11" name="Imagem 10"/>
          <p:cNvPicPr>
            <a:picLocks noChangeAspect="1"/>
          </p:cNvPicPr>
          <p:nvPr/>
        </p:nvPicPr>
        <p:blipFill>
          <a:blip r:embed="rId5"/>
          <a:stretch>
            <a:fillRect/>
          </a:stretch>
        </p:blipFill>
        <p:spPr>
          <a:xfrm>
            <a:off x="7309782" y="1600199"/>
            <a:ext cx="1834218" cy="1685925"/>
          </a:xfrm>
          <a:prstGeom prst="rect">
            <a:avLst/>
          </a:prstGeom>
        </p:spPr>
      </p:pic>
      <p:pic>
        <p:nvPicPr>
          <p:cNvPr id="12" name="Imagem 11"/>
          <p:cNvPicPr>
            <a:picLocks noChangeAspect="1"/>
          </p:cNvPicPr>
          <p:nvPr/>
        </p:nvPicPr>
        <p:blipFill>
          <a:blip r:embed="rId6"/>
          <a:stretch>
            <a:fillRect/>
          </a:stretch>
        </p:blipFill>
        <p:spPr>
          <a:xfrm>
            <a:off x="0" y="3286124"/>
            <a:ext cx="1828799" cy="1743075"/>
          </a:xfrm>
          <a:prstGeom prst="rect">
            <a:avLst/>
          </a:prstGeom>
        </p:spPr>
      </p:pic>
      <p:pic>
        <p:nvPicPr>
          <p:cNvPr id="13" name="Imagem 12"/>
          <p:cNvPicPr>
            <a:picLocks noChangeAspect="1"/>
          </p:cNvPicPr>
          <p:nvPr/>
        </p:nvPicPr>
        <p:blipFill>
          <a:blip r:embed="rId6"/>
          <a:stretch>
            <a:fillRect/>
          </a:stretch>
        </p:blipFill>
        <p:spPr>
          <a:xfrm>
            <a:off x="7332618" y="3286123"/>
            <a:ext cx="1828800" cy="1743075"/>
          </a:xfrm>
          <a:prstGeom prst="rect">
            <a:avLst/>
          </a:prstGeom>
        </p:spPr>
      </p:pic>
      <p:pic>
        <p:nvPicPr>
          <p:cNvPr id="14" name="Imagem 13"/>
          <p:cNvPicPr>
            <a:picLocks noChangeAspect="1"/>
          </p:cNvPicPr>
          <p:nvPr/>
        </p:nvPicPr>
        <p:blipFill>
          <a:blip r:embed="rId7"/>
          <a:stretch>
            <a:fillRect/>
          </a:stretch>
        </p:blipFill>
        <p:spPr>
          <a:xfrm>
            <a:off x="0" y="5029199"/>
            <a:ext cx="1828799" cy="1828802"/>
          </a:xfrm>
          <a:prstGeom prst="rect">
            <a:avLst/>
          </a:prstGeom>
        </p:spPr>
      </p:pic>
      <p:graphicFrame>
        <p:nvGraphicFramePr>
          <p:cNvPr id="2" name="Tabela 1"/>
          <p:cNvGraphicFramePr>
            <a:graphicFrameLocks noGrp="1"/>
          </p:cNvGraphicFramePr>
          <p:nvPr>
            <p:extLst/>
          </p:nvPr>
        </p:nvGraphicFramePr>
        <p:xfrm>
          <a:off x="7354389" y="6339842"/>
          <a:ext cx="1785257" cy="243840"/>
        </p:xfrm>
        <a:graphic>
          <a:graphicData uri="http://schemas.openxmlformats.org/drawingml/2006/table">
            <a:tbl>
              <a:tblPr firstRow="1" bandRow="1">
                <a:tableStyleId>{5C22544A-7EE6-4342-B048-85BDC9FD1C3A}</a:tableStyleId>
              </a:tblPr>
              <a:tblGrid>
                <a:gridCol w="1785257">
                  <a:extLst>
                    <a:ext uri="{9D8B030D-6E8A-4147-A177-3AD203B41FA5}">
                      <a16:colId xmlns:a16="http://schemas.microsoft.com/office/drawing/2014/main" val="783890432"/>
                    </a:ext>
                  </a:extLst>
                </a:gridCol>
              </a:tblGrid>
              <a:tr h="243840">
                <a:tc>
                  <a:txBody>
                    <a:bodyPr/>
                    <a:lstStyle/>
                    <a:p>
                      <a:r>
                        <a:rPr lang="pt-BR" sz="1000" dirty="0">
                          <a:solidFill>
                            <a:schemeClr val="bg1"/>
                          </a:solidFill>
                          <a:latin typeface="Comic Sans MS" panose="030F0702030302020204" pitchFamily="66" charset="0"/>
                        </a:rPr>
                        <a:t>mendesbnelson@gmail.com</a:t>
                      </a:r>
                    </a:p>
                  </a:txBody>
                  <a:tcPr/>
                </a:tc>
                <a:extLst>
                  <a:ext uri="{0D108BD9-81ED-4DB2-BD59-A6C34878D82A}">
                    <a16:rowId xmlns:a16="http://schemas.microsoft.com/office/drawing/2014/main" val="2548960758"/>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2481350739"/>
              </p:ext>
            </p:extLst>
          </p:nvPr>
        </p:nvGraphicFramePr>
        <p:xfrm>
          <a:off x="3119481" y="1330746"/>
          <a:ext cx="2793534" cy="370840"/>
        </p:xfrm>
        <a:graphic>
          <a:graphicData uri="http://schemas.openxmlformats.org/drawingml/2006/table">
            <a:tbl>
              <a:tblPr firstRow="1" bandRow="1">
                <a:tableStyleId>{5C22544A-7EE6-4342-B048-85BDC9FD1C3A}</a:tableStyleId>
              </a:tblPr>
              <a:tblGrid>
                <a:gridCol w="2793534">
                  <a:extLst>
                    <a:ext uri="{9D8B030D-6E8A-4147-A177-3AD203B41FA5}">
                      <a16:colId xmlns:a16="http://schemas.microsoft.com/office/drawing/2014/main" val="3826057216"/>
                    </a:ext>
                  </a:extLst>
                </a:gridCol>
              </a:tblGrid>
              <a:tr h="370840">
                <a:tc>
                  <a:txBody>
                    <a:bodyPr/>
                    <a:lstStyle/>
                    <a:p>
                      <a:pPr algn="ctr"/>
                      <a:r>
                        <a:rPr lang="pt-BR" dirty="0">
                          <a:solidFill>
                            <a:srgbClr val="0000FF"/>
                          </a:solidFill>
                        </a:rPr>
                        <a:t>PARTE X</a:t>
                      </a:r>
                    </a:p>
                  </a:txBody>
                  <a:tcPr>
                    <a:noFill/>
                  </a:tcPr>
                </a:tc>
                <a:extLst>
                  <a:ext uri="{0D108BD9-81ED-4DB2-BD59-A6C34878D82A}">
                    <a16:rowId xmlns:a16="http://schemas.microsoft.com/office/drawing/2014/main" val="941590092"/>
                  </a:ext>
                </a:extLst>
              </a:tr>
            </a:tbl>
          </a:graphicData>
        </a:graphic>
      </p:graphicFrame>
    </p:spTree>
    <p:extLst>
      <p:ext uri="{BB962C8B-B14F-4D97-AF65-F5344CB8AC3E}">
        <p14:creationId xmlns:p14="http://schemas.microsoft.com/office/powerpoint/2010/main" val="23088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3279001"/>
            <a:ext cx="5184577" cy="1997417"/>
          </a:xfrm>
          <a:ln>
            <a:noFill/>
          </a:ln>
          <a:effectLst/>
          <a:scene3d>
            <a:camera prst="orthographicFront">
              <a:rot lat="0" lon="0" rev="0"/>
            </a:camera>
            <a:lightRig rig="balanced" dir="t">
              <a:rot lat="0" lon="0" rev="8700000"/>
            </a:lightRig>
          </a:scene3d>
          <a:sp3d>
            <a:bevelT w="190500" h="38100"/>
          </a:sp3d>
        </p:spPr>
        <p:txBody>
          <a:bodyPr>
            <a:noAutofit/>
          </a:bodyPr>
          <a:lstStyle/>
          <a:p>
            <a:pPr algn="just"/>
            <a:r>
              <a:rPr lang="pt-BR" sz="3200" i="1" dirty="0"/>
              <a:t>“A esse respeito, sua influência </a:t>
            </a:r>
            <a:r>
              <a:rPr lang="pt-BR" sz="3200" i="1" u="sng" dirty="0"/>
              <a:t>é maior do que podeis imaginar</a:t>
            </a:r>
            <a:r>
              <a:rPr lang="pt-BR" sz="3200" i="1" dirty="0"/>
              <a:t>. Muitas vezes são eles que vos dirigem”.</a:t>
            </a:r>
          </a:p>
        </p:txBody>
      </p:sp>
      <p:sp>
        <p:nvSpPr>
          <p:cNvPr id="6" name="Título 1"/>
          <p:cNvSpPr>
            <a:spLocks noGrp="1"/>
          </p:cNvSpPr>
          <p:nvPr>
            <p:ph type="title"/>
          </p:nvPr>
        </p:nvSpPr>
        <p:spPr>
          <a:xfrm>
            <a:off x="535154" y="1214754"/>
            <a:ext cx="8056802" cy="85725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pt-BR" sz="2800" b="1" dirty="0">
                <a:ln w="3200">
                  <a:solidFill>
                    <a:sysClr val="windowText" lastClr="000000">
                      <a:alpha val="25000"/>
                    </a:sysClr>
                  </a:solidFill>
                  <a:prstDash val="solid"/>
                  <a:round/>
                </a:ln>
                <a:solidFill>
                  <a:sysClr val="windowText" lastClr="000000"/>
                </a:solidFill>
              </a:rPr>
              <a:t>INFLUÊNCIA OCULTA DOS ESPÍRITOS SOBRE NOSSOS PENSAMENTOS E NOSSAS AÇÕES</a:t>
            </a:r>
          </a:p>
        </p:txBody>
      </p:sp>
      <p:pic>
        <p:nvPicPr>
          <p:cNvPr id="4" name="Picture 1" descr="C:\Users\Gracinha\Pictures\anjo_da_guarda_2.jpg"/>
          <p:cNvPicPr>
            <a:picLocks noChangeAspect="1" noChangeArrowheads="1"/>
          </p:cNvPicPr>
          <p:nvPr/>
        </p:nvPicPr>
        <p:blipFill>
          <a:blip r:embed="rId3" cstate="print"/>
          <a:srcRect/>
          <a:stretch>
            <a:fillRect/>
          </a:stretch>
        </p:blipFill>
        <p:spPr bwMode="auto">
          <a:xfrm>
            <a:off x="5580112" y="3295920"/>
            <a:ext cx="2918366" cy="1861272"/>
          </a:xfrm>
          <a:prstGeom prst="rect">
            <a:avLst/>
          </a:prstGeom>
          <a:ln>
            <a:noFill/>
          </a:ln>
          <a:effectLst>
            <a:softEdge rad="112500"/>
          </a:effectLst>
        </p:spPr>
      </p:pic>
      <p:sp>
        <p:nvSpPr>
          <p:cNvPr id="5" name="Retângulo 4"/>
          <p:cNvSpPr/>
          <p:nvPr/>
        </p:nvSpPr>
        <p:spPr>
          <a:xfrm>
            <a:off x="683569" y="2078672"/>
            <a:ext cx="7704856"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defTabSz="914400"/>
            <a:r>
              <a:rPr lang="pt-BR" sz="3600" i="1" dirty="0">
                <a:solidFill>
                  <a:prstClr val="black"/>
                </a:solidFill>
                <a:latin typeface="Bell MT"/>
              </a:rPr>
              <a:t>459.Os Espíritos influem sobre nossos pensamentos e ações?</a:t>
            </a:r>
          </a:p>
        </p:txBody>
      </p:sp>
      <p:sp>
        <p:nvSpPr>
          <p:cNvPr id="7" name="Text Box 5"/>
          <p:cNvSpPr txBox="1">
            <a:spLocks noChangeArrowheads="1"/>
          </p:cNvSpPr>
          <p:nvPr/>
        </p:nvSpPr>
        <p:spPr bwMode="auto">
          <a:xfrm>
            <a:off x="1551213" y="5359247"/>
            <a:ext cx="6185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 ALLAN KARDEC – Q. 459)</a:t>
            </a:r>
          </a:p>
        </p:txBody>
      </p:sp>
    </p:spTree>
    <p:extLst>
      <p:ext uri="{BB962C8B-B14F-4D97-AF65-F5344CB8AC3E}">
        <p14:creationId xmlns:p14="http://schemas.microsoft.com/office/powerpoint/2010/main" val="67097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46945" y="2058574"/>
            <a:ext cx="5768455"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 que elas precisam é de fazer preces fervorosas pelos que sofrem, e acima de tudo praticar as virtudes que Deus recomenda a cada um, segundo a sua condição.</a:t>
            </a:r>
          </a:p>
          <a:p>
            <a:pPr algn="just" defTabSz="943033"/>
            <a:endParaRPr lang="pt-BR" sz="3126" dirty="0">
              <a:solidFill>
                <a:prstClr val="black"/>
              </a:solidFill>
              <a:latin typeface="Agency FB" panose="020B0503020202020204" pitchFamily="34" charset="0"/>
            </a:endParaRP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19469589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6" y="2539761"/>
            <a:ext cx="5768455" cy="1533453"/>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À observação de que essas palavras nos pareciam um pouco severas, e que talvez se devesse abrandá-las para a transmitir o</a:t>
            </a: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1653452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18345" y="1920888"/>
            <a:ext cx="5768455"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Espírito acrescentou:</a:t>
            </a:r>
          </a:p>
          <a:p>
            <a:pPr algn="just" defTabSz="943033"/>
            <a:r>
              <a:rPr lang="pt-BR" sz="3126" dirty="0">
                <a:solidFill>
                  <a:prstClr val="black"/>
                </a:solidFill>
                <a:latin typeface="Agency FB" panose="020B0503020202020204" pitchFamily="34" charset="0"/>
              </a:rPr>
              <a:t>À observação de que essas palavras nos pareciam um pouco severas, e que talvez se devesse abrandá-las para a transmitir o Espírito acrescentou:</a:t>
            </a:r>
          </a:p>
          <a:p>
            <a:pPr algn="just" defTabSz="943033"/>
            <a:endParaRPr lang="pt-BR" sz="3126" dirty="0">
              <a:solidFill>
                <a:prstClr val="black"/>
              </a:solidFill>
              <a:latin typeface="Agency FB" panose="020B0503020202020204" pitchFamily="34" charset="0"/>
            </a:endParaRP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5900110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48615" y="1489354"/>
            <a:ext cx="5768455" cy="345778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Eu tenho a dizer isso que disse e como disse, porque as pessoas em causa acostumou-se a pensar que não fazem nenhum mal pela língua, quando na verdade o fazem e muito. Eis porque é necessário chocar-lhes o espírito de maneira que isso lhes sirva de séria advertência.</a:t>
            </a:r>
          </a:p>
        </p:txBody>
      </p:sp>
      <p:sp>
        <p:nvSpPr>
          <p:cNvPr id="7" name="Retângulo 6"/>
          <p:cNvSpPr/>
          <p:nvPr/>
        </p:nvSpPr>
        <p:spPr>
          <a:xfrm>
            <a:off x="3877365" y="4947142"/>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1655872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46945" y="2202961"/>
            <a:ext cx="5768455"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Disso resulta um ensinamento de grande alcance, o de que as imperfeições morais dão acesso aos Espíritos obsessores, e de que o meio mais seguro de livrar-se deles é atrair os bons pela prática do bem. </a:t>
            </a: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817209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46945" y="2047499"/>
            <a:ext cx="5768455"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Os Espíritos bons são naturalmente mais poderosos que os maus e basta a sua vontade para os afastar, mas assistem apenas aqueles que os ajudam, por meio dos esforços que fazem para melhorarem. </a:t>
            </a: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28935096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30580" y="2294710"/>
            <a:ext cx="5768455"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Do contrário se afastam e deixam o campo livre para os maus Espíritos, que se transformam assim em instrumentos de punição, pois os bons os deixam agir com esse fim.</a:t>
            </a:r>
          </a:p>
          <a:p>
            <a:pPr algn="just" defTabSz="943033"/>
            <a:endParaRPr lang="pt-BR" sz="3126" dirty="0">
              <a:solidFill>
                <a:prstClr val="black"/>
              </a:solidFill>
              <a:latin typeface="Agency FB" panose="020B0503020202020204" pitchFamily="34" charset="0"/>
            </a:endParaRP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2537138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descr="C:\Users\Convidado\Documents\logotipo_atual\novo_POWERPOINT_kardec3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729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2" name="Line 4"/>
          <p:cNvSpPr>
            <a:spLocks noChangeShapeType="1"/>
          </p:cNvSpPr>
          <p:nvPr/>
        </p:nvSpPr>
        <p:spPr bwMode="auto">
          <a:xfrm>
            <a:off x="454025" y="2016125"/>
            <a:ext cx="8277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9173" name="Rectangle 5"/>
          <p:cNvSpPr>
            <a:spLocks noChangeArrowheads="1"/>
          </p:cNvSpPr>
          <p:nvPr/>
        </p:nvSpPr>
        <p:spPr bwMode="auto">
          <a:xfrm>
            <a:off x="755650" y="2638425"/>
            <a:ext cx="7632700" cy="6477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10000"/>
              </a:spcBef>
              <a:spcAft>
                <a:spcPct val="0"/>
              </a:spcAft>
              <a:buClrTx/>
              <a:buSzTx/>
              <a:buFontTx/>
              <a:buNone/>
              <a:tabLst/>
              <a:defRPr/>
            </a:pPr>
            <a:r>
              <a:rPr kumimoji="0" lang="pt-BR" altLang="pt-BR" sz="40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Fonte Básica de consulta:</a:t>
            </a:r>
          </a:p>
        </p:txBody>
      </p:sp>
      <p:sp>
        <p:nvSpPr>
          <p:cNvPr id="519175" name="Rectangle 7"/>
          <p:cNvSpPr>
            <a:spLocks noChangeArrowheads="1"/>
          </p:cNvSpPr>
          <p:nvPr/>
        </p:nvSpPr>
        <p:spPr bwMode="auto">
          <a:xfrm>
            <a:off x="323850" y="808038"/>
            <a:ext cx="8569325"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825500" indent="-285750" algn="ctr">
              <a:spcBef>
                <a:spcPct val="20000"/>
              </a:spcBef>
              <a:defRPr sz="2800">
                <a:solidFill>
                  <a:schemeClr val="tx1"/>
                </a:solidFill>
                <a:latin typeface="Arial" panose="020B0604020202020204" pitchFamily="34" charset="0"/>
              </a:defRPr>
            </a:lvl2pPr>
            <a:lvl3pPr marL="1233488" indent="-228600" algn="ctr">
              <a:spcBef>
                <a:spcPct val="20000"/>
              </a:spcBef>
              <a:defRPr sz="2400">
                <a:solidFill>
                  <a:schemeClr val="tx1"/>
                </a:solidFill>
                <a:latin typeface="Arial" panose="020B0604020202020204" pitchFamily="34" charset="0"/>
              </a:defRPr>
            </a:lvl3pPr>
            <a:lvl4pPr marL="1641475"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pt-BR" altLang="pt-BR"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Influência dos Espíritos em nossos pensamentos e atos, e nos acontecimentos da vida.</a:t>
            </a:r>
          </a:p>
        </p:txBody>
      </p:sp>
      <p:sp>
        <p:nvSpPr>
          <p:cNvPr id="519176" name="Line 8"/>
          <p:cNvSpPr>
            <a:spLocks noChangeShapeType="1"/>
          </p:cNvSpPr>
          <p:nvPr/>
        </p:nvSpPr>
        <p:spPr bwMode="auto">
          <a:xfrm>
            <a:off x="496888" y="6742113"/>
            <a:ext cx="8277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9177" name="Rectangle 9"/>
          <p:cNvSpPr>
            <a:spLocks noChangeArrowheads="1"/>
          </p:cNvSpPr>
          <p:nvPr/>
        </p:nvSpPr>
        <p:spPr bwMode="auto">
          <a:xfrm>
            <a:off x="755650" y="3357563"/>
            <a:ext cx="7632700" cy="2736850"/>
          </a:xfrm>
          <a:prstGeom prst="rect">
            <a:avLst/>
          </a:prstGeom>
          <a:gradFill rotWithShape="1">
            <a:gsLst>
              <a:gs pos="0">
                <a:srgbClr val="CCCCFF">
                  <a:gamma/>
                  <a:shade val="81961"/>
                  <a:invGamma/>
                </a:srgbClr>
              </a:gs>
              <a:gs pos="50000">
                <a:srgbClr val="CCCCFF"/>
              </a:gs>
              <a:gs pos="100000">
                <a:srgbClr val="CCCCFF">
                  <a:gamma/>
                  <a:shade val="81961"/>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 typeface="Wingdings" panose="05000000000000000000" pitchFamily="2" charset="2"/>
              <a:buNone/>
              <a:tabLst/>
              <a:defRPr/>
            </a:pPr>
            <a:r>
              <a:rPr kumimoji="0" lang="pt-BR" altLang="pt-BR" sz="44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Comic Sans MS" panose="030F0702030302020204" pitchFamily="66" charset="0"/>
                <a:ea typeface="+mn-ea"/>
                <a:cs typeface="Arial" panose="020B0604020202020204" pitchFamily="34" charset="0"/>
              </a:rPr>
              <a:t>Questões 459 a 472 de o Livro dos Espíritos</a:t>
            </a:r>
          </a:p>
        </p:txBody>
      </p:sp>
      <p:sp>
        <p:nvSpPr>
          <p:cNvPr id="519178" name="Line 10"/>
          <p:cNvSpPr>
            <a:spLocks noChangeShapeType="1"/>
          </p:cNvSpPr>
          <p:nvPr/>
        </p:nvSpPr>
        <p:spPr bwMode="auto">
          <a:xfrm>
            <a:off x="395288" y="865188"/>
            <a:ext cx="8277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096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519173"/>
                                        </p:tgtEl>
                                      </p:cBhvr>
                                      <p:to x="80000" y="100000"/>
                                    </p:animScale>
                                    <p:anim by="(#ppt_w*0.10)" calcmode="lin" valueType="num">
                                      <p:cBhvr>
                                        <p:cTn id="7" dur="250" autoRev="1" fill="hold">
                                          <p:stCondLst>
                                            <p:cond delay="0"/>
                                          </p:stCondLst>
                                        </p:cTn>
                                        <p:tgtEl>
                                          <p:spTgt spid="519173"/>
                                        </p:tgtEl>
                                        <p:attrNameLst>
                                          <p:attrName>ppt_x</p:attrName>
                                        </p:attrNameLst>
                                      </p:cBhvr>
                                    </p:anim>
                                    <p:anim by="(-#ppt_w*0.10)" calcmode="lin" valueType="num">
                                      <p:cBhvr>
                                        <p:cTn id="8" dur="250" autoRev="1" fill="hold">
                                          <p:stCondLst>
                                            <p:cond delay="0"/>
                                          </p:stCondLst>
                                        </p:cTn>
                                        <p:tgtEl>
                                          <p:spTgt spid="519173"/>
                                        </p:tgtEl>
                                        <p:attrNameLst>
                                          <p:attrName>ppt_y</p:attrName>
                                        </p:attrNameLst>
                                      </p:cBhvr>
                                    </p:anim>
                                    <p:animRot by="-480000">
                                      <p:cBhvr>
                                        <p:cTn id="9" dur="250" autoRev="1" fill="hold">
                                          <p:stCondLst>
                                            <p:cond delay="0"/>
                                          </p:stCondLst>
                                        </p:cTn>
                                        <p:tgtEl>
                                          <p:spTgt spid="519173"/>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519177"/>
                                        </p:tgtEl>
                                        <p:attrNameLst>
                                          <p:attrName>style.visibility</p:attrName>
                                        </p:attrNameLst>
                                      </p:cBhvr>
                                      <p:to>
                                        <p:strVal val="visible"/>
                                      </p:to>
                                    </p:set>
                                    <p:anim calcmode="lin" valueType="num">
                                      <p:cBhvr>
                                        <p:cTn id="14" dur="1000" fill="hold"/>
                                        <p:tgtEl>
                                          <p:spTgt spid="519177"/>
                                        </p:tgtEl>
                                        <p:attrNameLst>
                                          <p:attrName>ppt_w</p:attrName>
                                        </p:attrNameLst>
                                      </p:cBhvr>
                                      <p:tavLst>
                                        <p:tav tm="0">
                                          <p:val>
                                            <p:fltVal val="0"/>
                                          </p:val>
                                        </p:tav>
                                        <p:tav tm="100000">
                                          <p:val>
                                            <p:strVal val="#ppt_w"/>
                                          </p:val>
                                        </p:tav>
                                      </p:tavLst>
                                    </p:anim>
                                    <p:anim calcmode="lin" valueType="num">
                                      <p:cBhvr>
                                        <p:cTn id="15" dur="1000" fill="hold"/>
                                        <p:tgtEl>
                                          <p:spTgt spid="519177"/>
                                        </p:tgtEl>
                                        <p:attrNameLst>
                                          <p:attrName>ppt_h</p:attrName>
                                        </p:attrNameLst>
                                      </p:cBhvr>
                                      <p:tavLst>
                                        <p:tav tm="0">
                                          <p:val>
                                            <p:fltVal val="0"/>
                                          </p:val>
                                        </p:tav>
                                        <p:tav tm="100000">
                                          <p:val>
                                            <p:strVal val="#ppt_h"/>
                                          </p:val>
                                        </p:tav>
                                      </p:tavLst>
                                    </p:anim>
                                    <p:anim calcmode="lin" valueType="num">
                                      <p:cBhvr>
                                        <p:cTn id="16" dur="1000" fill="hold"/>
                                        <p:tgtEl>
                                          <p:spTgt spid="5191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1917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3" grpId="0"/>
      <p:bldP spid="51917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1" name="Rectangle 3"/>
          <p:cNvSpPr>
            <a:spLocks noChangeArrowheads="1"/>
          </p:cNvSpPr>
          <p:nvPr/>
        </p:nvSpPr>
        <p:spPr bwMode="auto">
          <a:xfrm>
            <a:off x="323850" y="1370013"/>
            <a:ext cx="5327650" cy="792162"/>
          </a:xfrm>
          <a:prstGeom prst="rect">
            <a:avLst/>
          </a:prstGeom>
          <a:solidFill>
            <a:srgbClr val="C1E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None/>
              <a:tabLst/>
              <a:defRPr/>
            </a:pPr>
            <a:r>
              <a:rPr kumimoji="0" lang="pt-BR" altLang="pt-BR" sz="36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Comic Sans MS" panose="030F0702030302020204" pitchFamily="66" charset="0"/>
                <a:ea typeface="+mn-ea"/>
                <a:cs typeface="Arial" panose="020B0604020202020204" pitchFamily="34" charset="0"/>
              </a:rPr>
              <a:t>Espíritos Imperfeitos?</a:t>
            </a:r>
          </a:p>
        </p:txBody>
      </p:sp>
      <p:sp>
        <p:nvSpPr>
          <p:cNvPr id="427013" name="Line 5"/>
          <p:cNvSpPr>
            <a:spLocks noChangeShapeType="1"/>
          </p:cNvSpPr>
          <p:nvPr/>
        </p:nvSpPr>
        <p:spPr bwMode="auto">
          <a:xfrm>
            <a:off x="323850" y="1125538"/>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7014" name="Rectangle 6"/>
          <p:cNvSpPr>
            <a:spLocks noChangeArrowheads="1"/>
          </p:cNvSpPr>
          <p:nvPr/>
        </p:nvSpPr>
        <p:spPr bwMode="auto">
          <a:xfrm>
            <a:off x="901700" y="2290763"/>
            <a:ext cx="7991475" cy="3600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just" defTabSz="914400" rtl="0" eaLnBrk="1" fontAlgn="base" latinLnBrk="0" hangingPunct="1">
              <a:lnSpc>
                <a:spcPct val="130000"/>
              </a:lnSpc>
              <a:spcBef>
                <a:spcPct val="0"/>
              </a:spcBef>
              <a:spcAft>
                <a:spcPct val="0"/>
              </a:spcAft>
              <a:buClrTx/>
              <a:buSzTx/>
              <a:buFont typeface="Wingdings" panose="05000000000000000000" pitchFamily="2" charset="2"/>
              <a:buNone/>
              <a:tabLst/>
              <a:defRPr/>
            </a:pPr>
            <a:r>
              <a:rPr kumimoji="0" lang="pt-BR" altLang="pt-BR" sz="2800" b="1" i="0" u="sng"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Terceira ordem</a:t>
            </a:r>
            <a:r>
              <a:rPr kumimoji="0" lang="pt-BR" altLang="pt-BR" sz="28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 São caracterizados pela predominância da matéria sobre o espírito. Propensão ao mal. Ignorância, orgulho, egoísmo e todas as más paixões que lhes são consequentes. Tem a intuição de Deus, mas não o compreendem. </a:t>
            </a:r>
          </a:p>
        </p:txBody>
      </p:sp>
      <p:sp>
        <p:nvSpPr>
          <p:cNvPr id="427015" name="Line 7"/>
          <p:cNvSpPr>
            <a:spLocks noChangeShapeType="1"/>
          </p:cNvSpPr>
          <p:nvPr/>
        </p:nvSpPr>
        <p:spPr bwMode="auto">
          <a:xfrm>
            <a:off x="250825" y="6178550"/>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7016" name="Rectangle 8"/>
          <p:cNvSpPr>
            <a:spLocks noChangeArrowheads="1"/>
          </p:cNvSpPr>
          <p:nvPr/>
        </p:nvSpPr>
        <p:spPr bwMode="auto">
          <a:xfrm>
            <a:off x="250825" y="188913"/>
            <a:ext cx="8497888" cy="720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marL="441325" indent="-441325" algn="ctr">
              <a:defRPr sz="4400">
                <a:solidFill>
                  <a:schemeClr val="tx2"/>
                </a:solidFill>
                <a:latin typeface="Arial" panose="020B0604020202020204" pitchFamily="34" charset="0"/>
              </a:defRPr>
            </a:lvl1pPr>
            <a:lvl2pPr marL="441325" indent="-441325" algn="ctr">
              <a:defRPr sz="4400">
                <a:solidFill>
                  <a:schemeClr val="tx2"/>
                </a:solidFill>
                <a:latin typeface="Arial" panose="020B0604020202020204" pitchFamily="34" charset="0"/>
              </a:defRPr>
            </a:lvl2pPr>
            <a:lvl3pPr marL="441325" indent="-441325" algn="ctr">
              <a:defRPr sz="4400">
                <a:solidFill>
                  <a:schemeClr val="tx2"/>
                </a:solidFill>
                <a:latin typeface="Arial" panose="020B0604020202020204" pitchFamily="34" charset="0"/>
              </a:defRPr>
            </a:lvl3pPr>
            <a:lvl4pPr marL="441325" indent="-441325" algn="ctr">
              <a:defRPr sz="4400">
                <a:solidFill>
                  <a:schemeClr val="tx2"/>
                </a:solidFill>
                <a:latin typeface="Arial" panose="020B0604020202020204" pitchFamily="34" charset="0"/>
              </a:defRPr>
            </a:lvl4pPr>
            <a:lvl5pPr marL="441325" indent="-441325" algn="ctr">
              <a:defRPr sz="4400">
                <a:solidFill>
                  <a:schemeClr val="tx2"/>
                </a:solidFill>
                <a:latin typeface="Arial" panose="020B0604020202020204" pitchFamily="34" charset="0"/>
              </a:defRPr>
            </a:lvl5pPr>
            <a:lvl6pPr marL="898525" indent="-441325" algn="ctr" fontAlgn="base">
              <a:spcBef>
                <a:spcPct val="0"/>
              </a:spcBef>
              <a:spcAft>
                <a:spcPct val="0"/>
              </a:spcAft>
              <a:defRPr sz="4400">
                <a:solidFill>
                  <a:schemeClr val="tx2"/>
                </a:solidFill>
                <a:latin typeface="Arial" panose="020B0604020202020204" pitchFamily="34" charset="0"/>
              </a:defRPr>
            </a:lvl6pPr>
            <a:lvl7pPr marL="1355725" indent="-441325" algn="ctr" fontAlgn="base">
              <a:spcBef>
                <a:spcPct val="0"/>
              </a:spcBef>
              <a:spcAft>
                <a:spcPct val="0"/>
              </a:spcAft>
              <a:defRPr sz="4400">
                <a:solidFill>
                  <a:schemeClr val="tx2"/>
                </a:solidFill>
                <a:latin typeface="Arial" panose="020B0604020202020204" pitchFamily="34" charset="0"/>
              </a:defRPr>
            </a:lvl7pPr>
            <a:lvl8pPr marL="1812925" indent="-441325" algn="ctr" fontAlgn="base">
              <a:spcBef>
                <a:spcPct val="0"/>
              </a:spcBef>
              <a:spcAft>
                <a:spcPct val="0"/>
              </a:spcAft>
              <a:defRPr sz="4400">
                <a:solidFill>
                  <a:schemeClr val="tx2"/>
                </a:solidFill>
                <a:latin typeface="Arial" panose="020B0604020202020204" pitchFamily="34" charset="0"/>
              </a:defRPr>
            </a:lvl8pPr>
            <a:lvl9pPr marL="2270125" indent="-441325" algn="ctr" fontAlgn="base">
              <a:spcBef>
                <a:spcPct val="0"/>
              </a:spcBef>
              <a:spcAft>
                <a:spcPct val="0"/>
              </a:spcAft>
              <a:defRPr sz="4400">
                <a:solidFill>
                  <a:schemeClr val="tx2"/>
                </a:solidFill>
                <a:latin typeface="Arial" panose="020B0604020202020204" pitchFamily="34" charset="0"/>
              </a:defRPr>
            </a:lvl9pPr>
          </a:lstStyle>
          <a:p>
            <a:pPr marL="441325" marR="0" lvl="0" indent="-441325"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47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Um pouco de revisão ...</a:t>
            </a:r>
          </a:p>
        </p:txBody>
      </p:sp>
      <p:sp>
        <p:nvSpPr>
          <p:cNvPr id="427017" name="Text Box 9"/>
          <p:cNvSpPr txBox="1">
            <a:spLocks noChangeArrowheads="1"/>
          </p:cNvSpPr>
          <p:nvPr/>
        </p:nvSpPr>
        <p:spPr bwMode="auto">
          <a:xfrm>
            <a:off x="307975" y="6251575"/>
            <a:ext cx="8353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t-BR" altLang="pt-BR" sz="13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Fonte: KARDEC, Allan. O Livro dos Espíritos. Tradução Evandro Noleto Bezerra. 1.ed. Comemorativa do Sesquicentenário. Brasília: FEB, 2006. Questão 101-106, p.119-122.</a:t>
            </a:r>
          </a:p>
        </p:txBody>
      </p:sp>
    </p:spTree>
    <p:extLst>
      <p:ext uri="{BB962C8B-B14F-4D97-AF65-F5344CB8AC3E}">
        <p14:creationId xmlns:p14="http://schemas.microsoft.com/office/powerpoint/2010/main" val="532371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27011"/>
                                        </p:tgtEl>
                                        <p:attrNameLst>
                                          <p:attrName>style.visibility</p:attrName>
                                        </p:attrNameLst>
                                      </p:cBhvr>
                                      <p:to>
                                        <p:strVal val="visible"/>
                                      </p:to>
                                    </p:set>
                                    <p:animEffect transition="in" filter="wipe(up)">
                                      <p:cBhvr>
                                        <p:cTn id="7" dur="1000"/>
                                        <p:tgtEl>
                                          <p:spTgt spid="427011"/>
                                        </p:tgtEl>
                                      </p:cBhvr>
                                    </p:animEffect>
                                  </p:childTnLst>
                                </p:cTn>
                              </p:par>
                              <p:par>
                                <p:cTn id="8" presetID="1" presetClass="entr" presetSubtype="0" fill="hold" nodeType="withEffect">
                                  <p:stCondLst>
                                    <p:cond delay="0"/>
                                  </p:stCondLst>
                                  <p:childTnLst>
                                    <p:set>
                                      <p:cBhvr>
                                        <p:cTn id="9" dur="1" fill="hold">
                                          <p:stCondLst>
                                            <p:cond delay="0"/>
                                          </p:stCondLst>
                                        </p:cTn>
                                        <p:tgtEl>
                                          <p:spTgt spid="4270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701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27014"/>
                                        </p:tgtEl>
                                        <p:attrNameLst>
                                          <p:attrName>style.visibility</p:attrName>
                                        </p:attrNameLst>
                                      </p:cBhvr>
                                      <p:to>
                                        <p:strVal val="visible"/>
                                      </p:to>
                                    </p:set>
                                    <p:animEffect transition="in" filter="wipe(up)">
                                      <p:cBhvr>
                                        <p:cTn id="16" dur="1000"/>
                                        <p:tgtEl>
                                          <p:spTgt spid="42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animBg="1"/>
      <p:bldP spid="4270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67544" y="2664635"/>
            <a:ext cx="8064896" cy="14465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914400"/>
            <a:r>
              <a:rPr lang="pt-BR" sz="4400" b="1" dirty="0">
                <a:solidFill>
                  <a:prstClr val="black"/>
                </a:solidFill>
                <a:effectLst>
                  <a:outerShdw blurRad="38100" dist="38100" dir="2700000" algn="tl">
                    <a:srgbClr val="FFFFFF"/>
                  </a:outerShdw>
                </a:effectLst>
                <a:latin typeface="Bell MT"/>
              </a:rPr>
              <a:t>COMO OCORRE A INFLUÊNCIA ESPIRITUAL</a:t>
            </a:r>
            <a:endParaRPr lang="pt-BR" sz="4400" dirty="0">
              <a:solidFill>
                <a:prstClr val="black"/>
              </a:solidFill>
              <a:latin typeface="Bell MT"/>
            </a:endParaRPr>
          </a:p>
        </p:txBody>
      </p:sp>
    </p:spTree>
    <p:extLst>
      <p:ext uri="{BB962C8B-B14F-4D97-AF65-F5344CB8AC3E}">
        <p14:creationId xmlns:p14="http://schemas.microsoft.com/office/powerpoint/2010/main" val="37116134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ChangeArrowheads="1"/>
          </p:cNvSpPr>
          <p:nvPr/>
        </p:nvSpPr>
        <p:spPr bwMode="auto">
          <a:xfrm>
            <a:off x="323850" y="1268413"/>
            <a:ext cx="3600450" cy="792162"/>
          </a:xfrm>
          <a:prstGeom prst="rect">
            <a:avLst/>
          </a:prstGeom>
          <a:solidFill>
            <a:srgbClr val="C1E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None/>
              <a:tabLst/>
              <a:defRPr/>
            </a:pPr>
            <a:r>
              <a:rPr kumimoji="0" lang="pt-BR" altLang="pt-BR" sz="3600" b="1" i="0" u="none" strike="noStrike" kern="1200" cap="none" spc="0" normalizeH="0" baseline="0" noProof="0" dirty="0">
                <a:ln>
                  <a:noFill/>
                </a:ln>
                <a:solidFill>
                  <a:srgbClr val="000099"/>
                </a:solidFill>
                <a:effectLst>
                  <a:outerShdw blurRad="38100" dist="38100" dir="2700000" algn="tl">
                    <a:srgbClr val="000000"/>
                  </a:outerShdw>
                </a:effectLst>
                <a:uLnTx/>
                <a:uFillTx/>
                <a:latin typeface="Comic Sans MS" panose="030F0702030302020204" pitchFamily="66" charset="0"/>
                <a:ea typeface="+mn-ea"/>
                <a:cs typeface="Arial" panose="020B0604020202020204" pitchFamily="34" charset="0"/>
              </a:rPr>
              <a:t>Espíritos Bons?</a:t>
            </a:r>
          </a:p>
        </p:txBody>
      </p:sp>
      <p:sp>
        <p:nvSpPr>
          <p:cNvPr id="494595" name="Line 3"/>
          <p:cNvSpPr>
            <a:spLocks noChangeShapeType="1"/>
          </p:cNvSpPr>
          <p:nvPr/>
        </p:nvSpPr>
        <p:spPr bwMode="auto">
          <a:xfrm>
            <a:off x="323850" y="1052513"/>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4596" name="Rectangle 4"/>
          <p:cNvSpPr>
            <a:spLocks noChangeArrowheads="1"/>
          </p:cNvSpPr>
          <p:nvPr/>
        </p:nvSpPr>
        <p:spPr bwMode="auto">
          <a:xfrm>
            <a:off x="684213" y="2205038"/>
            <a:ext cx="8064500" cy="3744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just" defTabSz="914400" rtl="0" eaLnBrk="1" fontAlgn="base" latinLnBrk="0" hangingPunct="1">
              <a:lnSpc>
                <a:spcPct val="140000"/>
              </a:lnSpc>
              <a:spcBef>
                <a:spcPct val="0"/>
              </a:spcBef>
              <a:spcAft>
                <a:spcPct val="0"/>
              </a:spcAft>
              <a:buClrTx/>
              <a:buSzTx/>
              <a:buFont typeface="Wingdings" panose="05000000000000000000" pitchFamily="2" charset="2"/>
              <a:buNone/>
              <a:tabLst/>
              <a:defRPr/>
            </a:pPr>
            <a:r>
              <a:rPr kumimoji="0" lang="pt-BR" altLang="pt-BR" sz="2800" b="1" i="0" u="sng"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Segunda ordem</a:t>
            </a:r>
            <a:r>
              <a:rPr kumimoji="0" lang="pt-BR" altLang="pt-BR" sz="28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 Predominância do espírito sobre a matéria; desejo do bem. Suas qualidades e poderes para fazer o bem dependem de seu grau de adiantamento. Compreendem Deus e o infinito e já gozam da felicidade dos bons.</a:t>
            </a:r>
          </a:p>
        </p:txBody>
      </p:sp>
      <p:sp>
        <p:nvSpPr>
          <p:cNvPr id="494597" name="Line 5"/>
          <p:cNvSpPr>
            <a:spLocks noChangeShapeType="1"/>
          </p:cNvSpPr>
          <p:nvPr/>
        </p:nvSpPr>
        <p:spPr bwMode="auto">
          <a:xfrm>
            <a:off x="250825" y="6165850"/>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4598" name="Rectangle 6"/>
          <p:cNvSpPr>
            <a:spLocks noChangeArrowheads="1"/>
          </p:cNvSpPr>
          <p:nvPr/>
        </p:nvSpPr>
        <p:spPr bwMode="auto">
          <a:xfrm>
            <a:off x="250825" y="188913"/>
            <a:ext cx="8497888" cy="720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marL="441325" indent="-441325" algn="ctr">
              <a:defRPr sz="4400">
                <a:solidFill>
                  <a:schemeClr val="tx2"/>
                </a:solidFill>
                <a:latin typeface="Arial" panose="020B0604020202020204" pitchFamily="34" charset="0"/>
              </a:defRPr>
            </a:lvl1pPr>
            <a:lvl2pPr marL="441325" indent="-441325" algn="ctr">
              <a:defRPr sz="4400">
                <a:solidFill>
                  <a:schemeClr val="tx2"/>
                </a:solidFill>
                <a:latin typeface="Arial" panose="020B0604020202020204" pitchFamily="34" charset="0"/>
              </a:defRPr>
            </a:lvl2pPr>
            <a:lvl3pPr marL="441325" indent="-441325" algn="ctr">
              <a:defRPr sz="4400">
                <a:solidFill>
                  <a:schemeClr val="tx2"/>
                </a:solidFill>
                <a:latin typeface="Arial" panose="020B0604020202020204" pitchFamily="34" charset="0"/>
              </a:defRPr>
            </a:lvl3pPr>
            <a:lvl4pPr marL="441325" indent="-441325" algn="ctr">
              <a:defRPr sz="4400">
                <a:solidFill>
                  <a:schemeClr val="tx2"/>
                </a:solidFill>
                <a:latin typeface="Arial" panose="020B0604020202020204" pitchFamily="34" charset="0"/>
              </a:defRPr>
            </a:lvl4pPr>
            <a:lvl5pPr marL="441325" indent="-441325" algn="ctr">
              <a:defRPr sz="4400">
                <a:solidFill>
                  <a:schemeClr val="tx2"/>
                </a:solidFill>
                <a:latin typeface="Arial" panose="020B0604020202020204" pitchFamily="34" charset="0"/>
              </a:defRPr>
            </a:lvl5pPr>
            <a:lvl6pPr marL="898525" indent="-441325" algn="ctr" fontAlgn="base">
              <a:spcBef>
                <a:spcPct val="0"/>
              </a:spcBef>
              <a:spcAft>
                <a:spcPct val="0"/>
              </a:spcAft>
              <a:defRPr sz="4400">
                <a:solidFill>
                  <a:schemeClr val="tx2"/>
                </a:solidFill>
                <a:latin typeface="Arial" panose="020B0604020202020204" pitchFamily="34" charset="0"/>
              </a:defRPr>
            </a:lvl6pPr>
            <a:lvl7pPr marL="1355725" indent="-441325" algn="ctr" fontAlgn="base">
              <a:spcBef>
                <a:spcPct val="0"/>
              </a:spcBef>
              <a:spcAft>
                <a:spcPct val="0"/>
              </a:spcAft>
              <a:defRPr sz="4400">
                <a:solidFill>
                  <a:schemeClr val="tx2"/>
                </a:solidFill>
                <a:latin typeface="Arial" panose="020B0604020202020204" pitchFamily="34" charset="0"/>
              </a:defRPr>
            </a:lvl7pPr>
            <a:lvl8pPr marL="1812925" indent="-441325" algn="ctr" fontAlgn="base">
              <a:spcBef>
                <a:spcPct val="0"/>
              </a:spcBef>
              <a:spcAft>
                <a:spcPct val="0"/>
              </a:spcAft>
              <a:defRPr sz="4400">
                <a:solidFill>
                  <a:schemeClr val="tx2"/>
                </a:solidFill>
                <a:latin typeface="Arial" panose="020B0604020202020204" pitchFamily="34" charset="0"/>
              </a:defRPr>
            </a:lvl8pPr>
            <a:lvl9pPr marL="2270125" indent="-441325" algn="ctr" fontAlgn="base">
              <a:spcBef>
                <a:spcPct val="0"/>
              </a:spcBef>
              <a:spcAft>
                <a:spcPct val="0"/>
              </a:spcAft>
              <a:defRPr sz="4400">
                <a:solidFill>
                  <a:schemeClr val="tx2"/>
                </a:solidFill>
                <a:latin typeface="Arial" panose="020B0604020202020204" pitchFamily="34" charset="0"/>
              </a:defRPr>
            </a:lvl9pPr>
          </a:lstStyle>
          <a:p>
            <a:pPr marL="441325" marR="0" lvl="0" indent="-441325"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4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Um pouco de revisão ...</a:t>
            </a:r>
          </a:p>
        </p:txBody>
      </p:sp>
      <p:sp>
        <p:nvSpPr>
          <p:cNvPr id="494599" name="Text Box 7"/>
          <p:cNvSpPr txBox="1">
            <a:spLocks noChangeArrowheads="1"/>
          </p:cNvSpPr>
          <p:nvPr/>
        </p:nvSpPr>
        <p:spPr bwMode="auto">
          <a:xfrm>
            <a:off x="307975" y="6251575"/>
            <a:ext cx="8353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t-BR" altLang="pt-BR" sz="13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Fonte: KARDEC, Allan. O Livro dos Espíritos. Tradução Evandro Noleto Bezerra. 1.ed. Comemorativa do Sesquicentenário. Brasília: FEB, 2006. Questão 107-111, p.122-124.</a:t>
            </a:r>
          </a:p>
        </p:txBody>
      </p:sp>
    </p:spTree>
    <p:extLst>
      <p:ext uri="{BB962C8B-B14F-4D97-AF65-F5344CB8AC3E}">
        <p14:creationId xmlns:p14="http://schemas.microsoft.com/office/powerpoint/2010/main" val="2712616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4594"/>
                                        </p:tgtEl>
                                        <p:attrNameLst>
                                          <p:attrName>style.visibility</p:attrName>
                                        </p:attrNameLst>
                                      </p:cBhvr>
                                      <p:to>
                                        <p:strVal val="visible"/>
                                      </p:to>
                                    </p:set>
                                    <p:animEffect transition="in" filter="wipe(up)">
                                      <p:cBhvr>
                                        <p:cTn id="7" dur="1000"/>
                                        <p:tgtEl>
                                          <p:spTgt spid="494594"/>
                                        </p:tgtEl>
                                      </p:cBhvr>
                                    </p:animEffect>
                                  </p:childTnLst>
                                </p:cTn>
                              </p:par>
                              <p:par>
                                <p:cTn id="8" presetID="22" presetClass="entr" presetSubtype="1" fill="hold" nodeType="withEffect">
                                  <p:stCondLst>
                                    <p:cond delay="0"/>
                                  </p:stCondLst>
                                  <p:childTnLst>
                                    <p:set>
                                      <p:cBhvr>
                                        <p:cTn id="9" dur="1" fill="hold">
                                          <p:stCondLst>
                                            <p:cond delay="0"/>
                                          </p:stCondLst>
                                        </p:cTn>
                                        <p:tgtEl>
                                          <p:spTgt spid="494595"/>
                                        </p:tgtEl>
                                        <p:attrNameLst>
                                          <p:attrName>style.visibility</p:attrName>
                                        </p:attrNameLst>
                                      </p:cBhvr>
                                      <p:to>
                                        <p:strVal val="visible"/>
                                      </p:to>
                                    </p:set>
                                    <p:animEffect transition="in" filter="wipe(up)">
                                      <p:cBhvr>
                                        <p:cTn id="10" dur="1000"/>
                                        <p:tgtEl>
                                          <p:spTgt spid="494595"/>
                                        </p:tgtEl>
                                      </p:cBhvr>
                                    </p:animEffect>
                                  </p:childTnLst>
                                </p:cTn>
                              </p:par>
                            </p:childTnLst>
                          </p:cTn>
                        </p:par>
                        <p:par>
                          <p:cTn id="11" fill="hold" nodeType="afterGroup">
                            <p:stCondLst>
                              <p:cond delay="1000"/>
                            </p:stCondLst>
                            <p:childTnLst>
                              <p:par>
                                <p:cTn id="12" presetID="22" presetClass="entr" presetSubtype="1" fill="hold" nodeType="afterEffect">
                                  <p:stCondLst>
                                    <p:cond delay="0"/>
                                  </p:stCondLst>
                                  <p:childTnLst>
                                    <p:set>
                                      <p:cBhvr>
                                        <p:cTn id="13" dur="1" fill="hold">
                                          <p:stCondLst>
                                            <p:cond delay="0"/>
                                          </p:stCondLst>
                                        </p:cTn>
                                        <p:tgtEl>
                                          <p:spTgt spid="494597"/>
                                        </p:tgtEl>
                                        <p:attrNameLst>
                                          <p:attrName>style.visibility</p:attrName>
                                        </p:attrNameLst>
                                      </p:cBhvr>
                                      <p:to>
                                        <p:strVal val="visible"/>
                                      </p:to>
                                    </p:set>
                                    <p:animEffect transition="in" filter="wipe(up)">
                                      <p:cBhvr>
                                        <p:cTn id="14" dur="1000"/>
                                        <p:tgtEl>
                                          <p:spTgt spid="4945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94596"/>
                                        </p:tgtEl>
                                        <p:attrNameLst>
                                          <p:attrName>style.visibility</p:attrName>
                                        </p:attrNameLst>
                                      </p:cBhvr>
                                      <p:to>
                                        <p:strVal val="visible"/>
                                      </p:to>
                                    </p:set>
                                    <p:animEffect transition="in" filter="wipe(up)">
                                      <p:cBhvr>
                                        <p:cTn id="19" dur="1000"/>
                                        <p:tgtEl>
                                          <p:spTgt spid="49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4" grpId="0" animBg="1"/>
      <p:bldP spid="49459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ChangeArrowheads="1"/>
          </p:cNvSpPr>
          <p:nvPr/>
        </p:nvSpPr>
        <p:spPr bwMode="auto">
          <a:xfrm>
            <a:off x="179388" y="1268413"/>
            <a:ext cx="3743325" cy="792162"/>
          </a:xfrm>
          <a:prstGeom prst="rect">
            <a:avLst/>
          </a:prstGeom>
          <a:solidFill>
            <a:srgbClr val="C1E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None/>
              <a:tabLst/>
              <a:defRPr/>
            </a:pPr>
            <a:r>
              <a:rPr kumimoji="0" lang="pt-BR" altLang="pt-BR" sz="3600" b="1" i="0" u="none" strike="noStrike" kern="1200" cap="none" spc="0" normalizeH="0" baseline="0" noProof="0" dirty="0">
                <a:ln>
                  <a:noFill/>
                </a:ln>
                <a:solidFill>
                  <a:srgbClr val="CC00CC"/>
                </a:solidFill>
                <a:effectLst>
                  <a:outerShdw blurRad="38100" dist="38100" dir="2700000" algn="tl">
                    <a:srgbClr val="000000"/>
                  </a:outerShdw>
                </a:effectLst>
                <a:uLnTx/>
                <a:uFillTx/>
                <a:latin typeface="Comic Sans MS" panose="030F0702030302020204" pitchFamily="66" charset="0"/>
                <a:ea typeface="+mn-ea"/>
                <a:cs typeface="Arial" panose="020B0604020202020204" pitchFamily="34" charset="0"/>
              </a:rPr>
              <a:t>Espíritos Puros?</a:t>
            </a:r>
          </a:p>
        </p:txBody>
      </p:sp>
      <p:sp>
        <p:nvSpPr>
          <p:cNvPr id="498691" name="Line 3"/>
          <p:cNvSpPr>
            <a:spLocks noChangeShapeType="1"/>
          </p:cNvSpPr>
          <p:nvPr/>
        </p:nvSpPr>
        <p:spPr bwMode="auto">
          <a:xfrm>
            <a:off x="266700" y="981075"/>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8692" name="Rectangle 4"/>
          <p:cNvSpPr>
            <a:spLocks noChangeArrowheads="1"/>
          </p:cNvSpPr>
          <p:nvPr/>
        </p:nvSpPr>
        <p:spPr bwMode="auto">
          <a:xfrm>
            <a:off x="395288" y="2276475"/>
            <a:ext cx="8569325" cy="3600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just" defTabSz="914400" rtl="0" eaLnBrk="1" fontAlgn="base" latinLnBrk="0" hangingPunct="1">
              <a:lnSpc>
                <a:spcPct val="140000"/>
              </a:lnSpc>
              <a:spcBef>
                <a:spcPct val="0"/>
              </a:spcBef>
              <a:spcAft>
                <a:spcPct val="0"/>
              </a:spcAft>
              <a:buClrTx/>
              <a:buSzTx/>
              <a:buFont typeface="Wingdings" panose="05000000000000000000" pitchFamily="2" charset="2"/>
              <a:buNone/>
              <a:tabLst/>
              <a:defRPr/>
            </a:pPr>
            <a:r>
              <a:rPr kumimoji="0" lang="pt-BR" altLang="pt-BR" sz="2800" b="1" i="0" u="sng"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Primeira ordem</a:t>
            </a:r>
            <a:r>
              <a:rPr kumimoji="0" lang="pt-BR" altLang="pt-BR" sz="28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 Se despojaram de todas as impurezas da matéria, tendo alcançado a soma da perfeição de que é suscetível a criatura, não têm mais que sofrer provas, nem expiações, não estão mais sujeitos à reencarnação e gozam de inalterável felicidade.</a:t>
            </a:r>
          </a:p>
        </p:txBody>
      </p:sp>
      <p:sp>
        <p:nvSpPr>
          <p:cNvPr id="498693" name="Line 5"/>
          <p:cNvSpPr>
            <a:spLocks noChangeShapeType="1"/>
          </p:cNvSpPr>
          <p:nvPr/>
        </p:nvSpPr>
        <p:spPr bwMode="auto">
          <a:xfrm>
            <a:off x="250825" y="6165850"/>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8694" name="Rectangle 6"/>
          <p:cNvSpPr>
            <a:spLocks noChangeArrowheads="1"/>
          </p:cNvSpPr>
          <p:nvPr/>
        </p:nvSpPr>
        <p:spPr bwMode="auto">
          <a:xfrm>
            <a:off x="179388" y="144463"/>
            <a:ext cx="8497887" cy="720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marL="441325" indent="-441325" algn="ctr">
              <a:defRPr sz="4400">
                <a:solidFill>
                  <a:schemeClr val="tx2"/>
                </a:solidFill>
                <a:latin typeface="Arial" panose="020B0604020202020204" pitchFamily="34" charset="0"/>
              </a:defRPr>
            </a:lvl1pPr>
            <a:lvl2pPr marL="441325" indent="-441325" algn="ctr">
              <a:defRPr sz="4400">
                <a:solidFill>
                  <a:schemeClr val="tx2"/>
                </a:solidFill>
                <a:latin typeface="Arial" panose="020B0604020202020204" pitchFamily="34" charset="0"/>
              </a:defRPr>
            </a:lvl2pPr>
            <a:lvl3pPr marL="441325" indent="-441325" algn="ctr">
              <a:defRPr sz="4400">
                <a:solidFill>
                  <a:schemeClr val="tx2"/>
                </a:solidFill>
                <a:latin typeface="Arial" panose="020B0604020202020204" pitchFamily="34" charset="0"/>
              </a:defRPr>
            </a:lvl3pPr>
            <a:lvl4pPr marL="441325" indent="-441325" algn="ctr">
              <a:defRPr sz="4400">
                <a:solidFill>
                  <a:schemeClr val="tx2"/>
                </a:solidFill>
                <a:latin typeface="Arial" panose="020B0604020202020204" pitchFamily="34" charset="0"/>
              </a:defRPr>
            </a:lvl4pPr>
            <a:lvl5pPr marL="441325" indent="-441325" algn="ctr">
              <a:defRPr sz="4400">
                <a:solidFill>
                  <a:schemeClr val="tx2"/>
                </a:solidFill>
                <a:latin typeface="Arial" panose="020B0604020202020204" pitchFamily="34" charset="0"/>
              </a:defRPr>
            </a:lvl5pPr>
            <a:lvl6pPr marL="898525" indent="-441325" algn="ctr" fontAlgn="base">
              <a:spcBef>
                <a:spcPct val="0"/>
              </a:spcBef>
              <a:spcAft>
                <a:spcPct val="0"/>
              </a:spcAft>
              <a:defRPr sz="4400">
                <a:solidFill>
                  <a:schemeClr val="tx2"/>
                </a:solidFill>
                <a:latin typeface="Arial" panose="020B0604020202020204" pitchFamily="34" charset="0"/>
              </a:defRPr>
            </a:lvl6pPr>
            <a:lvl7pPr marL="1355725" indent="-441325" algn="ctr" fontAlgn="base">
              <a:spcBef>
                <a:spcPct val="0"/>
              </a:spcBef>
              <a:spcAft>
                <a:spcPct val="0"/>
              </a:spcAft>
              <a:defRPr sz="4400">
                <a:solidFill>
                  <a:schemeClr val="tx2"/>
                </a:solidFill>
                <a:latin typeface="Arial" panose="020B0604020202020204" pitchFamily="34" charset="0"/>
              </a:defRPr>
            </a:lvl7pPr>
            <a:lvl8pPr marL="1812925" indent="-441325" algn="ctr" fontAlgn="base">
              <a:spcBef>
                <a:spcPct val="0"/>
              </a:spcBef>
              <a:spcAft>
                <a:spcPct val="0"/>
              </a:spcAft>
              <a:defRPr sz="4400">
                <a:solidFill>
                  <a:schemeClr val="tx2"/>
                </a:solidFill>
                <a:latin typeface="Arial" panose="020B0604020202020204" pitchFamily="34" charset="0"/>
              </a:defRPr>
            </a:lvl8pPr>
            <a:lvl9pPr marL="2270125" indent="-441325" algn="ctr" fontAlgn="base">
              <a:spcBef>
                <a:spcPct val="0"/>
              </a:spcBef>
              <a:spcAft>
                <a:spcPct val="0"/>
              </a:spcAft>
              <a:defRPr sz="4400">
                <a:solidFill>
                  <a:schemeClr val="tx2"/>
                </a:solidFill>
                <a:latin typeface="Arial" panose="020B0604020202020204" pitchFamily="34" charset="0"/>
              </a:defRPr>
            </a:lvl9pPr>
          </a:lstStyle>
          <a:p>
            <a:pPr marL="441325" marR="0" lvl="0" indent="-441325"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4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Um pouco de revisão ...</a:t>
            </a:r>
          </a:p>
        </p:txBody>
      </p:sp>
      <p:sp>
        <p:nvSpPr>
          <p:cNvPr id="498695" name="Text Box 7"/>
          <p:cNvSpPr txBox="1">
            <a:spLocks noChangeArrowheads="1"/>
          </p:cNvSpPr>
          <p:nvPr/>
        </p:nvSpPr>
        <p:spPr bwMode="auto">
          <a:xfrm>
            <a:off x="307975" y="6251575"/>
            <a:ext cx="8353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t-BR" altLang="pt-BR" sz="13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Fonte: KARDEC, Allan. O Livro dos Espíritos. Tradução Evandro Noleto Bezerra. 1.ed. Comemorativa do Sesquicentenário. Brasília: FEB, 2006. Questão 112-113, p.124-125.</a:t>
            </a:r>
          </a:p>
        </p:txBody>
      </p:sp>
    </p:spTree>
    <p:extLst>
      <p:ext uri="{BB962C8B-B14F-4D97-AF65-F5344CB8AC3E}">
        <p14:creationId xmlns:p14="http://schemas.microsoft.com/office/powerpoint/2010/main" val="2568663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8690"/>
                                        </p:tgtEl>
                                        <p:attrNameLst>
                                          <p:attrName>style.visibility</p:attrName>
                                        </p:attrNameLst>
                                      </p:cBhvr>
                                      <p:to>
                                        <p:strVal val="visible"/>
                                      </p:to>
                                    </p:set>
                                    <p:animEffect transition="in" filter="wipe(up)">
                                      <p:cBhvr>
                                        <p:cTn id="7" dur="1000"/>
                                        <p:tgtEl>
                                          <p:spTgt spid="498690"/>
                                        </p:tgtEl>
                                      </p:cBhvr>
                                    </p:animEffect>
                                  </p:childTnLst>
                                </p:cTn>
                              </p:par>
                              <p:par>
                                <p:cTn id="8" presetID="1" presetClass="entr" presetSubtype="0" fill="hold" nodeType="withEffect">
                                  <p:stCondLst>
                                    <p:cond delay="0"/>
                                  </p:stCondLst>
                                  <p:childTnLst>
                                    <p:set>
                                      <p:cBhvr>
                                        <p:cTn id="9" dur="1" fill="hold">
                                          <p:stCondLst>
                                            <p:cond delay="0"/>
                                          </p:stCondLst>
                                        </p:cTn>
                                        <p:tgtEl>
                                          <p:spTgt spid="49869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9869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98692"/>
                                        </p:tgtEl>
                                        <p:attrNameLst>
                                          <p:attrName>style.visibility</p:attrName>
                                        </p:attrNameLst>
                                      </p:cBhvr>
                                      <p:to>
                                        <p:strVal val="visible"/>
                                      </p:to>
                                    </p:set>
                                    <p:animEffect transition="in" filter="wipe(up)">
                                      <p:cBhvr>
                                        <p:cTn id="16" dur="1000"/>
                                        <p:tgtEl>
                                          <p:spTgt spid="498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0" grpId="0" animBg="1"/>
      <p:bldP spid="49869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63" name="Rectangle 15"/>
          <p:cNvSpPr>
            <a:spLocks noChangeArrowheads="1"/>
          </p:cNvSpPr>
          <p:nvPr/>
        </p:nvSpPr>
        <p:spPr bwMode="auto">
          <a:xfrm>
            <a:off x="4356100" y="1341438"/>
            <a:ext cx="1727200" cy="792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4800" b="1" i="0" u="none" strike="noStrike" kern="1200" cap="none" spc="0" normalizeH="0" baseline="0" noProof="0" dirty="0">
              <a:ln>
                <a:noFill/>
              </a:ln>
              <a:solidFill>
                <a:srgbClr val="0000CC"/>
              </a:solidFill>
              <a:effectLst/>
              <a:uLnTx/>
              <a:uFillTx/>
              <a:latin typeface="Comic Sans MS" panose="030F0702030302020204" pitchFamily="66" charset="0"/>
              <a:ea typeface="+mn-ea"/>
              <a:cs typeface="Arial" panose="020B0604020202020204" pitchFamily="34" charset="0"/>
            </a:endParaRPr>
          </a:p>
        </p:txBody>
      </p:sp>
      <p:sp>
        <p:nvSpPr>
          <p:cNvPr id="386083" name="Rectangle 35"/>
          <p:cNvSpPr>
            <a:spLocks noChangeArrowheads="1"/>
          </p:cNvSpPr>
          <p:nvPr/>
        </p:nvSpPr>
        <p:spPr bwMode="auto">
          <a:xfrm>
            <a:off x="611188" y="3573463"/>
            <a:ext cx="7127875" cy="23764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marL="539750" indent="-539750" algn="ctr">
              <a:defRPr sz="4400">
                <a:solidFill>
                  <a:schemeClr val="tx2"/>
                </a:solidFill>
                <a:latin typeface="Arial" panose="020B0604020202020204" pitchFamily="34" charset="0"/>
              </a:defRPr>
            </a:lvl1pPr>
            <a:lvl2pPr marL="539750" indent="-539750" algn="ctr">
              <a:defRPr sz="4400">
                <a:solidFill>
                  <a:schemeClr val="tx2"/>
                </a:solidFill>
                <a:latin typeface="Arial" panose="020B0604020202020204" pitchFamily="34" charset="0"/>
              </a:defRPr>
            </a:lvl2pPr>
            <a:lvl3pPr marL="539750" indent="-539750" algn="ctr">
              <a:defRPr sz="4400">
                <a:solidFill>
                  <a:schemeClr val="tx2"/>
                </a:solidFill>
                <a:latin typeface="Arial" panose="020B0604020202020204" pitchFamily="34" charset="0"/>
              </a:defRPr>
            </a:lvl3pPr>
            <a:lvl4pPr marL="539750" indent="-539750" algn="ctr">
              <a:defRPr sz="4400">
                <a:solidFill>
                  <a:schemeClr val="tx2"/>
                </a:solidFill>
                <a:latin typeface="Arial" panose="020B0604020202020204" pitchFamily="34" charset="0"/>
              </a:defRPr>
            </a:lvl4pPr>
            <a:lvl5pPr marL="539750" indent="-539750" algn="ctr">
              <a:defRPr sz="4400">
                <a:solidFill>
                  <a:schemeClr val="tx2"/>
                </a:solidFill>
                <a:latin typeface="Arial" panose="020B0604020202020204" pitchFamily="34" charset="0"/>
              </a:defRPr>
            </a:lvl5pPr>
            <a:lvl6pPr marL="996950" indent="-539750" algn="ctr" fontAlgn="base">
              <a:spcBef>
                <a:spcPct val="0"/>
              </a:spcBef>
              <a:spcAft>
                <a:spcPct val="0"/>
              </a:spcAft>
              <a:defRPr sz="4400">
                <a:solidFill>
                  <a:schemeClr val="tx2"/>
                </a:solidFill>
                <a:latin typeface="Arial" panose="020B0604020202020204" pitchFamily="34" charset="0"/>
              </a:defRPr>
            </a:lvl6pPr>
            <a:lvl7pPr marL="1454150" indent="-539750" algn="ctr" fontAlgn="base">
              <a:spcBef>
                <a:spcPct val="0"/>
              </a:spcBef>
              <a:spcAft>
                <a:spcPct val="0"/>
              </a:spcAft>
              <a:defRPr sz="4400">
                <a:solidFill>
                  <a:schemeClr val="tx2"/>
                </a:solidFill>
                <a:latin typeface="Arial" panose="020B0604020202020204" pitchFamily="34" charset="0"/>
              </a:defRPr>
            </a:lvl7pPr>
            <a:lvl8pPr marL="1911350" indent="-539750" algn="ctr" fontAlgn="base">
              <a:spcBef>
                <a:spcPct val="0"/>
              </a:spcBef>
              <a:spcAft>
                <a:spcPct val="0"/>
              </a:spcAft>
              <a:defRPr sz="4400">
                <a:solidFill>
                  <a:schemeClr val="tx2"/>
                </a:solidFill>
                <a:latin typeface="Arial" panose="020B0604020202020204" pitchFamily="34" charset="0"/>
              </a:defRPr>
            </a:lvl8pPr>
            <a:lvl9pPr marL="2368550" indent="-539750" algn="ctr" fontAlgn="base">
              <a:spcBef>
                <a:spcPct val="0"/>
              </a:spcBef>
              <a:spcAft>
                <a:spcPct val="0"/>
              </a:spcAft>
              <a:defRPr sz="4400">
                <a:solidFill>
                  <a:schemeClr val="tx2"/>
                </a:solidFill>
                <a:latin typeface="Arial" panose="020B0604020202020204" pitchFamily="34" charset="0"/>
              </a:defRPr>
            </a:lvl9pPr>
          </a:lstStyle>
          <a:p>
            <a:pPr marL="539750" marR="0" lvl="0" indent="-539750" algn="just" defTabSz="914400" rtl="0" eaLnBrk="1" fontAlgn="base" latinLnBrk="0" hangingPunct="1">
              <a:lnSpc>
                <a:spcPct val="12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Resposta dos Espíritos Superiores:</a:t>
            </a:r>
            <a:br>
              <a:rPr kumimoji="0" lang="pt-BR" altLang="pt-BR" sz="30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br>
            <a:r>
              <a:rPr kumimoji="0" lang="pt-BR" altLang="pt-BR" sz="30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Muito mais do que imaginais, pois frequentemente são eles que vos dirigem.</a:t>
            </a:r>
          </a:p>
        </p:txBody>
      </p:sp>
      <p:grpSp>
        <p:nvGrpSpPr>
          <p:cNvPr id="386087" name="Group 39"/>
          <p:cNvGrpSpPr>
            <a:grpSpLocks/>
          </p:cNvGrpSpPr>
          <p:nvPr/>
        </p:nvGrpSpPr>
        <p:grpSpPr bwMode="auto">
          <a:xfrm>
            <a:off x="395288" y="333375"/>
            <a:ext cx="8277225" cy="3024188"/>
            <a:chOff x="249" y="210"/>
            <a:chExt cx="5214" cy="1905"/>
          </a:xfrm>
        </p:grpSpPr>
        <p:sp>
          <p:nvSpPr>
            <p:cNvPr id="386055" name="Rectangle 7"/>
            <p:cNvSpPr>
              <a:spLocks noChangeArrowheads="1"/>
            </p:cNvSpPr>
            <p:nvPr/>
          </p:nvSpPr>
          <p:spPr bwMode="auto">
            <a:xfrm>
              <a:off x="385" y="210"/>
              <a:ext cx="4873" cy="4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marL="441325" indent="-441325" algn="ctr">
                <a:defRPr sz="4400">
                  <a:solidFill>
                    <a:schemeClr val="tx2"/>
                  </a:solidFill>
                  <a:latin typeface="Arial" panose="020B0604020202020204" pitchFamily="34" charset="0"/>
                </a:defRPr>
              </a:lvl1pPr>
              <a:lvl2pPr marL="441325" indent="-441325" algn="ctr">
                <a:defRPr sz="4400">
                  <a:solidFill>
                    <a:schemeClr val="tx2"/>
                  </a:solidFill>
                  <a:latin typeface="Arial" panose="020B0604020202020204" pitchFamily="34" charset="0"/>
                </a:defRPr>
              </a:lvl2pPr>
              <a:lvl3pPr marL="441325" indent="-441325" algn="ctr">
                <a:defRPr sz="4400">
                  <a:solidFill>
                    <a:schemeClr val="tx2"/>
                  </a:solidFill>
                  <a:latin typeface="Arial" panose="020B0604020202020204" pitchFamily="34" charset="0"/>
                </a:defRPr>
              </a:lvl3pPr>
              <a:lvl4pPr marL="441325" indent="-441325" algn="ctr">
                <a:defRPr sz="4400">
                  <a:solidFill>
                    <a:schemeClr val="tx2"/>
                  </a:solidFill>
                  <a:latin typeface="Arial" panose="020B0604020202020204" pitchFamily="34" charset="0"/>
                </a:defRPr>
              </a:lvl4pPr>
              <a:lvl5pPr marL="441325" indent="-441325" algn="ctr">
                <a:defRPr sz="4400">
                  <a:solidFill>
                    <a:schemeClr val="tx2"/>
                  </a:solidFill>
                  <a:latin typeface="Arial" panose="020B0604020202020204" pitchFamily="34" charset="0"/>
                </a:defRPr>
              </a:lvl5pPr>
              <a:lvl6pPr marL="898525" indent="-441325" algn="ctr" fontAlgn="base">
                <a:spcBef>
                  <a:spcPct val="0"/>
                </a:spcBef>
                <a:spcAft>
                  <a:spcPct val="0"/>
                </a:spcAft>
                <a:defRPr sz="4400">
                  <a:solidFill>
                    <a:schemeClr val="tx2"/>
                  </a:solidFill>
                  <a:latin typeface="Arial" panose="020B0604020202020204" pitchFamily="34" charset="0"/>
                </a:defRPr>
              </a:lvl6pPr>
              <a:lvl7pPr marL="1355725" indent="-441325" algn="ctr" fontAlgn="base">
                <a:spcBef>
                  <a:spcPct val="0"/>
                </a:spcBef>
                <a:spcAft>
                  <a:spcPct val="0"/>
                </a:spcAft>
                <a:defRPr sz="4400">
                  <a:solidFill>
                    <a:schemeClr val="tx2"/>
                  </a:solidFill>
                  <a:latin typeface="Arial" panose="020B0604020202020204" pitchFamily="34" charset="0"/>
                </a:defRPr>
              </a:lvl7pPr>
              <a:lvl8pPr marL="1812925" indent="-441325" algn="ctr" fontAlgn="base">
                <a:spcBef>
                  <a:spcPct val="0"/>
                </a:spcBef>
                <a:spcAft>
                  <a:spcPct val="0"/>
                </a:spcAft>
                <a:defRPr sz="4400">
                  <a:solidFill>
                    <a:schemeClr val="tx2"/>
                  </a:solidFill>
                  <a:latin typeface="Arial" panose="020B0604020202020204" pitchFamily="34" charset="0"/>
                </a:defRPr>
              </a:lvl8pPr>
              <a:lvl9pPr marL="2270125" indent="-441325" algn="ctr" fontAlgn="base">
                <a:spcBef>
                  <a:spcPct val="0"/>
                </a:spcBef>
                <a:spcAft>
                  <a:spcPct val="0"/>
                </a:spcAft>
                <a:defRPr sz="4400">
                  <a:solidFill>
                    <a:schemeClr val="tx2"/>
                  </a:solidFill>
                  <a:latin typeface="Arial" panose="020B0604020202020204" pitchFamily="34" charset="0"/>
                </a:defRPr>
              </a:lvl9pPr>
            </a:lstStyle>
            <a:p>
              <a:pPr marL="441325" marR="0" lvl="0" indent="-441325"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4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Tema Central do Estudo</a:t>
              </a:r>
            </a:p>
          </p:txBody>
        </p:sp>
        <p:sp>
          <p:nvSpPr>
            <p:cNvPr id="386082" name="Rectangle 34"/>
            <p:cNvSpPr>
              <a:spLocks noChangeArrowheads="1"/>
            </p:cNvSpPr>
            <p:nvPr/>
          </p:nvSpPr>
          <p:spPr bwMode="auto">
            <a:xfrm>
              <a:off x="340" y="1026"/>
              <a:ext cx="4581" cy="10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marL="539750" indent="-539750" algn="ctr">
                <a:defRPr sz="4400">
                  <a:solidFill>
                    <a:schemeClr val="tx2"/>
                  </a:solidFill>
                  <a:latin typeface="Arial" panose="020B0604020202020204" pitchFamily="34" charset="0"/>
                </a:defRPr>
              </a:lvl1pPr>
              <a:lvl2pPr marL="539750" indent="-539750" algn="ctr">
                <a:defRPr sz="4400">
                  <a:solidFill>
                    <a:schemeClr val="tx2"/>
                  </a:solidFill>
                  <a:latin typeface="Arial" panose="020B0604020202020204" pitchFamily="34" charset="0"/>
                </a:defRPr>
              </a:lvl2pPr>
              <a:lvl3pPr marL="539750" indent="-539750" algn="ctr">
                <a:defRPr sz="4400">
                  <a:solidFill>
                    <a:schemeClr val="tx2"/>
                  </a:solidFill>
                  <a:latin typeface="Arial" panose="020B0604020202020204" pitchFamily="34" charset="0"/>
                </a:defRPr>
              </a:lvl3pPr>
              <a:lvl4pPr marL="539750" indent="-539750" algn="ctr">
                <a:defRPr sz="4400">
                  <a:solidFill>
                    <a:schemeClr val="tx2"/>
                  </a:solidFill>
                  <a:latin typeface="Arial" panose="020B0604020202020204" pitchFamily="34" charset="0"/>
                </a:defRPr>
              </a:lvl4pPr>
              <a:lvl5pPr marL="539750" indent="-539750" algn="ctr">
                <a:defRPr sz="4400">
                  <a:solidFill>
                    <a:schemeClr val="tx2"/>
                  </a:solidFill>
                  <a:latin typeface="Arial" panose="020B0604020202020204" pitchFamily="34" charset="0"/>
                </a:defRPr>
              </a:lvl5pPr>
              <a:lvl6pPr marL="996950" indent="-539750" algn="ctr" fontAlgn="base">
                <a:spcBef>
                  <a:spcPct val="0"/>
                </a:spcBef>
                <a:spcAft>
                  <a:spcPct val="0"/>
                </a:spcAft>
                <a:defRPr sz="4400">
                  <a:solidFill>
                    <a:schemeClr val="tx2"/>
                  </a:solidFill>
                  <a:latin typeface="Arial" panose="020B0604020202020204" pitchFamily="34" charset="0"/>
                </a:defRPr>
              </a:lvl6pPr>
              <a:lvl7pPr marL="1454150" indent="-539750" algn="ctr" fontAlgn="base">
                <a:spcBef>
                  <a:spcPct val="0"/>
                </a:spcBef>
                <a:spcAft>
                  <a:spcPct val="0"/>
                </a:spcAft>
                <a:defRPr sz="4400">
                  <a:solidFill>
                    <a:schemeClr val="tx2"/>
                  </a:solidFill>
                  <a:latin typeface="Arial" panose="020B0604020202020204" pitchFamily="34" charset="0"/>
                </a:defRPr>
              </a:lvl7pPr>
              <a:lvl8pPr marL="1911350" indent="-539750" algn="ctr" fontAlgn="base">
                <a:spcBef>
                  <a:spcPct val="0"/>
                </a:spcBef>
                <a:spcAft>
                  <a:spcPct val="0"/>
                </a:spcAft>
                <a:defRPr sz="4400">
                  <a:solidFill>
                    <a:schemeClr val="tx2"/>
                  </a:solidFill>
                  <a:latin typeface="Arial" panose="020B0604020202020204" pitchFamily="34" charset="0"/>
                </a:defRPr>
              </a:lvl8pPr>
              <a:lvl9pPr marL="2368550" indent="-539750" algn="ctr" fontAlgn="base">
                <a:spcBef>
                  <a:spcPct val="0"/>
                </a:spcBef>
                <a:spcAft>
                  <a:spcPct val="0"/>
                </a:spcAft>
                <a:defRPr sz="4400">
                  <a:solidFill>
                    <a:schemeClr val="tx2"/>
                  </a:solidFill>
                  <a:latin typeface="Arial" panose="020B0604020202020204" pitchFamily="34" charset="0"/>
                </a:defRPr>
              </a:lvl9pPr>
            </a:lstStyle>
            <a:p>
              <a:pPr marL="539750" marR="0" lvl="0" indent="-539750" algn="just" defTabSz="914400" rtl="0" eaLnBrk="1" fontAlgn="base" latinLnBrk="0" hangingPunct="1">
                <a:lnSpc>
                  <a:spcPct val="12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660066"/>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Questão 459 (Livro dos Espíritos)</a:t>
              </a:r>
              <a:r>
                <a:rPr kumimoji="0" lang="pt-BR" altLang="pt-BR" sz="3000" b="1" i="0" u="none" strike="noStrike" kern="1200" cap="none" spc="0" normalizeH="0" baseline="0" noProof="0" dirty="0">
                  <a:ln>
                    <a:noFill/>
                  </a:ln>
                  <a:solidFill>
                    <a:srgbClr val="8000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a:t>
              </a:r>
              <a:br>
                <a:rPr kumimoji="0" lang="pt-BR" altLang="pt-BR" sz="3000" b="1" i="0" u="none" strike="noStrike" kern="1200" cap="none" spc="0" normalizeH="0" baseline="0" noProof="0" dirty="0">
                  <a:ln>
                    <a:noFill/>
                  </a:ln>
                  <a:solidFill>
                    <a:srgbClr val="8000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br>
              <a:r>
                <a:rPr kumimoji="0" lang="pt-BR" altLang="pt-BR" sz="3000" b="1" i="0" u="none" strike="noStrike" kern="1200" cap="none" spc="0" normalizeH="0" baseline="0" noProof="0" dirty="0">
                  <a:ln>
                    <a:noFill/>
                  </a:ln>
                  <a:solidFill>
                    <a:srgbClr val="8000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Influem os Espíritos em nossos pensamentos e em nossos atos?</a:t>
              </a:r>
            </a:p>
          </p:txBody>
        </p:sp>
        <p:sp>
          <p:nvSpPr>
            <p:cNvPr id="386085" name="Line 37"/>
            <p:cNvSpPr>
              <a:spLocks noChangeShapeType="1"/>
            </p:cNvSpPr>
            <p:nvPr/>
          </p:nvSpPr>
          <p:spPr bwMode="auto">
            <a:xfrm>
              <a:off x="249" y="845"/>
              <a:ext cx="521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86086" name="Line 38"/>
          <p:cNvSpPr>
            <a:spLocks noChangeShapeType="1"/>
          </p:cNvSpPr>
          <p:nvPr/>
        </p:nvSpPr>
        <p:spPr bwMode="auto">
          <a:xfrm>
            <a:off x="323850" y="6165850"/>
            <a:ext cx="8277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6088" name="Text Box 40"/>
          <p:cNvSpPr txBox="1">
            <a:spLocks noChangeArrowheads="1"/>
          </p:cNvSpPr>
          <p:nvPr/>
        </p:nvSpPr>
        <p:spPr bwMode="auto">
          <a:xfrm>
            <a:off x="307975" y="6251575"/>
            <a:ext cx="8353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t-BR" altLang="pt-B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Fonte: KARDEC, Allan. O Livro dos Espíritos. Tradução Evandro Noleto Bezerra. 1.ed. Comemorativa do Sesquicentenário. Brasília: FEB, 2006. Questão 459, p.292.</a:t>
            </a:r>
          </a:p>
        </p:txBody>
      </p:sp>
    </p:spTree>
    <p:extLst>
      <p:ext uri="{BB962C8B-B14F-4D97-AF65-F5344CB8AC3E}">
        <p14:creationId xmlns:p14="http://schemas.microsoft.com/office/powerpoint/2010/main" val="3487279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86087"/>
                                        </p:tgtEl>
                                        <p:attrNameLst>
                                          <p:attrName>style.visibility</p:attrName>
                                        </p:attrNameLst>
                                      </p:cBhvr>
                                      <p:to>
                                        <p:strVal val="visible"/>
                                      </p:to>
                                    </p:set>
                                    <p:animEffect transition="in" filter="wipe(up)">
                                      <p:cBhvr>
                                        <p:cTn id="7" dur="1000"/>
                                        <p:tgtEl>
                                          <p:spTgt spid="3860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86083"/>
                                        </p:tgtEl>
                                        <p:attrNameLst>
                                          <p:attrName>style.visibility</p:attrName>
                                        </p:attrNameLst>
                                      </p:cBhvr>
                                      <p:to>
                                        <p:strVal val="visible"/>
                                      </p:to>
                                    </p:set>
                                    <p:animEffect transition="in" filter="wipe(up)">
                                      <p:cBhvr>
                                        <p:cTn id="12" dur="1000"/>
                                        <p:tgtEl>
                                          <p:spTgt spid="38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8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3" name="Rectangle 3"/>
          <p:cNvSpPr>
            <a:spLocks noChangeArrowheads="1"/>
          </p:cNvSpPr>
          <p:nvPr/>
        </p:nvSpPr>
        <p:spPr bwMode="auto">
          <a:xfrm>
            <a:off x="4356100" y="1341438"/>
            <a:ext cx="1727200" cy="792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4800" b="1" i="0" u="none" strike="noStrike" kern="1200" cap="none" spc="0" normalizeH="0" baseline="0" noProof="0" dirty="0">
              <a:ln>
                <a:noFill/>
              </a:ln>
              <a:solidFill>
                <a:srgbClr val="0000CC"/>
              </a:solidFill>
              <a:effectLst/>
              <a:uLnTx/>
              <a:uFillTx/>
              <a:latin typeface="Comic Sans MS" panose="030F0702030302020204" pitchFamily="66" charset="0"/>
              <a:ea typeface="+mn-ea"/>
              <a:cs typeface="Arial" panose="020B0604020202020204" pitchFamily="34" charset="0"/>
            </a:endParaRPr>
          </a:p>
        </p:txBody>
      </p:sp>
      <p:sp>
        <p:nvSpPr>
          <p:cNvPr id="476166" name="Rectangle 6"/>
          <p:cNvSpPr>
            <a:spLocks noChangeArrowheads="1"/>
          </p:cNvSpPr>
          <p:nvPr/>
        </p:nvSpPr>
        <p:spPr bwMode="auto">
          <a:xfrm>
            <a:off x="179388" y="4581525"/>
            <a:ext cx="8713787" cy="1584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just" defTabSz="914400" rtl="0" eaLnBrk="1" fontAlgn="base" latinLnBrk="0" hangingPunct="1">
              <a:lnSpc>
                <a:spcPct val="130000"/>
              </a:lnSpc>
              <a:spcBef>
                <a:spcPct val="0"/>
              </a:spcBef>
              <a:spcAft>
                <a:spcPct val="0"/>
              </a:spcAft>
              <a:buClrTx/>
              <a:buSzTx/>
              <a:buFont typeface="Wingdings" panose="05000000000000000000" pitchFamily="2" charset="2"/>
              <a:buNone/>
              <a:tabLst/>
              <a:defRPr/>
            </a:pPr>
            <a:r>
              <a:rPr kumimoji="0" lang="pt-BR" altLang="pt-BR" sz="26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Nesse processo, cada criatura funciona, ao mesmo tempo, como uma fonte geradora e receptora das vibrações (energias) espalhadas no universo.</a:t>
            </a:r>
          </a:p>
        </p:txBody>
      </p:sp>
      <p:sp>
        <p:nvSpPr>
          <p:cNvPr id="476162" name="Rectangle 2"/>
          <p:cNvSpPr>
            <a:spLocks noChangeArrowheads="1"/>
          </p:cNvSpPr>
          <p:nvPr/>
        </p:nvSpPr>
        <p:spPr bwMode="auto">
          <a:xfrm>
            <a:off x="179388" y="166688"/>
            <a:ext cx="8820150" cy="690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marL="441325" indent="-441325" algn="ctr">
              <a:defRPr sz="4400">
                <a:solidFill>
                  <a:schemeClr val="tx2"/>
                </a:solidFill>
                <a:latin typeface="Arial" panose="020B0604020202020204" pitchFamily="34" charset="0"/>
              </a:defRPr>
            </a:lvl1pPr>
            <a:lvl2pPr marL="441325" indent="-441325" algn="ctr">
              <a:defRPr sz="4400">
                <a:solidFill>
                  <a:schemeClr val="tx2"/>
                </a:solidFill>
                <a:latin typeface="Arial" panose="020B0604020202020204" pitchFamily="34" charset="0"/>
              </a:defRPr>
            </a:lvl2pPr>
            <a:lvl3pPr marL="441325" indent="-441325" algn="ctr">
              <a:defRPr sz="4400">
                <a:solidFill>
                  <a:schemeClr val="tx2"/>
                </a:solidFill>
                <a:latin typeface="Arial" panose="020B0604020202020204" pitchFamily="34" charset="0"/>
              </a:defRPr>
            </a:lvl3pPr>
            <a:lvl4pPr marL="441325" indent="-441325" algn="ctr">
              <a:defRPr sz="4400">
                <a:solidFill>
                  <a:schemeClr val="tx2"/>
                </a:solidFill>
                <a:latin typeface="Arial" panose="020B0604020202020204" pitchFamily="34" charset="0"/>
              </a:defRPr>
            </a:lvl4pPr>
            <a:lvl5pPr marL="441325" indent="-441325" algn="ctr">
              <a:defRPr sz="4400">
                <a:solidFill>
                  <a:schemeClr val="tx2"/>
                </a:solidFill>
                <a:latin typeface="Arial" panose="020B0604020202020204" pitchFamily="34" charset="0"/>
              </a:defRPr>
            </a:lvl5pPr>
            <a:lvl6pPr marL="898525" indent="-441325" algn="ctr" fontAlgn="base">
              <a:spcBef>
                <a:spcPct val="0"/>
              </a:spcBef>
              <a:spcAft>
                <a:spcPct val="0"/>
              </a:spcAft>
              <a:defRPr sz="4400">
                <a:solidFill>
                  <a:schemeClr val="tx2"/>
                </a:solidFill>
                <a:latin typeface="Arial" panose="020B0604020202020204" pitchFamily="34" charset="0"/>
              </a:defRPr>
            </a:lvl6pPr>
            <a:lvl7pPr marL="1355725" indent="-441325" algn="ctr" fontAlgn="base">
              <a:spcBef>
                <a:spcPct val="0"/>
              </a:spcBef>
              <a:spcAft>
                <a:spcPct val="0"/>
              </a:spcAft>
              <a:defRPr sz="4400">
                <a:solidFill>
                  <a:schemeClr val="tx2"/>
                </a:solidFill>
                <a:latin typeface="Arial" panose="020B0604020202020204" pitchFamily="34" charset="0"/>
              </a:defRPr>
            </a:lvl7pPr>
            <a:lvl8pPr marL="1812925" indent="-441325" algn="ctr" fontAlgn="base">
              <a:spcBef>
                <a:spcPct val="0"/>
              </a:spcBef>
              <a:spcAft>
                <a:spcPct val="0"/>
              </a:spcAft>
              <a:defRPr sz="4400">
                <a:solidFill>
                  <a:schemeClr val="tx2"/>
                </a:solidFill>
                <a:latin typeface="Arial" panose="020B0604020202020204" pitchFamily="34" charset="0"/>
              </a:defRPr>
            </a:lvl8pPr>
            <a:lvl9pPr marL="2270125" indent="-441325" algn="ctr" fontAlgn="base">
              <a:spcBef>
                <a:spcPct val="0"/>
              </a:spcBef>
              <a:spcAft>
                <a:spcPct val="0"/>
              </a:spcAft>
              <a:defRPr sz="4400">
                <a:solidFill>
                  <a:schemeClr val="tx2"/>
                </a:solidFill>
                <a:latin typeface="Arial" panose="020B0604020202020204" pitchFamily="34" charset="0"/>
              </a:defRPr>
            </a:lvl9pPr>
          </a:lstStyle>
          <a:p>
            <a:pPr marL="441325" marR="0" lvl="0" indent="-441325"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600" b="1" i="0" u="none" strike="noStrike" kern="1200" cap="none" spc="0" normalizeH="0" baseline="0" noProof="0" dirty="0">
                <a:ln>
                  <a:noFill/>
                </a:ln>
                <a:solidFill>
                  <a:srgbClr val="80008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Como se processa essa influência?</a:t>
            </a:r>
          </a:p>
        </p:txBody>
      </p:sp>
      <p:sp>
        <p:nvSpPr>
          <p:cNvPr id="476164" name="Rectangle 4"/>
          <p:cNvSpPr>
            <a:spLocks noChangeArrowheads="1"/>
          </p:cNvSpPr>
          <p:nvPr/>
        </p:nvSpPr>
        <p:spPr bwMode="auto">
          <a:xfrm>
            <a:off x="250825" y="1341438"/>
            <a:ext cx="5257800" cy="2808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just" defTabSz="914400" rtl="0" eaLnBrk="1" fontAlgn="base" latinLnBrk="0" hangingPunct="1">
              <a:lnSpc>
                <a:spcPct val="140000"/>
              </a:lnSpc>
              <a:spcBef>
                <a:spcPct val="0"/>
              </a:spcBef>
              <a:spcAft>
                <a:spcPct val="0"/>
              </a:spcAft>
              <a:buClrTx/>
              <a:buSzTx/>
              <a:buFont typeface="Wingdings" panose="05000000000000000000" pitchFamily="2" charset="2"/>
              <a:buNone/>
              <a:tabLst/>
              <a:defRPr/>
            </a:pPr>
            <a:r>
              <a:rPr kumimoji="0" lang="pt-BR" altLang="pt-BR" sz="25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Imaginemos todo o universo mergulhado em um mesmo fluido universal que vibra sob a ação do pensamento e da vontade (ESE: Cap.27, item, 10).</a:t>
            </a:r>
          </a:p>
        </p:txBody>
      </p:sp>
      <p:sp>
        <p:nvSpPr>
          <p:cNvPr id="476167" name="Line 7"/>
          <p:cNvSpPr>
            <a:spLocks noChangeShapeType="1"/>
          </p:cNvSpPr>
          <p:nvPr/>
        </p:nvSpPr>
        <p:spPr bwMode="auto">
          <a:xfrm>
            <a:off x="246063" y="1052513"/>
            <a:ext cx="86375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6168" name="Line 8"/>
          <p:cNvSpPr>
            <a:spLocks noChangeShapeType="1"/>
          </p:cNvSpPr>
          <p:nvPr/>
        </p:nvSpPr>
        <p:spPr bwMode="auto">
          <a:xfrm>
            <a:off x="314325" y="6556375"/>
            <a:ext cx="86375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476171" name="Object 11"/>
          <p:cNvGraphicFramePr>
            <a:graphicFrameLocks noGrp="1" noChangeAspect="1"/>
          </p:cNvGraphicFramePr>
          <p:nvPr>
            <p:ph/>
          </p:nvPr>
        </p:nvGraphicFramePr>
        <p:xfrm>
          <a:off x="5651500" y="1484313"/>
          <a:ext cx="3240088" cy="2873375"/>
        </p:xfrm>
        <a:graphic>
          <a:graphicData uri="http://schemas.openxmlformats.org/presentationml/2006/ole">
            <mc:AlternateContent xmlns:mc="http://schemas.openxmlformats.org/markup-compatibility/2006">
              <mc:Choice xmlns:v="urn:schemas-microsoft-com:vml" Requires="v">
                <p:oleObj spid="_x0000_s1045" name="Imagem de bitmap" r:id="rId4" imgW="3857835" imgH="3419320" progId="Paint.Picture">
                  <p:embed/>
                </p:oleObj>
              </mc:Choice>
              <mc:Fallback>
                <p:oleObj name="Imagem de bitmap" r:id="rId4" imgW="3857835" imgH="3419320" progId="Paint.Picture">
                  <p:embed/>
                  <p:pic>
                    <p:nvPicPr>
                      <p:cNvPr id="476171" name="Object 11"/>
                      <p:cNvPicPr>
                        <a:picLocks noGrp="1" noChangeAspect="1" noChangeArrowheads="1"/>
                      </p:cNvPicPr>
                      <p:nvPr/>
                    </p:nvPicPr>
                    <p:blipFill>
                      <a:blip r:embed="rId5">
                        <a:extLst>
                          <a:ext uri="{28A0092B-C50C-407E-A947-70E740481C1C}">
                            <a14:useLocalDpi xmlns:a14="http://schemas.microsoft.com/office/drawing/2010/main" val="0"/>
                          </a:ext>
                        </a:extLst>
                      </a:blip>
                      <a:srcRect l="4666"/>
                      <a:stretch>
                        <a:fillRect/>
                      </a:stretch>
                    </p:blipFill>
                    <p:spPr bwMode="auto">
                      <a:xfrm>
                        <a:off x="5651500" y="1484313"/>
                        <a:ext cx="3240088"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61485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6164"/>
                                        </p:tgtEl>
                                        <p:attrNameLst>
                                          <p:attrName>style.visibility</p:attrName>
                                        </p:attrNameLst>
                                      </p:cBhvr>
                                      <p:to>
                                        <p:strVal val="visible"/>
                                      </p:to>
                                    </p:set>
                                    <p:animEffect transition="in" filter="wipe(up)">
                                      <p:cBhvr>
                                        <p:cTn id="7" dur="1000"/>
                                        <p:tgtEl>
                                          <p:spTgt spid="47616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476171"/>
                                        </p:tgtEl>
                                        <p:attrNameLst>
                                          <p:attrName>style.visibility</p:attrName>
                                        </p:attrNameLst>
                                      </p:cBhvr>
                                      <p:to>
                                        <p:strVal val="visible"/>
                                      </p:to>
                                    </p:set>
                                    <p:animEffect transition="in" filter="dissolve">
                                      <p:cBhvr>
                                        <p:cTn id="11" dur="500"/>
                                        <p:tgtEl>
                                          <p:spTgt spid="4761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76166"/>
                                        </p:tgtEl>
                                        <p:attrNameLst>
                                          <p:attrName>style.visibility</p:attrName>
                                        </p:attrNameLst>
                                      </p:cBhvr>
                                      <p:to>
                                        <p:strVal val="visible"/>
                                      </p:to>
                                    </p:set>
                                    <p:animEffect transition="in" filter="wipe(up)">
                                      <p:cBhvr>
                                        <p:cTn id="16" dur="1000"/>
                                        <p:tgtEl>
                                          <p:spTgt spid="476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6" grpId="0"/>
      <p:bldP spid="47616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608" name="Group 24"/>
          <p:cNvGrpSpPr>
            <a:grpSpLocks/>
          </p:cNvGrpSpPr>
          <p:nvPr/>
        </p:nvGrpSpPr>
        <p:grpSpPr bwMode="auto">
          <a:xfrm>
            <a:off x="136525" y="131763"/>
            <a:ext cx="7172325" cy="2433637"/>
            <a:chOff x="86" y="83"/>
            <a:chExt cx="4518" cy="1533"/>
          </a:xfrm>
        </p:grpSpPr>
        <p:grpSp>
          <p:nvGrpSpPr>
            <p:cNvPr id="1005579" name="Group 6"/>
            <p:cNvGrpSpPr>
              <a:grpSpLocks/>
            </p:cNvGrpSpPr>
            <p:nvPr/>
          </p:nvGrpSpPr>
          <p:grpSpPr bwMode="auto">
            <a:xfrm>
              <a:off x="86" y="687"/>
              <a:ext cx="1615" cy="929"/>
              <a:chOff x="1008" y="480"/>
              <a:chExt cx="1615" cy="929"/>
            </a:xfrm>
          </p:grpSpPr>
          <p:pic>
            <p:nvPicPr>
              <p:cNvPr id="1005586"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638"/>
                <a:ext cx="943" cy="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1592" name="Rectangle 8"/>
              <p:cNvSpPr>
                <a:spLocks noChangeArrowheads="1"/>
              </p:cNvSpPr>
              <p:nvPr/>
            </p:nvSpPr>
            <p:spPr bwMode="auto">
              <a:xfrm>
                <a:off x="1008" y="480"/>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400" b="1" i="1" u="none" strike="noStrike" kern="1200" cap="none" spc="0" normalizeH="0" baseline="0" noProof="0" dirty="0">
                    <a:ln>
                      <a:noFill/>
                    </a:ln>
                    <a:solidFill>
                      <a:srgbClr val="0033CC"/>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FLUIDOS</a:t>
                </a:r>
              </a:p>
            </p:txBody>
          </p:sp>
        </p:grpSp>
        <p:grpSp>
          <p:nvGrpSpPr>
            <p:cNvPr id="1005580" name="Group 19"/>
            <p:cNvGrpSpPr>
              <a:grpSpLocks/>
            </p:cNvGrpSpPr>
            <p:nvPr/>
          </p:nvGrpSpPr>
          <p:grpSpPr bwMode="auto">
            <a:xfrm>
              <a:off x="1020" y="83"/>
              <a:ext cx="1679" cy="1328"/>
              <a:chOff x="1020" y="83"/>
              <a:chExt cx="1679" cy="1328"/>
            </a:xfrm>
          </p:grpSpPr>
          <p:graphicFrame>
            <p:nvGraphicFramePr>
              <p:cNvPr id="1005584" name="Object 10"/>
              <p:cNvGraphicFramePr>
                <a:graphicFrameLocks/>
              </p:cNvGraphicFramePr>
              <p:nvPr/>
            </p:nvGraphicFramePr>
            <p:xfrm>
              <a:off x="1020" y="300"/>
              <a:ext cx="1679" cy="1111"/>
            </p:xfrm>
            <a:graphic>
              <a:graphicData uri="http://schemas.openxmlformats.org/presentationml/2006/ole">
                <mc:AlternateContent xmlns:mc="http://schemas.openxmlformats.org/markup-compatibility/2006">
                  <mc:Choice xmlns:v="urn:schemas-microsoft-com:vml" Requires="v">
                    <p:oleObj spid="_x0000_s2088" name="Imagen" r:id="rId5" imgW="2349500" imgH="1763713" progId="MS_ClipArt_Gallery.2">
                      <p:embed/>
                    </p:oleObj>
                  </mc:Choice>
                  <mc:Fallback>
                    <p:oleObj name="Imagen" r:id="rId5" imgW="2349500" imgH="1763713" progId="MS_ClipArt_Gallery.2">
                      <p:embed/>
                      <p:pic>
                        <p:nvPicPr>
                          <p:cNvPr id="1005584" name="Object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 y="300"/>
                            <a:ext cx="1679" cy="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1595" name="Rectangle 11"/>
              <p:cNvSpPr>
                <a:spLocks noChangeArrowheads="1"/>
              </p:cNvSpPr>
              <p:nvPr/>
            </p:nvSpPr>
            <p:spPr bwMode="auto">
              <a:xfrm>
                <a:off x="1257" y="83"/>
                <a:ext cx="13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400" b="1" i="1" u="none" strike="noStrike" kern="1200" cap="none" spc="0" normalizeH="0" baseline="0" noProof="0" dirty="0">
                    <a:ln>
                      <a:noFill/>
                    </a:ln>
                    <a:solidFill>
                      <a:srgbClr val="0080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ENERGIAS</a:t>
                </a:r>
              </a:p>
            </p:txBody>
          </p:sp>
        </p:grpSp>
        <p:grpSp>
          <p:nvGrpSpPr>
            <p:cNvPr id="1005581" name="Group 23"/>
            <p:cNvGrpSpPr>
              <a:grpSpLocks/>
            </p:cNvGrpSpPr>
            <p:nvPr/>
          </p:nvGrpSpPr>
          <p:grpSpPr bwMode="auto">
            <a:xfrm>
              <a:off x="2090" y="572"/>
              <a:ext cx="2514" cy="716"/>
              <a:chOff x="2090" y="572"/>
              <a:chExt cx="2514" cy="716"/>
            </a:xfrm>
          </p:grpSpPr>
          <p:sp>
            <p:nvSpPr>
              <p:cNvPr id="451597" name="AutoShape 13"/>
              <p:cNvSpPr>
                <a:spLocks noChangeArrowheads="1"/>
              </p:cNvSpPr>
              <p:nvPr/>
            </p:nvSpPr>
            <p:spPr bwMode="auto">
              <a:xfrm rot="3468168">
                <a:off x="2354" y="762"/>
                <a:ext cx="262" cy="790"/>
              </a:xfrm>
              <a:prstGeom prst="downArrow">
                <a:avLst>
                  <a:gd name="adj1" fmla="val 50000"/>
                  <a:gd name="adj2" fmla="val 75493"/>
                </a:avLst>
              </a:prstGeom>
              <a:solidFill>
                <a:srgbClr val="CC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1598" name="Rectangle 14"/>
              <p:cNvSpPr>
                <a:spLocks noChangeArrowheads="1"/>
              </p:cNvSpPr>
              <p:nvPr/>
            </p:nvSpPr>
            <p:spPr bwMode="auto">
              <a:xfrm>
                <a:off x="2828" y="572"/>
                <a:ext cx="1776" cy="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0" fontAlgn="base" latinLnBrk="0" hangingPunct="0">
                  <a:lnSpc>
                    <a:spcPct val="60000"/>
                  </a:lnSpc>
                  <a:spcBef>
                    <a:spcPct val="50000"/>
                  </a:spcBef>
                  <a:spcAft>
                    <a:spcPct val="0"/>
                  </a:spcAft>
                  <a:buClrTx/>
                  <a:buSzTx/>
                  <a:buFontTx/>
                  <a:buNone/>
                  <a:tabLst/>
                  <a:defRPr/>
                </a:pPr>
                <a:r>
                  <a:rPr kumimoji="0" lang="pt-BR" altLang="pt-BR" sz="2400" b="1" i="1" u="none" strike="noStrike" kern="1200" cap="none" spc="0" normalizeH="0" baseline="0" noProof="0" dirty="0">
                    <a:ln>
                      <a:noFill/>
                    </a:ln>
                    <a:solidFill>
                      <a:srgbClr val="CC33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VIBRAÇÕES E</a:t>
                </a:r>
              </a:p>
              <a:p>
                <a:pPr marL="0" marR="0" lvl="0" indent="0" algn="l" defTabSz="914400" rtl="0" eaLnBrk="0" fontAlgn="base" latinLnBrk="0" hangingPunct="0">
                  <a:lnSpc>
                    <a:spcPct val="60000"/>
                  </a:lnSpc>
                  <a:spcBef>
                    <a:spcPct val="50000"/>
                  </a:spcBef>
                  <a:spcAft>
                    <a:spcPct val="0"/>
                  </a:spcAft>
                  <a:buClrTx/>
                  <a:buSzTx/>
                  <a:buFontTx/>
                  <a:buNone/>
                  <a:tabLst/>
                  <a:defRPr/>
                </a:pPr>
                <a:r>
                  <a:rPr kumimoji="0" lang="pt-BR" altLang="pt-BR" sz="2400" b="1" i="1" u="none" strike="noStrike" kern="1200" cap="none" spc="0" normalizeH="0" baseline="0" noProof="0" dirty="0">
                    <a:ln>
                      <a:noFill/>
                    </a:ln>
                    <a:solidFill>
                      <a:srgbClr val="CC3300"/>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PENSAMENTOS</a:t>
                </a:r>
              </a:p>
            </p:txBody>
          </p:sp>
        </p:grpSp>
      </p:grpSp>
      <p:sp>
        <p:nvSpPr>
          <p:cNvPr id="451599" name="Text Box 15"/>
          <p:cNvSpPr txBox="1">
            <a:spLocks noChangeArrowheads="1"/>
          </p:cNvSpPr>
          <p:nvPr/>
        </p:nvSpPr>
        <p:spPr bwMode="auto">
          <a:xfrm>
            <a:off x="4356100" y="1936750"/>
            <a:ext cx="4464050"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0" fontAlgn="base" latinLnBrk="0" hangingPunct="0">
              <a:lnSpc>
                <a:spcPct val="120000"/>
              </a:lnSpc>
              <a:spcBef>
                <a:spcPct val="50000"/>
              </a:spcBef>
              <a:spcAft>
                <a:spcPct val="0"/>
              </a:spcAft>
              <a:buClrTx/>
              <a:buSzTx/>
              <a:buFontTx/>
              <a:buNone/>
              <a:tabLst/>
              <a:defRPr/>
            </a:pPr>
            <a:r>
              <a:rPr kumimoji="0" lang="pt-BR" altLang="pt-BR" sz="26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No encarnado, a absorção das energias, fluidos, vibrações e pensamentos ocorre automaticamente.</a:t>
            </a:r>
          </a:p>
        </p:txBody>
      </p:sp>
      <p:sp>
        <p:nvSpPr>
          <p:cNvPr id="451600" name="Rectangle 16"/>
          <p:cNvSpPr>
            <a:spLocks noChangeArrowheads="1"/>
          </p:cNvSpPr>
          <p:nvPr/>
        </p:nvSpPr>
        <p:spPr bwMode="auto">
          <a:xfrm>
            <a:off x="0" y="6521450"/>
            <a:ext cx="1757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6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www.cele.org.br</a:t>
            </a:r>
          </a:p>
        </p:txBody>
      </p:sp>
      <p:grpSp>
        <p:nvGrpSpPr>
          <p:cNvPr id="451606" name="Group 22"/>
          <p:cNvGrpSpPr>
            <a:grpSpLocks/>
          </p:cNvGrpSpPr>
          <p:nvPr/>
        </p:nvGrpSpPr>
        <p:grpSpPr bwMode="auto">
          <a:xfrm>
            <a:off x="0" y="2276475"/>
            <a:ext cx="4643438" cy="4583113"/>
            <a:chOff x="0" y="1434"/>
            <a:chExt cx="2925" cy="2887"/>
          </a:xfrm>
        </p:grpSpPr>
        <p:sp>
          <p:nvSpPr>
            <p:cNvPr id="451587" name="Freeform 3"/>
            <p:cNvSpPr>
              <a:spLocks/>
            </p:cNvSpPr>
            <p:nvPr/>
          </p:nvSpPr>
          <p:spPr bwMode="auto">
            <a:xfrm>
              <a:off x="672" y="1434"/>
              <a:ext cx="2253" cy="2887"/>
            </a:xfrm>
            <a:custGeom>
              <a:avLst/>
              <a:gdLst>
                <a:gd name="T0" fmla="*/ 571 w 2401"/>
                <a:gd name="T1" fmla="*/ 2527 h 3025"/>
                <a:gd name="T2" fmla="*/ 0 w 2401"/>
                <a:gd name="T3" fmla="*/ 2480 h 3025"/>
                <a:gd name="T4" fmla="*/ 511 w 2401"/>
                <a:gd name="T5" fmla="*/ 1809 h 3025"/>
                <a:gd name="T6" fmla="*/ 64 w 2401"/>
                <a:gd name="T7" fmla="*/ 1441 h 3025"/>
                <a:gd name="T8" fmla="*/ 541 w 2401"/>
                <a:gd name="T9" fmla="*/ 1314 h 3025"/>
                <a:gd name="T10" fmla="*/ 370 w 2401"/>
                <a:gd name="T11" fmla="*/ 516 h 3025"/>
                <a:gd name="T12" fmla="*/ 804 w 2401"/>
                <a:gd name="T13" fmla="*/ 1009 h 3025"/>
                <a:gd name="T14" fmla="*/ 791 w 2401"/>
                <a:gd name="T15" fmla="*/ 211 h 3025"/>
                <a:gd name="T16" fmla="*/ 1095 w 2401"/>
                <a:gd name="T17" fmla="*/ 780 h 3025"/>
                <a:gd name="T18" fmla="*/ 1602 w 2401"/>
                <a:gd name="T19" fmla="*/ 0 h 3025"/>
                <a:gd name="T20" fmla="*/ 1551 w 2401"/>
                <a:gd name="T21" fmla="*/ 985 h 3025"/>
                <a:gd name="T22" fmla="*/ 2102 w 2401"/>
                <a:gd name="T23" fmla="*/ 493 h 3025"/>
                <a:gd name="T24" fmla="*/ 1779 w 2401"/>
                <a:gd name="T25" fmla="*/ 1400 h 3025"/>
                <a:gd name="T26" fmla="*/ 2200 w 2401"/>
                <a:gd name="T27" fmla="*/ 1383 h 3025"/>
                <a:gd name="T28" fmla="*/ 1825 w 2401"/>
                <a:gd name="T29" fmla="*/ 1798 h 3025"/>
                <a:gd name="T30" fmla="*/ 2400 w 2401"/>
                <a:gd name="T31" fmla="*/ 2091 h 3025"/>
                <a:gd name="T32" fmla="*/ 1824 w 2401"/>
                <a:gd name="T33" fmla="*/ 2480 h 3025"/>
                <a:gd name="T34" fmla="*/ 2112 w 2401"/>
                <a:gd name="T35" fmla="*/ 2881 h 3025"/>
                <a:gd name="T36" fmla="*/ 811 w 2401"/>
                <a:gd name="T37" fmla="*/ 2878 h 3025"/>
                <a:gd name="T38" fmla="*/ 395 w 2401"/>
                <a:gd name="T39" fmla="*/ 3024 h 3025"/>
                <a:gd name="T40" fmla="*/ 571 w 2401"/>
                <a:gd name="T41" fmla="*/ 2527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1" h="3025">
                  <a:moveTo>
                    <a:pt x="571" y="2527"/>
                  </a:moveTo>
                  <a:lnTo>
                    <a:pt x="0" y="2480"/>
                  </a:lnTo>
                  <a:lnTo>
                    <a:pt x="511" y="1809"/>
                  </a:lnTo>
                  <a:lnTo>
                    <a:pt x="64" y="1441"/>
                  </a:lnTo>
                  <a:lnTo>
                    <a:pt x="541" y="1314"/>
                  </a:lnTo>
                  <a:lnTo>
                    <a:pt x="370" y="516"/>
                  </a:lnTo>
                  <a:lnTo>
                    <a:pt x="804" y="1009"/>
                  </a:lnTo>
                  <a:lnTo>
                    <a:pt x="791" y="211"/>
                  </a:lnTo>
                  <a:lnTo>
                    <a:pt x="1095" y="780"/>
                  </a:lnTo>
                  <a:lnTo>
                    <a:pt x="1602" y="0"/>
                  </a:lnTo>
                  <a:lnTo>
                    <a:pt x="1551" y="985"/>
                  </a:lnTo>
                  <a:lnTo>
                    <a:pt x="2102" y="493"/>
                  </a:lnTo>
                  <a:lnTo>
                    <a:pt x="1779" y="1400"/>
                  </a:lnTo>
                  <a:lnTo>
                    <a:pt x="2200" y="1383"/>
                  </a:lnTo>
                  <a:lnTo>
                    <a:pt x="1825" y="1798"/>
                  </a:lnTo>
                  <a:lnTo>
                    <a:pt x="2400" y="2091"/>
                  </a:lnTo>
                  <a:lnTo>
                    <a:pt x="1824" y="2480"/>
                  </a:lnTo>
                  <a:lnTo>
                    <a:pt x="2112" y="2881"/>
                  </a:lnTo>
                  <a:lnTo>
                    <a:pt x="811" y="2878"/>
                  </a:lnTo>
                  <a:lnTo>
                    <a:pt x="395" y="3024"/>
                  </a:lnTo>
                  <a:lnTo>
                    <a:pt x="571" y="2527"/>
                  </a:lnTo>
                </a:path>
              </a:pathLst>
            </a:custGeom>
            <a:solidFill>
              <a:srgbClr val="FF0066"/>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1588" name="Rectangle 4"/>
            <p:cNvSpPr>
              <a:spLocks noChangeArrowheads="1"/>
            </p:cNvSpPr>
            <p:nvPr/>
          </p:nvSpPr>
          <p:spPr bwMode="auto">
            <a:xfrm>
              <a:off x="0" y="2251"/>
              <a:ext cx="124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1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IRRADIAÇÕES</a:t>
              </a:r>
            </a:p>
          </p:txBody>
        </p:sp>
        <p:sp>
          <p:nvSpPr>
            <p:cNvPr id="451601" name="AutoShape 17"/>
            <p:cNvSpPr>
              <a:spLocks noChangeArrowheads="1"/>
            </p:cNvSpPr>
            <p:nvPr/>
          </p:nvSpPr>
          <p:spPr bwMode="auto">
            <a:xfrm rot="35422588">
              <a:off x="796" y="2505"/>
              <a:ext cx="407" cy="27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451602" name="Text Box 18"/>
          <p:cNvSpPr txBox="1">
            <a:spLocks noChangeArrowheads="1"/>
          </p:cNvSpPr>
          <p:nvPr/>
        </p:nvSpPr>
        <p:spPr bwMode="auto">
          <a:xfrm>
            <a:off x="4678363" y="4114800"/>
            <a:ext cx="428625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0" fontAlgn="base" latinLnBrk="0" hangingPunct="0">
              <a:lnSpc>
                <a:spcPct val="120000"/>
              </a:lnSpc>
              <a:spcBef>
                <a:spcPct val="50000"/>
              </a:spcBef>
              <a:spcAft>
                <a:spcPct val="0"/>
              </a:spcAft>
              <a:buClrTx/>
              <a:buSzTx/>
              <a:buFontTx/>
              <a:buNone/>
              <a:tabLst/>
              <a:defRPr/>
            </a:pPr>
            <a:r>
              <a:rPr kumimoji="0" lang="pt-BR" altLang="pt-BR" sz="26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O perispírito processa esse “material” absorvido e irradia parte dele ao derredor do corpo físico, formando nossa “aura”.</a:t>
            </a:r>
          </a:p>
        </p:txBody>
      </p:sp>
      <p:graphicFrame>
        <p:nvGraphicFramePr>
          <p:cNvPr id="451589" name="Object 5"/>
          <p:cNvGraphicFramePr>
            <a:graphicFrameLocks/>
          </p:cNvGraphicFramePr>
          <p:nvPr/>
        </p:nvGraphicFramePr>
        <p:xfrm>
          <a:off x="2108200" y="2276475"/>
          <a:ext cx="1527175" cy="4632325"/>
        </p:xfrm>
        <a:graphic>
          <a:graphicData uri="http://schemas.openxmlformats.org/presentationml/2006/ole">
            <mc:AlternateContent xmlns:mc="http://schemas.openxmlformats.org/markup-compatibility/2006">
              <mc:Choice xmlns:v="urn:schemas-microsoft-com:vml" Requires="v">
                <p:oleObj spid="_x0000_s2089" name="Imagen" r:id="rId7" imgW="1679575" imgH="4927600" progId="MS_ClipArt_Gallery.2">
                  <p:embed/>
                </p:oleObj>
              </mc:Choice>
              <mc:Fallback>
                <p:oleObj name="Imagen" r:id="rId7" imgW="1679575" imgH="4927600" progId="MS_ClipArt_Gallery.2">
                  <p:embed/>
                  <p:pic>
                    <p:nvPicPr>
                      <p:cNvPr id="451589" name="Object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8200" y="2276475"/>
                        <a:ext cx="1527175"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95830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51608"/>
                                        </p:tgtEl>
                                        <p:attrNameLst>
                                          <p:attrName>style.visibility</p:attrName>
                                        </p:attrNameLst>
                                      </p:cBhvr>
                                      <p:to>
                                        <p:strVal val="visible"/>
                                      </p:to>
                                    </p:set>
                                    <p:anim calcmode="lin" valueType="num">
                                      <p:cBhvr additive="base">
                                        <p:cTn id="7" dur="1000" fill="hold"/>
                                        <p:tgtEl>
                                          <p:spTgt spid="451608"/>
                                        </p:tgtEl>
                                        <p:attrNameLst>
                                          <p:attrName>ppt_x</p:attrName>
                                        </p:attrNameLst>
                                      </p:cBhvr>
                                      <p:tavLst>
                                        <p:tav tm="0">
                                          <p:val>
                                            <p:strVal val="#ppt_x"/>
                                          </p:val>
                                        </p:tav>
                                        <p:tav tm="100000">
                                          <p:val>
                                            <p:strVal val="#ppt_x"/>
                                          </p:val>
                                        </p:tav>
                                      </p:tavLst>
                                    </p:anim>
                                    <p:anim calcmode="lin" valueType="num">
                                      <p:cBhvr additive="base">
                                        <p:cTn id="8" dur="1000" fill="hold"/>
                                        <p:tgtEl>
                                          <p:spTgt spid="45160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1589"/>
                                        </p:tgtEl>
                                        <p:attrNameLst>
                                          <p:attrName>style.visibility</p:attrName>
                                        </p:attrNameLst>
                                      </p:cBhvr>
                                      <p:to>
                                        <p:strVal val="visible"/>
                                      </p:to>
                                    </p:set>
                                    <p:anim calcmode="lin" valueType="num">
                                      <p:cBhvr additive="base">
                                        <p:cTn id="13" dur="1000" fill="hold"/>
                                        <p:tgtEl>
                                          <p:spTgt spid="451589"/>
                                        </p:tgtEl>
                                        <p:attrNameLst>
                                          <p:attrName>ppt_x</p:attrName>
                                        </p:attrNameLst>
                                      </p:cBhvr>
                                      <p:tavLst>
                                        <p:tav tm="0">
                                          <p:val>
                                            <p:strVal val="#ppt_x"/>
                                          </p:val>
                                        </p:tav>
                                        <p:tav tm="100000">
                                          <p:val>
                                            <p:strVal val="#ppt_x"/>
                                          </p:val>
                                        </p:tav>
                                      </p:tavLst>
                                    </p:anim>
                                    <p:anim calcmode="lin" valueType="num">
                                      <p:cBhvr additive="base">
                                        <p:cTn id="14" dur="1000" fill="hold"/>
                                        <p:tgtEl>
                                          <p:spTgt spid="451589"/>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51599"/>
                                        </p:tgtEl>
                                        <p:attrNameLst>
                                          <p:attrName>style.visibility</p:attrName>
                                        </p:attrNameLst>
                                      </p:cBhvr>
                                      <p:to>
                                        <p:strVal val="visible"/>
                                      </p:to>
                                    </p:set>
                                    <p:animEffect transition="in" filter="wipe(up)">
                                      <p:cBhvr>
                                        <p:cTn id="18" dur="1000"/>
                                        <p:tgtEl>
                                          <p:spTgt spid="45159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451606"/>
                                        </p:tgtEl>
                                        <p:attrNameLst>
                                          <p:attrName>style.visibility</p:attrName>
                                        </p:attrNameLst>
                                      </p:cBhvr>
                                      <p:to>
                                        <p:strVal val="visible"/>
                                      </p:to>
                                    </p:set>
                                    <p:animEffect transition="in" filter="dissolve">
                                      <p:cBhvr>
                                        <p:cTn id="23" dur="500"/>
                                        <p:tgtEl>
                                          <p:spTgt spid="451606"/>
                                        </p:tgtEl>
                                      </p:cBhvr>
                                    </p:animEffect>
                                  </p:childTnLst>
                                </p:cTn>
                              </p:par>
                            </p:childTnLst>
                          </p:cTn>
                        </p:par>
                        <p:par>
                          <p:cTn id="24" fill="hold" nodeType="afterGroup">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451602"/>
                                        </p:tgtEl>
                                        <p:attrNameLst>
                                          <p:attrName>style.visibility</p:attrName>
                                        </p:attrNameLst>
                                      </p:cBhvr>
                                      <p:to>
                                        <p:strVal val="visible"/>
                                      </p:to>
                                    </p:set>
                                    <p:animEffect transition="in" filter="wipe(up)">
                                      <p:cBhvr>
                                        <p:cTn id="27" dur="1000"/>
                                        <p:tgtEl>
                                          <p:spTgt spid="451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99" grpId="0"/>
      <p:bldP spid="45160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descr="AuraSaudá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620713"/>
            <a:ext cx="38227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7" name="Rectangle 3"/>
          <p:cNvSpPr>
            <a:spLocks noChangeArrowheads="1"/>
          </p:cNvSpPr>
          <p:nvPr/>
        </p:nvSpPr>
        <p:spPr bwMode="auto">
          <a:xfrm>
            <a:off x="395288" y="692150"/>
            <a:ext cx="403225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544513"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 typeface="Wingdings" panose="05000000000000000000" pitchFamily="2" charset="2"/>
              <a:buNone/>
              <a:tabLst/>
              <a:defRPr/>
            </a:pPr>
            <a:r>
              <a:rPr kumimoji="0" lang="pt-BR" altLang="pt-BR" sz="4000" b="1" i="0" u="none" strike="noStrike" kern="1200" cap="none" spc="0" normalizeH="0" baseline="0" noProof="0" dirty="0">
                <a:ln>
                  <a:noFill/>
                </a:ln>
                <a:solidFill>
                  <a:srgbClr val="1E4628"/>
                </a:solidFill>
                <a:effectLst/>
                <a:uLnTx/>
                <a:uFillTx/>
                <a:latin typeface="Arial" panose="020B0604020202020204" pitchFamily="34" charset="0"/>
                <a:ea typeface="+mn-ea"/>
                <a:cs typeface="Arial" panose="020B0604020202020204" pitchFamily="34" charset="0"/>
              </a:rPr>
              <a:t>O cultivo de bons pensamentos enobrece o ser e saneia sua mente.</a:t>
            </a:r>
          </a:p>
        </p:txBody>
      </p:sp>
    </p:spTree>
    <p:extLst>
      <p:ext uri="{BB962C8B-B14F-4D97-AF65-F5344CB8AC3E}">
        <p14:creationId xmlns:p14="http://schemas.microsoft.com/office/powerpoint/2010/main" val="259751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8387"/>
                                        </p:tgtEl>
                                        <p:attrNameLst>
                                          <p:attrName>style.visibility</p:attrName>
                                        </p:attrNameLst>
                                      </p:cBhvr>
                                      <p:to>
                                        <p:strVal val="visible"/>
                                      </p:to>
                                    </p:set>
                                    <p:animEffect transition="in" filter="dissolve">
                                      <p:cBhvr>
                                        <p:cTn id="7" dur="500"/>
                                        <p:tgtEl>
                                          <p:spTgt spid="528387"/>
                                        </p:tgtEl>
                                      </p:cBhvr>
                                    </p:animEffect>
                                  </p:childTnLst>
                                </p:cTn>
                              </p:par>
                              <p:par>
                                <p:cTn id="8" presetID="9" presetClass="entr" presetSubtype="0" fill="hold" nodeType="withEffect">
                                  <p:stCondLst>
                                    <p:cond delay="0"/>
                                  </p:stCondLst>
                                  <p:childTnLst>
                                    <p:set>
                                      <p:cBhvr>
                                        <p:cTn id="9" dur="1" fill="hold">
                                          <p:stCondLst>
                                            <p:cond delay="0"/>
                                          </p:stCondLst>
                                        </p:cTn>
                                        <p:tgtEl>
                                          <p:spTgt spid="528386"/>
                                        </p:tgtEl>
                                        <p:attrNameLst>
                                          <p:attrName>style.visibility</p:attrName>
                                        </p:attrNameLst>
                                      </p:cBhvr>
                                      <p:to>
                                        <p:strVal val="visible"/>
                                      </p:to>
                                    </p:set>
                                    <p:animEffect transition="in" filter="dissolve">
                                      <p:cBhvr>
                                        <p:cTn id="10" dur="500"/>
                                        <p:tgtEl>
                                          <p:spTgt spid="52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141288" y="1066800"/>
            <a:ext cx="7239000" cy="544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Vigilância mental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Oração (sintonia com os planos superiores)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lang="pt-BR" altLang="pt-BR" sz="2400" b="1" noProof="0" dirty="0">
                <a:solidFill>
                  <a:srgbClr val="000066"/>
                </a:solidFill>
                <a:effectLst>
                  <a:outerShdw blurRad="38100" dist="38100" dir="2700000" algn="tl">
                    <a:srgbClr val="C0C0C0"/>
                  </a:outerShdw>
                </a:effectLst>
                <a:latin typeface="Arial" panose="020B0604020202020204" pitchFamily="34" charset="0"/>
                <a:cs typeface="Arial" panose="020B0604020202020204" pitchFamily="34" charset="0"/>
              </a:rPr>
              <a:t>Pr</a:t>
            </a:r>
            <a:r>
              <a:rPr kumimoji="0" lang="pt-BR" altLang="pt-BR" sz="24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ática do bem e da caridade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Não à fofoca e a maledicência</a:t>
            </a:r>
            <a:endPar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lang="pt-BR" altLang="pt-BR" sz="2400" b="1" dirty="0">
                <a:solidFill>
                  <a:srgbClr val="000066"/>
                </a:solidFill>
                <a:effectLst>
                  <a:outerShdw blurRad="38100" dist="38100" dir="2700000" algn="tl">
                    <a:srgbClr val="C0C0C0"/>
                  </a:outerShdw>
                </a:effectLst>
                <a:latin typeface="Arial" panose="020B0604020202020204" pitchFamily="34" charset="0"/>
                <a:cs typeface="Arial" panose="020B0604020202020204" pitchFamily="34" charset="0"/>
              </a:rPr>
              <a:t>N</a:t>
            </a:r>
            <a:r>
              <a:rPr kumimoji="0" lang="pt-BR" altLang="pt-BR" sz="2400" b="1" i="0" u="none" strike="noStrike" kern="1200" cap="none" spc="0" normalizeH="0" baseline="0" noProof="0" dirty="0" err="1">
                <a:ln>
                  <a:noFill/>
                </a:ln>
                <a:solidFill>
                  <a:srgbClr val="000066"/>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ão</a:t>
            </a:r>
            <a:r>
              <a:rPr kumimoji="0" lang="pt-BR" altLang="pt-BR" sz="24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aos vícios e as drogas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lang="pt-BR" altLang="pt-BR" sz="2400" b="1"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rPr>
              <a:t>N</a:t>
            </a:r>
            <a:r>
              <a:rPr kumimoji="0" lang="pt-BR" altLang="pt-BR" sz="2400" b="1" i="0" u="none" strike="noStrike" kern="1200" cap="none" spc="0" normalizeH="0" baseline="0" noProof="0" dirty="0" err="1">
                <a:ln>
                  <a:noFill/>
                </a:ln>
                <a:solidFill>
                  <a:srgbClr val="0066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ão</a:t>
            </a:r>
            <a:r>
              <a:rPr kumimoji="0" lang="pt-BR" altLang="pt-BR" sz="2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ao ódio e a raiva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lang="pt-BR" altLang="pt-BR" sz="2400" b="1" noProof="0" dirty="0">
                <a:solidFill>
                  <a:srgbClr val="000066"/>
                </a:solidFill>
                <a:effectLst>
                  <a:outerShdw blurRad="38100" dist="38100" dir="2700000" algn="tl">
                    <a:srgbClr val="C0C0C0"/>
                  </a:outerShdw>
                </a:effectLst>
                <a:latin typeface="Arial" panose="020B0604020202020204" pitchFamily="34" charset="0"/>
                <a:cs typeface="Arial" panose="020B0604020202020204" pitchFamily="34" charset="0"/>
              </a:rPr>
              <a:t>Co</a:t>
            </a:r>
            <a:r>
              <a:rPr kumimoji="0" lang="pt-BR" altLang="pt-BR" sz="24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rrigir imediatamente qualquer erro cometido</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lang="pt-BR" altLang="pt-BR" sz="2400" b="1"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rPr>
              <a:t>L</a:t>
            </a:r>
            <a:r>
              <a:rPr kumimoji="0" lang="pt-BR" altLang="pt-BR" sz="2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utar contra as injustiças e não se omitir</a:t>
            </a:r>
            <a:endPar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lang="pt-BR" altLang="pt-BR" sz="2400" b="1" noProof="0" dirty="0">
                <a:solidFill>
                  <a:srgbClr val="000066"/>
                </a:solidFill>
                <a:effectLst>
                  <a:outerShdw blurRad="38100" dist="38100" dir="2700000" algn="tl">
                    <a:srgbClr val="C0C0C0"/>
                  </a:outerShdw>
                </a:effectLst>
                <a:latin typeface="Arial" panose="020B0604020202020204" pitchFamily="34" charset="0"/>
                <a:cs typeface="Arial" panose="020B0604020202020204" pitchFamily="34" charset="0"/>
              </a:rPr>
              <a:t>Pe</a:t>
            </a:r>
            <a:r>
              <a:rPr kumimoji="0" lang="pt-BR" altLang="pt-BR" sz="24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nsamento constante no bem</a:t>
            </a:r>
            <a:endPar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lang="pt-BR" altLang="pt-BR" sz="2400" b="1" noProof="0"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rPr>
              <a:t>Ev</a:t>
            </a:r>
            <a:r>
              <a:rPr kumimoji="0" lang="pt-BR" altLang="pt-BR" sz="2400"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oluir a cada dia</a:t>
            </a:r>
          </a:p>
        </p:txBody>
      </p:sp>
      <p:sp>
        <p:nvSpPr>
          <p:cNvPr id="478216" name="Text Box 8"/>
          <p:cNvSpPr txBox="1">
            <a:spLocks noChangeArrowheads="1"/>
          </p:cNvSpPr>
          <p:nvPr/>
        </p:nvSpPr>
        <p:spPr bwMode="auto">
          <a:xfrm>
            <a:off x="0" y="85725"/>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anose="030F0702030302020204" pitchFamily="66" charset="0"/>
                <a:ea typeface="+mn-ea"/>
                <a:cs typeface="Arial" panose="020B0604020202020204" pitchFamily="34" charset="0"/>
              </a:rPr>
              <a:t>PARA TRANSFORMAR AS TEMPESTADES DO MAL EM ATITUDES DO BEM</a:t>
            </a:r>
          </a:p>
        </p:txBody>
      </p:sp>
      <p:grpSp>
        <p:nvGrpSpPr>
          <p:cNvPr id="478221" name="Group 13"/>
          <p:cNvGrpSpPr>
            <a:grpSpLocks/>
          </p:cNvGrpSpPr>
          <p:nvPr/>
        </p:nvGrpSpPr>
        <p:grpSpPr bwMode="auto">
          <a:xfrm>
            <a:off x="7272338" y="1052513"/>
            <a:ext cx="1763712" cy="4103687"/>
            <a:chOff x="4466" y="391"/>
            <a:chExt cx="1390" cy="3048"/>
          </a:xfrm>
        </p:grpSpPr>
        <p:grpSp>
          <p:nvGrpSpPr>
            <p:cNvPr id="1038344" name="Group 3"/>
            <p:cNvGrpSpPr>
              <a:grpSpLocks/>
            </p:cNvGrpSpPr>
            <p:nvPr/>
          </p:nvGrpSpPr>
          <p:grpSpPr bwMode="auto">
            <a:xfrm>
              <a:off x="4466" y="1111"/>
              <a:ext cx="1390" cy="2328"/>
              <a:chOff x="3264" y="1152"/>
              <a:chExt cx="1870" cy="2952"/>
            </a:xfrm>
          </p:grpSpPr>
          <p:grpSp>
            <p:nvGrpSpPr>
              <p:cNvPr id="1038346" name="Group 4"/>
              <p:cNvGrpSpPr>
                <a:grpSpLocks/>
              </p:cNvGrpSpPr>
              <p:nvPr/>
            </p:nvGrpSpPr>
            <p:grpSpPr bwMode="auto">
              <a:xfrm>
                <a:off x="3264" y="1152"/>
                <a:ext cx="1870" cy="2952"/>
                <a:chOff x="3264" y="1152"/>
                <a:chExt cx="1870" cy="2952"/>
              </a:xfrm>
            </p:grpSpPr>
            <p:graphicFrame>
              <p:nvGraphicFramePr>
                <p:cNvPr id="1038348" name="Object 5"/>
                <p:cNvGraphicFramePr>
                  <a:graphicFrameLocks/>
                </p:cNvGraphicFramePr>
                <p:nvPr/>
              </p:nvGraphicFramePr>
              <p:xfrm>
                <a:off x="3264" y="1152"/>
                <a:ext cx="1870" cy="1896"/>
              </p:xfrm>
              <a:graphic>
                <a:graphicData uri="http://schemas.openxmlformats.org/presentationml/2006/ole">
                  <mc:AlternateContent xmlns:mc="http://schemas.openxmlformats.org/markup-compatibility/2006">
                    <mc:Choice xmlns:v="urn:schemas-microsoft-com:vml" Requires="v">
                      <p:oleObj spid="_x0000_s3150" name="Clip" r:id="rId4" imgW="2968625" imgH="3009900" progId="MS_ClipArt_Gallery.2">
                        <p:embed/>
                      </p:oleObj>
                    </mc:Choice>
                    <mc:Fallback>
                      <p:oleObj name="Clip" r:id="rId4" imgW="2968625" imgH="3009900" progId="MS_ClipArt_Gallery.2">
                        <p:embed/>
                        <p:pic>
                          <p:nvPicPr>
                            <p:cNvPr id="1038348"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1152"/>
                              <a:ext cx="1870" cy="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8349" name="Object 6"/>
                <p:cNvGraphicFramePr>
                  <a:graphicFrameLocks/>
                </p:cNvGraphicFramePr>
                <p:nvPr/>
              </p:nvGraphicFramePr>
              <p:xfrm>
                <a:off x="3311" y="1824"/>
                <a:ext cx="777" cy="2280"/>
              </p:xfrm>
              <a:graphic>
                <a:graphicData uri="http://schemas.openxmlformats.org/presentationml/2006/ole">
                  <mc:AlternateContent xmlns:mc="http://schemas.openxmlformats.org/markup-compatibility/2006">
                    <mc:Choice xmlns:v="urn:schemas-microsoft-com:vml" Requires="v">
                      <p:oleObj spid="_x0000_s3151" name="Clip" r:id="rId6" imgW="1233488" imgH="3619500" progId="MS_ClipArt_Gallery.2">
                        <p:embed/>
                      </p:oleObj>
                    </mc:Choice>
                    <mc:Fallback>
                      <p:oleObj name="Clip" r:id="rId6" imgW="1233488" imgH="3619500" progId="MS_ClipArt_Gallery.2">
                        <p:embed/>
                        <p:pic>
                          <p:nvPicPr>
                            <p:cNvPr id="1038349" name="Objec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 y="1824"/>
                              <a:ext cx="777" cy="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038347" name="Object 7"/>
              <p:cNvGraphicFramePr>
                <a:graphicFrameLocks/>
              </p:cNvGraphicFramePr>
              <p:nvPr/>
            </p:nvGraphicFramePr>
            <p:xfrm>
              <a:off x="4224" y="2304"/>
              <a:ext cx="493" cy="464"/>
            </p:xfrm>
            <a:graphic>
              <a:graphicData uri="http://schemas.openxmlformats.org/presentationml/2006/ole">
                <mc:AlternateContent xmlns:mc="http://schemas.openxmlformats.org/markup-compatibility/2006">
                  <mc:Choice xmlns:v="urn:schemas-microsoft-com:vml" Requires="v">
                    <p:oleObj spid="_x0000_s3152" name="Clip" r:id="rId8" imgW="782638" imgH="736600" progId="MS_ClipArt_Gallery.2">
                      <p:embed/>
                    </p:oleObj>
                  </mc:Choice>
                  <mc:Fallback>
                    <p:oleObj name="Clip" r:id="rId8" imgW="782638" imgH="736600" progId="MS_ClipArt_Gallery.2">
                      <p:embed/>
                      <p:pic>
                        <p:nvPicPr>
                          <p:cNvPr id="1038347" name="Object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 y="2304"/>
                            <a:ext cx="493"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038345" name="Object 10"/>
            <p:cNvGraphicFramePr>
              <a:graphicFrameLocks noChangeAspect="1"/>
            </p:cNvGraphicFramePr>
            <p:nvPr/>
          </p:nvGraphicFramePr>
          <p:xfrm>
            <a:off x="4656" y="391"/>
            <a:ext cx="1104" cy="864"/>
          </p:xfrm>
          <a:graphic>
            <a:graphicData uri="http://schemas.openxmlformats.org/presentationml/2006/ole">
              <mc:AlternateContent xmlns:mc="http://schemas.openxmlformats.org/markup-compatibility/2006">
                <mc:Choice xmlns:v="urn:schemas-microsoft-com:vml" Requires="v">
                  <p:oleObj spid="_x0000_s3153" name="Imagen" r:id="rId10" imgW="1195121" imgH="1202436" progId="MS_ClipArt_Gallery.2">
                    <p:embed/>
                  </p:oleObj>
                </mc:Choice>
                <mc:Fallback>
                  <p:oleObj name="Imagen" r:id="rId10" imgW="1195121" imgH="1202436" progId="MS_ClipArt_Gallery.2">
                    <p:embed/>
                    <p:pic>
                      <p:nvPicPr>
                        <p:cNvPr id="1038345"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6" y="391"/>
                          <a:ext cx="1104" cy="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78219" name="Rectangle 11"/>
          <p:cNvSpPr>
            <a:spLocks noChangeArrowheads="1"/>
          </p:cNvSpPr>
          <p:nvPr/>
        </p:nvSpPr>
        <p:spPr bwMode="auto">
          <a:xfrm>
            <a:off x="7481888" y="6511925"/>
            <a:ext cx="1554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www.cele.org.br</a:t>
            </a:r>
          </a:p>
        </p:txBody>
      </p:sp>
      <p:sp>
        <p:nvSpPr>
          <p:cNvPr id="478220" name="Line 12"/>
          <p:cNvSpPr>
            <a:spLocks noChangeShapeType="1"/>
          </p:cNvSpPr>
          <p:nvPr/>
        </p:nvSpPr>
        <p:spPr bwMode="auto">
          <a:xfrm>
            <a:off x="250825" y="966788"/>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8222" name="Line 14"/>
          <p:cNvSpPr>
            <a:spLocks noChangeShapeType="1"/>
          </p:cNvSpPr>
          <p:nvPr/>
        </p:nvSpPr>
        <p:spPr bwMode="auto">
          <a:xfrm>
            <a:off x="279400" y="6503988"/>
            <a:ext cx="8642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1044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iterate type="lt">
                                    <p:tmPct val="100000"/>
                                  </p:iterate>
                                  <p:childTnLst>
                                    <p:set>
                                      <p:cBhvr>
                                        <p:cTn id="6" dur="1" fill="hold">
                                          <p:stCondLst>
                                            <p:cond delay="0"/>
                                          </p:stCondLst>
                                        </p:cTn>
                                        <p:tgtEl>
                                          <p:spTgt spid="478216">
                                            <p:txEl>
                                              <p:pRg st="0" end="0"/>
                                            </p:txEl>
                                          </p:spTgt>
                                        </p:tgtEl>
                                        <p:attrNameLst>
                                          <p:attrName>style.visibility</p:attrName>
                                        </p:attrNameLst>
                                      </p:cBhvr>
                                      <p:to>
                                        <p:strVal val="visible"/>
                                      </p:to>
                                    </p:set>
                                    <p:anim calcmode="lin" valueType="num">
                                      <p:cBhvr additive="base">
                                        <p:cTn id="7" dur="60" fill="hold"/>
                                        <p:tgtEl>
                                          <p:spTgt spid="478216">
                                            <p:txEl>
                                              <p:pRg st="0" end="0"/>
                                            </p:txEl>
                                          </p:spTgt>
                                        </p:tgtEl>
                                        <p:attrNameLst>
                                          <p:attrName>ppt_x</p:attrName>
                                        </p:attrNameLst>
                                      </p:cBhvr>
                                      <p:tavLst>
                                        <p:tav tm="0">
                                          <p:val>
                                            <p:strVal val="0-#ppt_w/2"/>
                                          </p:val>
                                        </p:tav>
                                        <p:tav tm="100000">
                                          <p:val>
                                            <p:strVal val="#ppt_x"/>
                                          </p:val>
                                        </p:tav>
                                      </p:tavLst>
                                    </p:anim>
                                    <p:anim calcmode="lin" valueType="num">
                                      <p:cBhvr additive="base">
                                        <p:cTn id="8" dur="60" fill="hold"/>
                                        <p:tgtEl>
                                          <p:spTgt spid="478216">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880"/>
                            </p:stCondLst>
                            <p:childTnLst>
                              <p:par>
                                <p:cTn id="10" presetID="22" presetClass="entr" presetSubtype="1" fill="hold" nodeType="afterEffect">
                                  <p:stCondLst>
                                    <p:cond delay="0"/>
                                  </p:stCondLst>
                                  <p:childTnLst>
                                    <p:set>
                                      <p:cBhvr>
                                        <p:cTn id="11" dur="1" fill="hold">
                                          <p:stCondLst>
                                            <p:cond delay="0"/>
                                          </p:stCondLst>
                                        </p:cTn>
                                        <p:tgtEl>
                                          <p:spTgt spid="478220"/>
                                        </p:tgtEl>
                                        <p:attrNameLst>
                                          <p:attrName>style.visibility</p:attrName>
                                        </p:attrNameLst>
                                      </p:cBhvr>
                                      <p:to>
                                        <p:strVal val="visible"/>
                                      </p:to>
                                    </p:set>
                                    <p:animEffect transition="in" filter="wipe(up)">
                                      <p:cBhvr>
                                        <p:cTn id="12" dur="1000"/>
                                        <p:tgtEl>
                                          <p:spTgt spid="478220"/>
                                        </p:tgtEl>
                                      </p:cBhvr>
                                    </p:animEffect>
                                  </p:childTnLst>
                                </p:cTn>
                              </p:par>
                            </p:childTnLst>
                          </p:cTn>
                        </p:par>
                        <p:par>
                          <p:cTn id="13" fill="hold" nodeType="afterGroup">
                            <p:stCondLst>
                              <p:cond delay="3880"/>
                            </p:stCondLst>
                            <p:childTnLst>
                              <p:par>
                                <p:cTn id="14" presetID="2" presetClass="entr" presetSubtype="1" fill="hold" nodeType="afterEffect">
                                  <p:stCondLst>
                                    <p:cond delay="0"/>
                                  </p:stCondLst>
                                  <p:childTnLst>
                                    <p:set>
                                      <p:cBhvr>
                                        <p:cTn id="15" dur="1" fill="hold">
                                          <p:stCondLst>
                                            <p:cond delay="0"/>
                                          </p:stCondLst>
                                        </p:cTn>
                                        <p:tgtEl>
                                          <p:spTgt spid="478221"/>
                                        </p:tgtEl>
                                        <p:attrNameLst>
                                          <p:attrName>style.visibility</p:attrName>
                                        </p:attrNameLst>
                                      </p:cBhvr>
                                      <p:to>
                                        <p:strVal val="visible"/>
                                      </p:to>
                                    </p:set>
                                    <p:anim calcmode="lin" valueType="num">
                                      <p:cBhvr additive="base">
                                        <p:cTn id="16" dur="1000" fill="hold"/>
                                        <p:tgtEl>
                                          <p:spTgt spid="478221"/>
                                        </p:tgtEl>
                                        <p:attrNameLst>
                                          <p:attrName>ppt_x</p:attrName>
                                        </p:attrNameLst>
                                      </p:cBhvr>
                                      <p:tavLst>
                                        <p:tav tm="0">
                                          <p:val>
                                            <p:strVal val="#ppt_x"/>
                                          </p:val>
                                        </p:tav>
                                        <p:tav tm="100000">
                                          <p:val>
                                            <p:strVal val="#ppt_x"/>
                                          </p:val>
                                        </p:tav>
                                      </p:tavLst>
                                    </p:anim>
                                    <p:anim calcmode="lin" valueType="num">
                                      <p:cBhvr additive="base">
                                        <p:cTn id="17" dur="1000" fill="hold"/>
                                        <p:tgtEl>
                                          <p:spTgt spid="478221"/>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4880"/>
                            </p:stCondLst>
                            <p:childTnLst>
                              <p:par>
                                <p:cTn id="19" presetID="24" presetClass="entr" presetSubtype="0" fill="hold" grpId="0" nodeType="afterEffect">
                                  <p:stCondLst>
                                    <p:cond delay="0"/>
                                  </p:stCondLst>
                                  <p:childTnLst>
                                    <p:set>
                                      <p:cBhvr>
                                        <p:cTn id="20" dur="1" fill="hold">
                                          <p:stCondLst>
                                            <p:cond delay="499"/>
                                          </p:stCondLst>
                                        </p:cTn>
                                        <p:tgtEl>
                                          <p:spTgt spid="478210">
                                            <p:txEl>
                                              <p:pRg st="0" end="0"/>
                                            </p:txEl>
                                          </p:spTgt>
                                        </p:tgtEl>
                                        <p:attrNameLst>
                                          <p:attrName>style.visibility</p:attrName>
                                        </p:attrNameLst>
                                      </p:cBhvr>
                                      <p:to>
                                        <p:strVal val="visible"/>
                                      </p:to>
                                    </p:set>
                                    <p:anim to="" calcmode="lin" valueType="num">
                                      <p:cBhvr>
                                        <p:cTn id="21" dur="1" fill="hold"/>
                                        <p:tgtEl>
                                          <p:spTgt spid="478210">
                                            <p:txEl>
                                              <p:pRg st="0" end="0"/>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499"/>
                                          </p:stCondLst>
                                        </p:cTn>
                                        <p:tgtEl>
                                          <p:spTgt spid="478210">
                                            <p:txEl>
                                              <p:pRg st="1" end="1"/>
                                            </p:txEl>
                                          </p:spTgt>
                                        </p:tgtEl>
                                        <p:attrNameLst>
                                          <p:attrName>style.visibility</p:attrName>
                                        </p:attrNameLst>
                                      </p:cBhvr>
                                      <p:to>
                                        <p:strVal val="visible"/>
                                      </p:to>
                                    </p:set>
                                    <p:anim to="" calcmode="lin" valueType="num">
                                      <p:cBhvr>
                                        <p:cTn id="26" dur="1" fill="hold"/>
                                        <p:tgtEl>
                                          <p:spTgt spid="478210">
                                            <p:txEl>
                                              <p:pRg st="1" end="1"/>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499"/>
                                          </p:stCondLst>
                                        </p:cTn>
                                        <p:tgtEl>
                                          <p:spTgt spid="478210">
                                            <p:txEl>
                                              <p:pRg st="2" end="2"/>
                                            </p:txEl>
                                          </p:spTgt>
                                        </p:tgtEl>
                                        <p:attrNameLst>
                                          <p:attrName>style.visibility</p:attrName>
                                        </p:attrNameLst>
                                      </p:cBhvr>
                                      <p:to>
                                        <p:strVal val="visible"/>
                                      </p:to>
                                    </p:set>
                                    <p:anim to="" calcmode="lin" valueType="num">
                                      <p:cBhvr>
                                        <p:cTn id="31" dur="1" fill="hold"/>
                                        <p:tgtEl>
                                          <p:spTgt spid="478210">
                                            <p:txEl>
                                              <p:pRg st="2" end="2"/>
                                            </p:txEl>
                                          </p:spTgt>
                                        </p:tgtEl>
                                        <p:attrNameLst>
                                          <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4" presetClass="entr" presetSubtype="0" fill="hold" grpId="0" nodeType="clickEffect">
                                  <p:stCondLst>
                                    <p:cond delay="0"/>
                                  </p:stCondLst>
                                  <p:childTnLst>
                                    <p:set>
                                      <p:cBhvr>
                                        <p:cTn id="35" dur="1" fill="hold">
                                          <p:stCondLst>
                                            <p:cond delay="499"/>
                                          </p:stCondLst>
                                        </p:cTn>
                                        <p:tgtEl>
                                          <p:spTgt spid="478210">
                                            <p:txEl>
                                              <p:pRg st="3" end="3"/>
                                            </p:txEl>
                                          </p:spTgt>
                                        </p:tgtEl>
                                        <p:attrNameLst>
                                          <p:attrName>style.visibility</p:attrName>
                                        </p:attrNameLst>
                                      </p:cBhvr>
                                      <p:to>
                                        <p:strVal val="visible"/>
                                      </p:to>
                                    </p:set>
                                    <p:anim to="" calcmode="lin" valueType="num">
                                      <p:cBhvr>
                                        <p:cTn id="36" dur="1" fill="hold"/>
                                        <p:tgtEl>
                                          <p:spTgt spid="478210">
                                            <p:txEl>
                                              <p:pRg st="3" end="3"/>
                                            </p:txEl>
                                          </p:spTgt>
                                        </p:tgtEl>
                                        <p:attrNameLst>
                                          <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499"/>
                                          </p:stCondLst>
                                        </p:cTn>
                                        <p:tgtEl>
                                          <p:spTgt spid="478210">
                                            <p:txEl>
                                              <p:pRg st="4" end="4"/>
                                            </p:txEl>
                                          </p:spTgt>
                                        </p:tgtEl>
                                        <p:attrNameLst>
                                          <p:attrName>style.visibility</p:attrName>
                                        </p:attrNameLst>
                                      </p:cBhvr>
                                      <p:to>
                                        <p:strVal val="visible"/>
                                      </p:to>
                                    </p:set>
                                    <p:anim to="" calcmode="lin" valueType="num">
                                      <p:cBhvr>
                                        <p:cTn id="41" dur="1" fill="hold"/>
                                        <p:tgtEl>
                                          <p:spTgt spid="478210">
                                            <p:txEl>
                                              <p:pRg st="4" end="4"/>
                                            </p:txEl>
                                          </p:spTgt>
                                        </p:tgtEl>
                                        <p:attrNameLst>
                                          <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4" presetClass="entr" presetSubtype="0" fill="hold" grpId="0" nodeType="clickEffect">
                                  <p:stCondLst>
                                    <p:cond delay="0"/>
                                  </p:stCondLst>
                                  <p:childTnLst>
                                    <p:set>
                                      <p:cBhvr>
                                        <p:cTn id="45" dur="1" fill="hold">
                                          <p:stCondLst>
                                            <p:cond delay="499"/>
                                          </p:stCondLst>
                                        </p:cTn>
                                        <p:tgtEl>
                                          <p:spTgt spid="478210">
                                            <p:txEl>
                                              <p:pRg st="5" end="5"/>
                                            </p:txEl>
                                          </p:spTgt>
                                        </p:tgtEl>
                                        <p:attrNameLst>
                                          <p:attrName>style.visibility</p:attrName>
                                        </p:attrNameLst>
                                      </p:cBhvr>
                                      <p:to>
                                        <p:strVal val="visible"/>
                                      </p:to>
                                    </p:set>
                                    <p:anim to="" calcmode="lin" valueType="num">
                                      <p:cBhvr>
                                        <p:cTn id="46" dur="1" fill="hold"/>
                                        <p:tgtEl>
                                          <p:spTgt spid="478210">
                                            <p:txEl>
                                              <p:pRg st="5" end="5"/>
                                            </p:txEl>
                                          </p:spTgt>
                                        </p:tgtEl>
                                        <p:attrNameLst>
                                          <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4" presetClass="entr" presetSubtype="0" fill="hold" grpId="0" nodeType="clickEffect">
                                  <p:stCondLst>
                                    <p:cond delay="0"/>
                                  </p:stCondLst>
                                  <p:childTnLst>
                                    <p:set>
                                      <p:cBhvr>
                                        <p:cTn id="50" dur="1" fill="hold">
                                          <p:stCondLst>
                                            <p:cond delay="499"/>
                                          </p:stCondLst>
                                        </p:cTn>
                                        <p:tgtEl>
                                          <p:spTgt spid="478210">
                                            <p:txEl>
                                              <p:pRg st="6" end="6"/>
                                            </p:txEl>
                                          </p:spTgt>
                                        </p:tgtEl>
                                        <p:attrNameLst>
                                          <p:attrName>style.visibility</p:attrName>
                                        </p:attrNameLst>
                                      </p:cBhvr>
                                      <p:to>
                                        <p:strVal val="visible"/>
                                      </p:to>
                                    </p:set>
                                    <p:anim to="" calcmode="lin" valueType="num">
                                      <p:cBhvr>
                                        <p:cTn id="51" dur="1" fill="hold"/>
                                        <p:tgtEl>
                                          <p:spTgt spid="478210">
                                            <p:txEl>
                                              <p:pRg st="6" end="6"/>
                                            </p:txEl>
                                          </p:spTgt>
                                        </p:tgtEl>
                                        <p:attrNameLst>
                                          <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4" presetClass="entr" presetSubtype="0" fill="hold" grpId="0" nodeType="clickEffect">
                                  <p:stCondLst>
                                    <p:cond delay="0"/>
                                  </p:stCondLst>
                                  <p:childTnLst>
                                    <p:set>
                                      <p:cBhvr>
                                        <p:cTn id="55" dur="1" fill="hold">
                                          <p:stCondLst>
                                            <p:cond delay="499"/>
                                          </p:stCondLst>
                                        </p:cTn>
                                        <p:tgtEl>
                                          <p:spTgt spid="478210">
                                            <p:txEl>
                                              <p:pRg st="7" end="7"/>
                                            </p:txEl>
                                          </p:spTgt>
                                        </p:tgtEl>
                                        <p:attrNameLst>
                                          <p:attrName>style.visibility</p:attrName>
                                        </p:attrNameLst>
                                      </p:cBhvr>
                                      <p:to>
                                        <p:strVal val="visible"/>
                                      </p:to>
                                    </p:set>
                                    <p:anim to="" calcmode="lin" valueType="num">
                                      <p:cBhvr>
                                        <p:cTn id="56" dur="1" fill="hold"/>
                                        <p:tgtEl>
                                          <p:spTgt spid="478210">
                                            <p:txEl>
                                              <p:pRg st="7" end="7"/>
                                            </p:txEl>
                                          </p:spTgt>
                                        </p:tgtEl>
                                        <p:attrNameLst>
                                          <p:attrName/>
                                        </p:attrNameLst>
                                      </p:cBhvr>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4" presetClass="entr" presetSubtype="0" fill="hold" grpId="0" nodeType="clickEffect">
                                  <p:stCondLst>
                                    <p:cond delay="0"/>
                                  </p:stCondLst>
                                  <p:childTnLst>
                                    <p:set>
                                      <p:cBhvr>
                                        <p:cTn id="60" dur="1" fill="hold">
                                          <p:stCondLst>
                                            <p:cond delay="499"/>
                                          </p:stCondLst>
                                        </p:cTn>
                                        <p:tgtEl>
                                          <p:spTgt spid="478210">
                                            <p:txEl>
                                              <p:pRg st="8" end="8"/>
                                            </p:txEl>
                                          </p:spTgt>
                                        </p:tgtEl>
                                        <p:attrNameLst>
                                          <p:attrName>style.visibility</p:attrName>
                                        </p:attrNameLst>
                                      </p:cBhvr>
                                      <p:to>
                                        <p:strVal val="visible"/>
                                      </p:to>
                                    </p:set>
                                    <p:anim to="" calcmode="lin" valueType="num">
                                      <p:cBhvr>
                                        <p:cTn id="61" dur="1" fill="hold"/>
                                        <p:tgtEl>
                                          <p:spTgt spid="478210">
                                            <p:txEl>
                                              <p:pRg st="8" end="8"/>
                                            </p:txEl>
                                          </p:spTgt>
                                        </p:tgtEl>
                                        <p:attrNameLst>
                                          <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4" presetClass="entr" presetSubtype="0" fill="hold" grpId="0" nodeType="clickEffect">
                                  <p:stCondLst>
                                    <p:cond delay="0"/>
                                  </p:stCondLst>
                                  <p:childTnLst>
                                    <p:set>
                                      <p:cBhvr>
                                        <p:cTn id="65" dur="1" fill="hold">
                                          <p:stCondLst>
                                            <p:cond delay="499"/>
                                          </p:stCondLst>
                                        </p:cTn>
                                        <p:tgtEl>
                                          <p:spTgt spid="478210">
                                            <p:txEl>
                                              <p:pRg st="9" end="9"/>
                                            </p:txEl>
                                          </p:spTgt>
                                        </p:tgtEl>
                                        <p:attrNameLst>
                                          <p:attrName>style.visibility</p:attrName>
                                        </p:attrNameLst>
                                      </p:cBhvr>
                                      <p:to>
                                        <p:strVal val="visible"/>
                                      </p:to>
                                    </p:set>
                                    <p:anim to="" calcmode="lin" valueType="num">
                                      <p:cBhvr>
                                        <p:cTn id="66" dur="1" fill="hold"/>
                                        <p:tgtEl>
                                          <p:spTgt spid="478210">
                                            <p:txEl>
                                              <p:pRg st="9" end="9"/>
                                            </p:txEl>
                                          </p:spTgt>
                                        </p:tgtEl>
                                        <p:attrNameLst>
                                          <p:attrName/>
                                        </p:attrNameLst>
                                      </p:cBhvr>
                                    </p:anim>
                                  </p:childTnLst>
                                </p:cTn>
                              </p:par>
                              <p:par>
                                <p:cTn id="67" presetID="22" presetClass="entr" presetSubtype="1" fill="hold" nodeType="withEffect">
                                  <p:stCondLst>
                                    <p:cond delay="0"/>
                                  </p:stCondLst>
                                  <p:childTnLst>
                                    <p:set>
                                      <p:cBhvr>
                                        <p:cTn id="68" dur="1" fill="hold">
                                          <p:stCondLst>
                                            <p:cond delay="0"/>
                                          </p:stCondLst>
                                        </p:cTn>
                                        <p:tgtEl>
                                          <p:spTgt spid="478222"/>
                                        </p:tgtEl>
                                        <p:attrNameLst>
                                          <p:attrName>style.visibility</p:attrName>
                                        </p:attrNameLst>
                                      </p:cBhvr>
                                      <p:to>
                                        <p:strVal val="visible"/>
                                      </p:to>
                                    </p:set>
                                    <p:animEffect transition="in" filter="wipe(up)">
                                      <p:cBhvr>
                                        <p:cTn id="69" dur="1000"/>
                                        <p:tgtEl>
                                          <p:spTgt spid="478222"/>
                                        </p:tgtEl>
                                      </p:cBhvr>
                                    </p:animEffect>
                                  </p:childTnLst>
                                </p:cTn>
                              </p:par>
                            </p:childTnLst>
                          </p:cTn>
                        </p:par>
                        <p:par>
                          <p:cTn id="70" fill="hold" nodeType="afterGroup">
                            <p:stCondLst>
                              <p:cond delay="1000"/>
                            </p:stCondLst>
                            <p:childTnLst>
                              <p:par>
                                <p:cTn id="71" presetID="22" presetClass="entr" presetSubtype="1" fill="hold" grpId="0" nodeType="afterEffect">
                                  <p:stCondLst>
                                    <p:cond delay="0"/>
                                  </p:stCondLst>
                                  <p:childTnLst>
                                    <p:set>
                                      <p:cBhvr>
                                        <p:cTn id="72" dur="1" fill="hold">
                                          <p:stCondLst>
                                            <p:cond delay="0"/>
                                          </p:stCondLst>
                                        </p:cTn>
                                        <p:tgtEl>
                                          <p:spTgt spid="478219"/>
                                        </p:tgtEl>
                                        <p:attrNameLst>
                                          <p:attrName>style.visibility</p:attrName>
                                        </p:attrNameLst>
                                      </p:cBhvr>
                                      <p:to>
                                        <p:strVal val="visible"/>
                                      </p:to>
                                    </p:set>
                                    <p:animEffect transition="in" filter="wipe(up)">
                                      <p:cBhvr>
                                        <p:cTn id="73" dur="500"/>
                                        <p:tgtEl>
                                          <p:spTgt spid="478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0" grpId="0" uiExpand="1" build="p" autoUpdateAnimBg="0"/>
      <p:bldP spid="478216" grpId="0" build="p" autoUpdateAnimBg="0"/>
      <p:bldP spid="47821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6338" name="Group 2"/>
          <p:cNvGrpSpPr>
            <a:grpSpLocks/>
          </p:cNvGrpSpPr>
          <p:nvPr/>
        </p:nvGrpSpPr>
        <p:grpSpPr bwMode="auto">
          <a:xfrm>
            <a:off x="3352800" y="4763"/>
            <a:ext cx="2667000" cy="6853237"/>
            <a:chOff x="2112" y="3"/>
            <a:chExt cx="1680" cy="4317"/>
          </a:xfrm>
        </p:grpSpPr>
        <p:sp>
          <p:nvSpPr>
            <p:cNvPr id="526339" name="Rectangle 3"/>
            <p:cNvSpPr>
              <a:spLocks noChangeArrowheads="1"/>
            </p:cNvSpPr>
            <p:nvPr/>
          </p:nvSpPr>
          <p:spPr bwMode="auto">
            <a:xfrm>
              <a:off x="2976" y="528"/>
              <a:ext cx="816" cy="3408"/>
            </a:xfrm>
            <a:prstGeom prst="rect">
              <a:avLst/>
            </a:prstGeom>
            <a:solidFill>
              <a:srgbClr val="9900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6340" name="Rectangle 4"/>
            <p:cNvSpPr>
              <a:spLocks noChangeArrowheads="1"/>
            </p:cNvSpPr>
            <p:nvPr/>
          </p:nvSpPr>
          <p:spPr bwMode="auto">
            <a:xfrm>
              <a:off x="2112" y="528"/>
              <a:ext cx="864" cy="3408"/>
            </a:xfrm>
            <a:prstGeom prst="rect">
              <a:avLst/>
            </a:prstGeom>
            <a:solidFill>
              <a:srgbClr val="FFFF66"/>
            </a:solidFill>
            <a:ln w="12700">
              <a:solidFill>
                <a:srgbClr val="CC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040420" name="Object 5"/>
            <p:cNvGraphicFramePr>
              <a:graphicFrameLocks/>
            </p:cNvGraphicFramePr>
            <p:nvPr/>
          </p:nvGraphicFramePr>
          <p:xfrm>
            <a:off x="2492" y="720"/>
            <a:ext cx="990" cy="2904"/>
          </p:xfrm>
          <a:graphic>
            <a:graphicData uri="http://schemas.openxmlformats.org/presentationml/2006/ole">
              <mc:AlternateContent xmlns:mc="http://schemas.openxmlformats.org/markup-compatibility/2006">
                <mc:Choice xmlns:v="urn:schemas-microsoft-com:vml" Requires="v">
                  <p:oleObj spid="_x0000_s4117" name="Clip" r:id="rId4" imgW="1571625" imgH="4610100" progId="MS_ClipArt_Gallery.2">
                    <p:embed/>
                  </p:oleObj>
                </mc:Choice>
                <mc:Fallback>
                  <p:oleObj name="Clip" r:id="rId4" imgW="1571625" imgH="4610100" progId="MS_ClipArt_Gallery.2">
                    <p:embed/>
                    <p:pic>
                      <p:nvPicPr>
                        <p:cNvPr id="104042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 y="720"/>
                          <a:ext cx="990" cy="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6342" name="Line 6"/>
            <p:cNvSpPr>
              <a:spLocks noChangeShapeType="1"/>
            </p:cNvSpPr>
            <p:nvPr/>
          </p:nvSpPr>
          <p:spPr bwMode="auto">
            <a:xfrm>
              <a:off x="2976" y="3"/>
              <a:ext cx="0" cy="4317"/>
            </a:xfrm>
            <a:prstGeom prst="line">
              <a:avLst/>
            </a:prstGeom>
            <a:noFill/>
            <a:ln w="25400">
              <a:solidFill>
                <a:srgbClr val="CC0066"/>
              </a:solidFill>
              <a:prstDash val="dash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26343" name="Rectangle 7"/>
          <p:cNvSpPr>
            <a:spLocks noChangeArrowheads="1"/>
          </p:cNvSpPr>
          <p:nvPr/>
        </p:nvSpPr>
        <p:spPr bwMode="auto">
          <a:xfrm>
            <a:off x="179388" y="1635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99"/>
                </a:solidFill>
                <a:effectLst/>
                <a:uLnTx/>
                <a:uFillTx/>
                <a:latin typeface="Comic Sans MS" panose="030F0702030302020204" pitchFamily="66" charset="0"/>
                <a:ea typeface="+mn-ea"/>
                <a:cs typeface="Arial" panose="020B0604020202020204" pitchFamily="34" charset="0"/>
              </a:rPr>
              <a:t>ENERGIAS BOAS</a:t>
            </a:r>
          </a:p>
        </p:txBody>
      </p:sp>
      <p:sp>
        <p:nvSpPr>
          <p:cNvPr id="526344" name="Freeform 8"/>
          <p:cNvSpPr>
            <a:spLocks/>
          </p:cNvSpPr>
          <p:nvPr/>
        </p:nvSpPr>
        <p:spPr bwMode="auto">
          <a:xfrm>
            <a:off x="2928938" y="404813"/>
            <a:ext cx="1098550" cy="946150"/>
          </a:xfrm>
          <a:custGeom>
            <a:avLst/>
            <a:gdLst>
              <a:gd name="T0" fmla="*/ 642 w 692"/>
              <a:gd name="T1" fmla="*/ 483 h 761"/>
              <a:gd name="T2" fmla="*/ 587 w 692"/>
              <a:gd name="T3" fmla="*/ 533 h 761"/>
              <a:gd name="T4" fmla="*/ 110 w 692"/>
              <a:gd name="T5" fmla="*/ 0 h 761"/>
              <a:gd name="T6" fmla="*/ 135 w 692"/>
              <a:gd name="T7" fmla="*/ 138 h 761"/>
              <a:gd name="T8" fmla="*/ 0 w 692"/>
              <a:gd name="T9" fmla="*/ 99 h 761"/>
              <a:gd name="T10" fmla="*/ 477 w 692"/>
              <a:gd name="T11" fmla="*/ 631 h 761"/>
              <a:gd name="T12" fmla="*/ 422 w 692"/>
              <a:gd name="T13" fmla="*/ 681 h 761"/>
              <a:gd name="T14" fmla="*/ 691 w 692"/>
              <a:gd name="T15" fmla="*/ 760 h 761"/>
              <a:gd name="T16" fmla="*/ 642 w 692"/>
              <a:gd name="T17" fmla="*/ 48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761">
                <a:moveTo>
                  <a:pt x="642" y="483"/>
                </a:moveTo>
                <a:lnTo>
                  <a:pt x="587" y="533"/>
                </a:lnTo>
                <a:lnTo>
                  <a:pt x="110" y="0"/>
                </a:lnTo>
                <a:lnTo>
                  <a:pt x="135" y="138"/>
                </a:lnTo>
                <a:lnTo>
                  <a:pt x="0" y="99"/>
                </a:lnTo>
                <a:lnTo>
                  <a:pt x="477" y="631"/>
                </a:lnTo>
                <a:lnTo>
                  <a:pt x="422" y="681"/>
                </a:lnTo>
                <a:lnTo>
                  <a:pt x="691" y="760"/>
                </a:lnTo>
                <a:lnTo>
                  <a:pt x="642" y="483"/>
                </a:lnTo>
              </a:path>
            </a:pathLst>
          </a:custGeom>
          <a:solidFill>
            <a:srgbClr val="000099"/>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26345" name="Group 9"/>
          <p:cNvGrpSpPr>
            <a:grpSpLocks/>
          </p:cNvGrpSpPr>
          <p:nvPr/>
        </p:nvGrpSpPr>
        <p:grpSpPr bwMode="auto">
          <a:xfrm>
            <a:off x="609600" y="914400"/>
            <a:ext cx="2743200" cy="990600"/>
            <a:chOff x="384" y="576"/>
            <a:chExt cx="1728" cy="624"/>
          </a:xfrm>
        </p:grpSpPr>
        <p:sp>
          <p:nvSpPr>
            <p:cNvPr id="526346" name="AutoShape 10" descr="Mármore branco"/>
            <p:cNvSpPr>
              <a:spLocks noChangeArrowheads="1"/>
            </p:cNvSpPr>
            <p:nvPr/>
          </p:nvSpPr>
          <p:spPr bwMode="auto">
            <a:xfrm>
              <a:off x="384" y="576"/>
              <a:ext cx="1200" cy="624"/>
            </a:xfrm>
            <a:prstGeom prst="roundRect">
              <a:avLst>
                <a:gd name="adj" fmla="val 16639"/>
              </a:avLst>
            </a:prstGeom>
            <a:blipFill dpi="0" rotWithShape="0">
              <a:blip r:embed="rId6"/>
              <a:srcRect/>
              <a:tile tx="0" ty="0" sx="100000" sy="100000" flip="none" algn="tl"/>
            </a:blipFill>
            <a:ln w="1270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6347" name="Rectangle 11"/>
            <p:cNvSpPr>
              <a:spLocks noChangeArrowheads="1"/>
            </p:cNvSpPr>
            <p:nvPr/>
          </p:nvSpPr>
          <p:spPr bwMode="auto">
            <a:xfrm>
              <a:off x="394" y="672"/>
              <a:ext cx="118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99"/>
                  </a:solidFill>
                  <a:effectLst/>
                  <a:uLnTx/>
                  <a:uFillTx/>
                  <a:latin typeface="Comic Sans MS" panose="030F0702030302020204" pitchFamily="66" charset="0"/>
                  <a:ea typeface="+mn-ea"/>
                  <a:cs typeface="Arial" panose="020B0604020202020204" pitchFamily="34" charset="0"/>
                </a:rPr>
                <a:t>ATRAI BONS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99"/>
                  </a:solidFill>
                  <a:effectLst/>
                  <a:uLnTx/>
                  <a:uFillTx/>
                  <a:latin typeface="Comic Sans MS" panose="030F0702030302020204" pitchFamily="66" charset="0"/>
                  <a:ea typeface="+mn-ea"/>
                  <a:cs typeface="Arial" panose="020B0604020202020204" pitchFamily="34" charset="0"/>
                </a:rPr>
                <a:t>ESPÍRITOS</a:t>
              </a:r>
            </a:p>
          </p:txBody>
        </p:sp>
        <p:sp>
          <p:nvSpPr>
            <p:cNvPr id="526348" name="Line 12"/>
            <p:cNvSpPr>
              <a:spLocks noChangeShapeType="1"/>
            </p:cNvSpPr>
            <p:nvPr/>
          </p:nvSpPr>
          <p:spPr bwMode="auto">
            <a:xfrm flipH="1">
              <a:off x="1587" y="864"/>
              <a:ext cx="525" cy="0"/>
            </a:xfrm>
            <a:prstGeom prst="line">
              <a:avLst/>
            </a:prstGeom>
            <a:noFill/>
            <a:ln w="12700">
              <a:solidFill>
                <a:srgbClr val="CC33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26349" name="Group 13"/>
          <p:cNvGrpSpPr>
            <a:grpSpLocks/>
          </p:cNvGrpSpPr>
          <p:nvPr/>
        </p:nvGrpSpPr>
        <p:grpSpPr bwMode="auto">
          <a:xfrm>
            <a:off x="457200" y="2514600"/>
            <a:ext cx="2895600" cy="1676400"/>
            <a:chOff x="288" y="1584"/>
            <a:chExt cx="1824" cy="1056"/>
          </a:xfrm>
        </p:grpSpPr>
        <p:sp>
          <p:nvSpPr>
            <p:cNvPr id="526350" name="AutoShape 14" descr="Mármore branco"/>
            <p:cNvSpPr>
              <a:spLocks noChangeArrowheads="1"/>
            </p:cNvSpPr>
            <p:nvPr/>
          </p:nvSpPr>
          <p:spPr bwMode="auto">
            <a:xfrm>
              <a:off x="288" y="1584"/>
              <a:ext cx="1392" cy="1056"/>
            </a:xfrm>
            <a:prstGeom prst="octagon">
              <a:avLst>
                <a:gd name="adj" fmla="val 29273"/>
              </a:avLst>
            </a:prstGeom>
            <a:blipFill dpi="0" rotWithShape="0">
              <a:blip r:embed="rId6"/>
              <a:srcRect/>
              <a:tile tx="0" ty="0" sx="100000" sy="100000" flip="none" algn="tl"/>
            </a:blipFill>
            <a:ln w="12700">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6351" name="Rectangle 15"/>
            <p:cNvSpPr>
              <a:spLocks noChangeArrowheads="1"/>
            </p:cNvSpPr>
            <p:nvPr/>
          </p:nvSpPr>
          <p:spPr bwMode="auto">
            <a:xfrm>
              <a:off x="414" y="1776"/>
              <a:ext cx="1187"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99"/>
                  </a:solidFill>
                  <a:effectLst/>
                  <a:uLnTx/>
                  <a:uFillTx/>
                  <a:latin typeface="Comic Sans MS" panose="030F0702030302020204" pitchFamily="66" charset="0"/>
                  <a:ea typeface="+mn-ea"/>
                  <a:cs typeface="Arial" panose="020B0604020202020204" pitchFamily="34" charset="0"/>
                </a:rPr>
                <a:t>TRAZ SAÚDE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99"/>
                  </a:solidFill>
                  <a:effectLst/>
                  <a:uLnTx/>
                  <a:uFillTx/>
                  <a:latin typeface="Comic Sans MS" panose="030F0702030302020204" pitchFamily="66" charset="0"/>
                  <a:ea typeface="+mn-ea"/>
                  <a:cs typeface="Arial" panose="020B0604020202020204" pitchFamily="34" charset="0"/>
                </a:rPr>
                <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99"/>
                  </a:solidFill>
                  <a:effectLst/>
                  <a:uLnTx/>
                  <a:uFillTx/>
                  <a:latin typeface="Comic Sans MS" panose="030F0702030302020204" pitchFamily="66" charset="0"/>
                  <a:ea typeface="+mn-ea"/>
                  <a:cs typeface="Arial" panose="020B0604020202020204" pitchFamily="34" charset="0"/>
                </a:rPr>
                <a:t>EQUILÍBRIO</a:t>
              </a:r>
            </a:p>
          </p:txBody>
        </p:sp>
        <p:sp>
          <p:nvSpPr>
            <p:cNvPr id="526352" name="Line 16"/>
            <p:cNvSpPr>
              <a:spLocks noChangeShapeType="1"/>
            </p:cNvSpPr>
            <p:nvPr/>
          </p:nvSpPr>
          <p:spPr bwMode="auto">
            <a:xfrm flipH="1">
              <a:off x="1683" y="2112"/>
              <a:ext cx="429" cy="0"/>
            </a:xfrm>
            <a:prstGeom prst="line">
              <a:avLst/>
            </a:prstGeom>
            <a:noFill/>
            <a:ln w="12700">
              <a:solidFill>
                <a:srgbClr val="CC33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26353" name="Group 17"/>
          <p:cNvGrpSpPr>
            <a:grpSpLocks/>
          </p:cNvGrpSpPr>
          <p:nvPr/>
        </p:nvGrpSpPr>
        <p:grpSpPr bwMode="auto">
          <a:xfrm>
            <a:off x="304800" y="4572000"/>
            <a:ext cx="3048000" cy="1981200"/>
            <a:chOff x="192" y="2880"/>
            <a:chExt cx="1920" cy="1248"/>
          </a:xfrm>
        </p:grpSpPr>
        <p:grpSp>
          <p:nvGrpSpPr>
            <p:cNvPr id="1040408" name="Group 18"/>
            <p:cNvGrpSpPr>
              <a:grpSpLocks/>
            </p:cNvGrpSpPr>
            <p:nvPr/>
          </p:nvGrpSpPr>
          <p:grpSpPr bwMode="auto">
            <a:xfrm>
              <a:off x="192" y="2880"/>
              <a:ext cx="1584" cy="1248"/>
              <a:chOff x="192" y="2880"/>
              <a:chExt cx="1584" cy="1248"/>
            </a:xfrm>
          </p:grpSpPr>
          <p:sp>
            <p:nvSpPr>
              <p:cNvPr id="526355" name="Oval 19" descr="Mármore branco"/>
              <p:cNvSpPr>
                <a:spLocks noChangeArrowheads="1"/>
              </p:cNvSpPr>
              <p:nvPr/>
            </p:nvSpPr>
            <p:spPr bwMode="auto">
              <a:xfrm>
                <a:off x="192" y="2880"/>
                <a:ext cx="1584" cy="1248"/>
              </a:xfrm>
              <a:prstGeom prst="ellipse">
                <a:avLst/>
              </a:prstGeom>
              <a:blipFill dpi="0" rotWithShape="0">
                <a:blip r:embed="rId6"/>
                <a:srcRect/>
                <a:tile tx="0" ty="0" sx="100000" sy="100000" flip="none" algn="tl"/>
              </a:blipFill>
              <a:ln w="1270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6356" name="Rectangle 20"/>
              <p:cNvSpPr>
                <a:spLocks noChangeArrowheads="1"/>
              </p:cNvSpPr>
              <p:nvPr/>
            </p:nvSpPr>
            <p:spPr bwMode="auto">
              <a:xfrm>
                <a:off x="336" y="3072"/>
                <a:ext cx="1392"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t-BR" altLang="pt-BR" sz="2000" b="1" i="0" u="none" strike="noStrike" kern="1200" cap="none" spc="0" normalizeH="0" baseline="0" noProof="0" dirty="0">
                    <a:ln>
                      <a:noFill/>
                    </a:ln>
                    <a:solidFill>
                      <a:srgbClr val="000099"/>
                    </a:solidFill>
                    <a:effectLst/>
                    <a:uLnTx/>
                    <a:uFillTx/>
                    <a:latin typeface="Comic Sans MS" panose="030F0702030302020204" pitchFamily="66" charset="0"/>
                    <a:ea typeface="+mn-ea"/>
                    <a:cs typeface="Arial" panose="020B0604020202020204" pitchFamily="34" charset="0"/>
                  </a:rPr>
                  <a:t>ABRE AS PORTAS DO BEM E DO AMOR</a:t>
                </a:r>
              </a:p>
            </p:txBody>
          </p:sp>
        </p:grpSp>
        <p:sp>
          <p:nvSpPr>
            <p:cNvPr id="526357" name="Line 21"/>
            <p:cNvSpPr>
              <a:spLocks noChangeShapeType="1"/>
            </p:cNvSpPr>
            <p:nvPr/>
          </p:nvSpPr>
          <p:spPr bwMode="auto">
            <a:xfrm flipH="1">
              <a:off x="1779" y="3504"/>
              <a:ext cx="333" cy="0"/>
            </a:xfrm>
            <a:prstGeom prst="line">
              <a:avLst/>
            </a:prstGeom>
            <a:noFill/>
            <a:ln w="12700">
              <a:solidFill>
                <a:srgbClr val="CC33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26358" name="Rectangle 22"/>
          <p:cNvSpPr>
            <a:spLocks noChangeArrowheads="1"/>
          </p:cNvSpPr>
          <p:nvPr/>
        </p:nvSpPr>
        <p:spPr bwMode="auto">
          <a:xfrm>
            <a:off x="5943600" y="115888"/>
            <a:ext cx="302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ENERGIAS RUINS</a:t>
            </a:r>
          </a:p>
        </p:txBody>
      </p:sp>
      <p:pic>
        <p:nvPicPr>
          <p:cNvPr id="526359" name="Picture 2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0350"/>
            <a:ext cx="1250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6360" name="Group 24"/>
          <p:cNvGrpSpPr>
            <a:grpSpLocks/>
          </p:cNvGrpSpPr>
          <p:nvPr/>
        </p:nvGrpSpPr>
        <p:grpSpPr bwMode="auto">
          <a:xfrm>
            <a:off x="6024563" y="914400"/>
            <a:ext cx="2674937" cy="990600"/>
            <a:chOff x="3795" y="576"/>
            <a:chExt cx="1685" cy="624"/>
          </a:xfrm>
        </p:grpSpPr>
        <p:sp>
          <p:nvSpPr>
            <p:cNvPr id="526361" name="AutoShape 25" descr="Papel jornal"/>
            <p:cNvSpPr>
              <a:spLocks noChangeArrowheads="1"/>
            </p:cNvSpPr>
            <p:nvPr/>
          </p:nvSpPr>
          <p:spPr bwMode="auto">
            <a:xfrm>
              <a:off x="4272" y="576"/>
              <a:ext cx="1200" cy="624"/>
            </a:xfrm>
            <a:prstGeom prst="roundRect">
              <a:avLst>
                <a:gd name="adj" fmla="val 16639"/>
              </a:avLst>
            </a:prstGeom>
            <a:blipFill dpi="0" rotWithShape="0">
              <a:blip r:embed="rId8"/>
              <a:srcRect/>
              <a:tile tx="0" ty="0" sx="100000" sy="100000" flip="none" algn="tl"/>
            </a:blipFill>
            <a:ln w="12700">
              <a:solidFill>
                <a:srgbClr val="66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6362" name="Rectangle 26"/>
            <p:cNvSpPr>
              <a:spLocks noChangeArrowheads="1"/>
            </p:cNvSpPr>
            <p:nvPr/>
          </p:nvSpPr>
          <p:spPr bwMode="auto">
            <a:xfrm>
              <a:off x="4274" y="672"/>
              <a:ext cx="120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ATRAI MAUS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ESPÍRITOS</a:t>
              </a:r>
            </a:p>
          </p:txBody>
        </p:sp>
        <p:sp>
          <p:nvSpPr>
            <p:cNvPr id="526363" name="Line 27"/>
            <p:cNvSpPr>
              <a:spLocks noChangeShapeType="1"/>
            </p:cNvSpPr>
            <p:nvPr/>
          </p:nvSpPr>
          <p:spPr bwMode="auto">
            <a:xfrm>
              <a:off x="3795" y="864"/>
              <a:ext cx="477" cy="0"/>
            </a:xfrm>
            <a:prstGeom prst="line">
              <a:avLst/>
            </a:prstGeom>
            <a:noFill/>
            <a:ln w="12700">
              <a:solidFill>
                <a:srgbClr val="660066"/>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26364" name="Group 28"/>
          <p:cNvGrpSpPr>
            <a:grpSpLocks/>
          </p:cNvGrpSpPr>
          <p:nvPr/>
        </p:nvGrpSpPr>
        <p:grpSpPr bwMode="auto">
          <a:xfrm>
            <a:off x="6024563" y="2514600"/>
            <a:ext cx="2921000" cy="1676400"/>
            <a:chOff x="3795" y="1584"/>
            <a:chExt cx="1840" cy="1056"/>
          </a:xfrm>
        </p:grpSpPr>
        <p:sp>
          <p:nvSpPr>
            <p:cNvPr id="526365" name="AutoShape 29" descr="Papel jornal"/>
            <p:cNvSpPr>
              <a:spLocks noChangeArrowheads="1"/>
            </p:cNvSpPr>
            <p:nvPr/>
          </p:nvSpPr>
          <p:spPr bwMode="auto">
            <a:xfrm>
              <a:off x="4176" y="1584"/>
              <a:ext cx="1392" cy="1056"/>
            </a:xfrm>
            <a:prstGeom prst="octagon">
              <a:avLst>
                <a:gd name="adj" fmla="val 29273"/>
              </a:avLst>
            </a:prstGeom>
            <a:blipFill dpi="0" rotWithShape="0">
              <a:blip r:embed="rId8"/>
              <a:srcRect/>
              <a:tile tx="0" ty="0" sx="100000" sy="100000" flip="none" algn="tl"/>
            </a:blipFill>
            <a:ln w="12700">
              <a:solidFill>
                <a:srgbClr val="66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6366" name="Rectangle 30"/>
            <p:cNvSpPr>
              <a:spLocks noChangeArrowheads="1"/>
            </p:cNvSpPr>
            <p:nvPr/>
          </p:nvSpPr>
          <p:spPr bwMode="auto">
            <a:xfrm>
              <a:off x="4155" y="1776"/>
              <a:ext cx="1480"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TRAZ DOENÇA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DESEQUILÍBRIO</a:t>
              </a:r>
            </a:p>
          </p:txBody>
        </p:sp>
        <p:sp>
          <p:nvSpPr>
            <p:cNvPr id="526367" name="Line 31"/>
            <p:cNvSpPr>
              <a:spLocks noChangeShapeType="1"/>
            </p:cNvSpPr>
            <p:nvPr/>
          </p:nvSpPr>
          <p:spPr bwMode="auto">
            <a:xfrm>
              <a:off x="3795" y="2112"/>
              <a:ext cx="381" cy="0"/>
            </a:xfrm>
            <a:prstGeom prst="line">
              <a:avLst/>
            </a:prstGeom>
            <a:noFill/>
            <a:ln w="12700">
              <a:solidFill>
                <a:srgbClr val="660066"/>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26368" name="Group 32"/>
          <p:cNvGrpSpPr>
            <a:grpSpLocks/>
          </p:cNvGrpSpPr>
          <p:nvPr/>
        </p:nvGrpSpPr>
        <p:grpSpPr bwMode="auto">
          <a:xfrm>
            <a:off x="6024563" y="4495800"/>
            <a:ext cx="3119437" cy="1981200"/>
            <a:chOff x="3795" y="2832"/>
            <a:chExt cx="1965" cy="1248"/>
          </a:xfrm>
        </p:grpSpPr>
        <p:grpSp>
          <p:nvGrpSpPr>
            <p:cNvPr id="1040398" name="Group 33"/>
            <p:cNvGrpSpPr>
              <a:grpSpLocks/>
            </p:cNvGrpSpPr>
            <p:nvPr/>
          </p:nvGrpSpPr>
          <p:grpSpPr bwMode="auto">
            <a:xfrm>
              <a:off x="4176" y="2832"/>
              <a:ext cx="1584" cy="1248"/>
              <a:chOff x="4176" y="2832"/>
              <a:chExt cx="1584" cy="1248"/>
            </a:xfrm>
          </p:grpSpPr>
          <p:sp>
            <p:nvSpPr>
              <p:cNvPr id="526370" name="Oval 34" descr="Papel jornal"/>
              <p:cNvSpPr>
                <a:spLocks noChangeArrowheads="1"/>
              </p:cNvSpPr>
              <p:nvPr/>
            </p:nvSpPr>
            <p:spPr bwMode="auto">
              <a:xfrm>
                <a:off x="4176" y="2832"/>
                <a:ext cx="1584" cy="1248"/>
              </a:xfrm>
              <a:prstGeom prst="ellipse">
                <a:avLst/>
              </a:prstGeom>
              <a:blipFill dpi="0" rotWithShape="0">
                <a:blip r:embed="rId8"/>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6371" name="Rectangle 35"/>
              <p:cNvSpPr>
                <a:spLocks noChangeArrowheads="1"/>
              </p:cNvSpPr>
              <p:nvPr/>
            </p:nvSpPr>
            <p:spPr bwMode="auto">
              <a:xfrm>
                <a:off x="4272" y="3072"/>
                <a:ext cx="1392"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ABRE AS PORTAS DO MAL E DO ÓDIO</a:t>
                </a:r>
              </a:p>
            </p:txBody>
          </p:sp>
        </p:grpSp>
        <p:sp>
          <p:nvSpPr>
            <p:cNvPr id="526372" name="Line 36"/>
            <p:cNvSpPr>
              <a:spLocks noChangeShapeType="1"/>
            </p:cNvSpPr>
            <p:nvPr/>
          </p:nvSpPr>
          <p:spPr bwMode="auto">
            <a:xfrm>
              <a:off x="3795" y="3552"/>
              <a:ext cx="381" cy="0"/>
            </a:xfrm>
            <a:prstGeom prst="line">
              <a:avLst/>
            </a:prstGeom>
            <a:noFill/>
            <a:ln w="12700">
              <a:solidFill>
                <a:srgbClr val="660066"/>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26373" name="Rectangle 37"/>
          <p:cNvSpPr>
            <a:spLocks noChangeArrowheads="1"/>
          </p:cNvSpPr>
          <p:nvPr/>
        </p:nvSpPr>
        <p:spPr bwMode="auto">
          <a:xfrm>
            <a:off x="4716463" y="6508750"/>
            <a:ext cx="1554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www.cele.org.br</a:t>
            </a:r>
          </a:p>
        </p:txBody>
      </p:sp>
    </p:spTree>
    <p:extLst>
      <p:ext uri="{BB962C8B-B14F-4D97-AF65-F5344CB8AC3E}">
        <p14:creationId xmlns:p14="http://schemas.microsoft.com/office/powerpoint/2010/main" val="3865621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26338"/>
                                        </p:tgtEl>
                                        <p:attrNameLst>
                                          <p:attrName>style.visibility</p:attrName>
                                        </p:attrNameLst>
                                      </p:cBhvr>
                                      <p:to>
                                        <p:strVal val="visible"/>
                                      </p:to>
                                    </p:set>
                                    <p:animEffect transition="in" filter="wipe(up)">
                                      <p:cBhvr>
                                        <p:cTn id="7" dur="1000"/>
                                        <p:tgtEl>
                                          <p:spTgt spid="526338"/>
                                        </p:tgtEl>
                                      </p:cBhvr>
                                    </p:animEffect>
                                  </p:childTnLst>
                                </p:cTn>
                              </p:par>
                            </p:childTnLst>
                          </p:cTn>
                        </p:par>
                        <p:par>
                          <p:cTn id="8" fill="hold" nodeType="afterGroup">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526343"/>
                                        </p:tgtEl>
                                        <p:attrNameLst>
                                          <p:attrName>style.visibility</p:attrName>
                                        </p:attrNameLst>
                                      </p:cBhvr>
                                      <p:to>
                                        <p:strVal val="visible"/>
                                      </p:to>
                                    </p:set>
                                    <p:anim calcmode="lin" valueType="num">
                                      <p:cBhvr additive="base">
                                        <p:cTn id="11" dur="500" fill="hold"/>
                                        <p:tgtEl>
                                          <p:spTgt spid="526343"/>
                                        </p:tgtEl>
                                        <p:attrNameLst>
                                          <p:attrName>ppt_x</p:attrName>
                                        </p:attrNameLst>
                                      </p:cBhvr>
                                      <p:tavLst>
                                        <p:tav tm="0">
                                          <p:val>
                                            <p:strVal val="#ppt_x"/>
                                          </p:val>
                                        </p:tav>
                                        <p:tav tm="100000">
                                          <p:val>
                                            <p:strVal val="#ppt_x"/>
                                          </p:val>
                                        </p:tav>
                                      </p:tavLst>
                                    </p:anim>
                                    <p:anim calcmode="lin" valueType="num">
                                      <p:cBhvr additive="base">
                                        <p:cTn id="12" dur="500" fill="hold"/>
                                        <p:tgtEl>
                                          <p:spTgt spid="526343"/>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500"/>
                            </p:stCondLst>
                            <p:childTnLst>
                              <p:par>
                                <p:cTn id="14" presetID="22" presetClass="entr" presetSubtype="8" fill="hold" nodeType="afterEffect">
                                  <p:stCondLst>
                                    <p:cond delay="0"/>
                                  </p:stCondLst>
                                  <p:childTnLst>
                                    <p:set>
                                      <p:cBhvr>
                                        <p:cTn id="15" dur="1" fill="hold">
                                          <p:stCondLst>
                                            <p:cond delay="0"/>
                                          </p:stCondLst>
                                        </p:cTn>
                                        <p:tgtEl>
                                          <p:spTgt spid="526344"/>
                                        </p:tgtEl>
                                        <p:attrNameLst>
                                          <p:attrName>style.visibility</p:attrName>
                                        </p:attrNameLst>
                                      </p:cBhvr>
                                      <p:to>
                                        <p:strVal val="visible"/>
                                      </p:to>
                                    </p:set>
                                    <p:animEffect transition="in" filter="wipe(left)">
                                      <p:cBhvr>
                                        <p:cTn id="16" dur="500"/>
                                        <p:tgtEl>
                                          <p:spTgt spid="526344"/>
                                        </p:tgtEl>
                                      </p:cBhvr>
                                    </p:animEffect>
                                  </p:childTnLst>
                                </p:cTn>
                              </p:par>
                            </p:childTnLst>
                          </p:cTn>
                        </p:par>
                        <p:par>
                          <p:cTn id="17" fill="hold" nodeType="afterGroup">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526358"/>
                                        </p:tgtEl>
                                        <p:attrNameLst>
                                          <p:attrName>style.visibility</p:attrName>
                                        </p:attrNameLst>
                                      </p:cBhvr>
                                      <p:to>
                                        <p:strVal val="visible"/>
                                      </p:to>
                                    </p:set>
                                    <p:anim calcmode="lin" valueType="num">
                                      <p:cBhvr additive="base">
                                        <p:cTn id="20" dur="500" fill="hold"/>
                                        <p:tgtEl>
                                          <p:spTgt spid="526358"/>
                                        </p:tgtEl>
                                        <p:attrNameLst>
                                          <p:attrName>ppt_x</p:attrName>
                                        </p:attrNameLst>
                                      </p:cBhvr>
                                      <p:tavLst>
                                        <p:tav tm="0">
                                          <p:val>
                                            <p:strVal val="#ppt_x"/>
                                          </p:val>
                                        </p:tav>
                                        <p:tav tm="100000">
                                          <p:val>
                                            <p:strVal val="#ppt_x"/>
                                          </p:val>
                                        </p:tav>
                                      </p:tavLst>
                                    </p:anim>
                                    <p:anim calcmode="lin" valueType="num">
                                      <p:cBhvr additive="base">
                                        <p:cTn id="21" dur="500" fill="hold"/>
                                        <p:tgtEl>
                                          <p:spTgt spid="526358"/>
                                        </p:tgtEl>
                                        <p:attrNameLst>
                                          <p:attrName>ppt_y</p:attrName>
                                        </p:attrNameLst>
                                      </p:cBhvr>
                                      <p:tavLst>
                                        <p:tav tm="0">
                                          <p:val>
                                            <p:strVal val="0-#ppt_h/2"/>
                                          </p:val>
                                        </p:tav>
                                        <p:tav tm="100000">
                                          <p:val>
                                            <p:strVal val="#ppt_y"/>
                                          </p:val>
                                        </p:tav>
                                      </p:tavLst>
                                    </p:anim>
                                  </p:childTnLst>
                                </p:cTn>
                              </p:par>
                              <p:par>
                                <p:cTn id="22" presetID="22" presetClass="entr" presetSubtype="2" fill="hold" nodeType="withEffect">
                                  <p:stCondLst>
                                    <p:cond delay="0"/>
                                  </p:stCondLst>
                                  <p:childTnLst>
                                    <p:set>
                                      <p:cBhvr>
                                        <p:cTn id="23" dur="1" fill="hold">
                                          <p:stCondLst>
                                            <p:cond delay="0"/>
                                          </p:stCondLst>
                                        </p:cTn>
                                        <p:tgtEl>
                                          <p:spTgt spid="526359"/>
                                        </p:tgtEl>
                                        <p:attrNameLst>
                                          <p:attrName>style.visibility</p:attrName>
                                        </p:attrNameLst>
                                      </p:cBhvr>
                                      <p:to>
                                        <p:strVal val="visible"/>
                                      </p:to>
                                    </p:set>
                                    <p:animEffect transition="in" filter="wipe(right)">
                                      <p:cBhvr>
                                        <p:cTn id="24" dur="1000"/>
                                        <p:tgtEl>
                                          <p:spTgt spid="526359"/>
                                        </p:tgtEl>
                                      </p:cBhvr>
                                    </p:animEffect>
                                  </p:childTnLst>
                                </p:cTn>
                              </p:par>
                            </p:childTnLst>
                          </p:cTn>
                        </p:par>
                        <p:par>
                          <p:cTn id="25" fill="hold" nodeType="afterGroup">
                            <p:stCondLst>
                              <p:cond delay="3000"/>
                            </p:stCondLst>
                            <p:childTnLst>
                              <p:par>
                                <p:cTn id="26" presetID="2" presetClass="entr" presetSubtype="1" fill="hold" nodeType="afterEffect">
                                  <p:stCondLst>
                                    <p:cond delay="0"/>
                                  </p:stCondLst>
                                  <p:childTnLst>
                                    <p:set>
                                      <p:cBhvr>
                                        <p:cTn id="27" dur="1" fill="hold">
                                          <p:stCondLst>
                                            <p:cond delay="0"/>
                                          </p:stCondLst>
                                        </p:cTn>
                                        <p:tgtEl>
                                          <p:spTgt spid="526345"/>
                                        </p:tgtEl>
                                        <p:attrNameLst>
                                          <p:attrName>style.visibility</p:attrName>
                                        </p:attrNameLst>
                                      </p:cBhvr>
                                      <p:to>
                                        <p:strVal val="visible"/>
                                      </p:to>
                                    </p:set>
                                    <p:anim calcmode="lin" valueType="num">
                                      <p:cBhvr additive="base">
                                        <p:cTn id="28" dur="500" fill="hold"/>
                                        <p:tgtEl>
                                          <p:spTgt spid="526345"/>
                                        </p:tgtEl>
                                        <p:attrNameLst>
                                          <p:attrName>ppt_x</p:attrName>
                                        </p:attrNameLst>
                                      </p:cBhvr>
                                      <p:tavLst>
                                        <p:tav tm="0">
                                          <p:val>
                                            <p:strVal val="#ppt_x"/>
                                          </p:val>
                                        </p:tav>
                                        <p:tav tm="100000">
                                          <p:val>
                                            <p:strVal val="#ppt_x"/>
                                          </p:val>
                                        </p:tav>
                                      </p:tavLst>
                                    </p:anim>
                                    <p:anim calcmode="lin" valueType="num">
                                      <p:cBhvr additive="base">
                                        <p:cTn id="29" dur="500" fill="hold"/>
                                        <p:tgtEl>
                                          <p:spTgt spid="526345"/>
                                        </p:tgtEl>
                                        <p:attrNameLst>
                                          <p:attrName>ppt_y</p:attrName>
                                        </p:attrNameLst>
                                      </p:cBhvr>
                                      <p:tavLst>
                                        <p:tav tm="0">
                                          <p:val>
                                            <p:strVal val="0-#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526349"/>
                                        </p:tgtEl>
                                        <p:attrNameLst>
                                          <p:attrName>style.visibility</p:attrName>
                                        </p:attrNameLst>
                                      </p:cBhvr>
                                      <p:to>
                                        <p:strVal val="visible"/>
                                      </p:to>
                                    </p:set>
                                    <p:anim calcmode="lin" valueType="num">
                                      <p:cBhvr additive="base">
                                        <p:cTn id="34" dur="500" fill="hold"/>
                                        <p:tgtEl>
                                          <p:spTgt spid="526349"/>
                                        </p:tgtEl>
                                        <p:attrNameLst>
                                          <p:attrName>ppt_x</p:attrName>
                                        </p:attrNameLst>
                                      </p:cBhvr>
                                      <p:tavLst>
                                        <p:tav tm="0">
                                          <p:val>
                                            <p:strVal val="#ppt_x"/>
                                          </p:val>
                                        </p:tav>
                                        <p:tav tm="100000">
                                          <p:val>
                                            <p:strVal val="#ppt_x"/>
                                          </p:val>
                                        </p:tav>
                                      </p:tavLst>
                                    </p:anim>
                                    <p:anim calcmode="lin" valueType="num">
                                      <p:cBhvr additive="base">
                                        <p:cTn id="35" dur="500" fill="hold"/>
                                        <p:tgtEl>
                                          <p:spTgt spid="526349"/>
                                        </p:tgtEl>
                                        <p:attrNameLst>
                                          <p:attrName>ppt_y</p:attrName>
                                        </p:attrNameLst>
                                      </p:cBhvr>
                                      <p:tavLst>
                                        <p:tav tm="0">
                                          <p:val>
                                            <p:strVal val="0-#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1" fill="hold" nodeType="clickEffect">
                                  <p:stCondLst>
                                    <p:cond delay="0"/>
                                  </p:stCondLst>
                                  <p:childTnLst>
                                    <p:set>
                                      <p:cBhvr>
                                        <p:cTn id="39" dur="1" fill="hold">
                                          <p:stCondLst>
                                            <p:cond delay="0"/>
                                          </p:stCondLst>
                                        </p:cTn>
                                        <p:tgtEl>
                                          <p:spTgt spid="526353"/>
                                        </p:tgtEl>
                                        <p:attrNameLst>
                                          <p:attrName>style.visibility</p:attrName>
                                        </p:attrNameLst>
                                      </p:cBhvr>
                                      <p:to>
                                        <p:strVal val="visible"/>
                                      </p:to>
                                    </p:set>
                                    <p:anim calcmode="lin" valueType="num">
                                      <p:cBhvr additive="base">
                                        <p:cTn id="40" dur="500" fill="hold"/>
                                        <p:tgtEl>
                                          <p:spTgt spid="526353"/>
                                        </p:tgtEl>
                                        <p:attrNameLst>
                                          <p:attrName>ppt_x</p:attrName>
                                        </p:attrNameLst>
                                      </p:cBhvr>
                                      <p:tavLst>
                                        <p:tav tm="0">
                                          <p:val>
                                            <p:strVal val="#ppt_x"/>
                                          </p:val>
                                        </p:tav>
                                        <p:tav tm="100000">
                                          <p:val>
                                            <p:strVal val="#ppt_x"/>
                                          </p:val>
                                        </p:tav>
                                      </p:tavLst>
                                    </p:anim>
                                    <p:anim calcmode="lin" valueType="num">
                                      <p:cBhvr additive="base">
                                        <p:cTn id="41" dur="500" fill="hold"/>
                                        <p:tgtEl>
                                          <p:spTgt spid="526353"/>
                                        </p:tgtEl>
                                        <p:attrNameLst>
                                          <p:attrName>ppt_y</p:attrName>
                                        </p:attrNameLst>
                                      </p:cBhvr>
                                      <p:tavLst>
                                        <p:tav tm="0">
                                          <p:val>
                                            <p:strVal val="0-#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526360"/>
                                        </p:tgtEl>
                                        <p:attrNameLst>
                                          <p:attrName>style.visibility</p:attrName>
                                        </p:attrNameLst>
                                      </p:cBhvr>
                                      <p:to>
                                        <p:strVal val="visible"/>
                                      </p:to>
                                    </p:set>
                                    <p:anim calcmode="lin" valueType="num">
                                      <p:cBhvr additive="base">
                                        <p:cTn id="46" dur="500" fill="hold"/>
                                        <p:tgtEl>
                                          <p:spTgt spid="526360"/>
                                        </p:tgtEl>
                                        <p:attrNameLst>
                                          <p:attrName>ppt_x</p:attrName>
                                        </p:attrNameLst>
                                      </p:cBhvr>
                                      <p:tavLst>
                                        <p:tav tm="0">
                                          <p:val>
                                            <p:strVal val="#ppt_x"/>
                                          </p:val>
                                        </p:tav>
                                        <p:tav tm="100000">
                                          <p:val>
                                            <p:strVal val="#ppt_x"/>
                                          </p:val>
                                        </p:tav>
                                      </p:tavLst>
                                    </p:anim>
                                    <p:anim calcmode="lin" valueType="num">
                                      <p:cBhvr additive="base">
                                        <p:cTn id="47" dur="500" fill="hold"/>
                                        <p:tgtEl>
                                          <p:spTgt spid="526360"/>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526364"/>
                                        </p:tgtEl>
                                        <p:attrNameLst>
                                          <p:attrName>style.visibility</p:attrName>
                                        </p:attrNameLst>
                                      </p:cBhvr>
                                      <p:to>
                                        <p:strVal val="visible"/>
                                      </p:to>
                                    </p:set>
                                    <p:anim calcmode="lin" valueType="num">
                                      <p:cBhvr additive="base">
                                        <p:cTn id="52" dur="500" fill="hold"/>
                                        <p:tgtEl>
                                          <p:spTgt spid="526364"/>
                                        </p:tgtEl>
                                        <p:attrNameLst>
                                          <p:attrName>ppt_x</p:attrName>
                                        </p:attrNameLst>
                                      </p:cBhvr>
                                      <p:tavLst>
                                        <p:tav tm="0">
                                          <p:val>
                                            <p:strVal val="#ppt_x"/>
                                          </p:val>
                                        </p:tav>
                                        <p:tav tm="100000">
                                          <p:val>
                                            <p:strVal val="#ppt_x"/>
                                          </p:val>
                                        </p:tav>
                                      </p:tavLst>
                                    </p:anim>
                                    <p:anim calcmode="lin" valueType="num">
                                      <p:cBhvr additive="base">
                                        <p:cTn id="53" dur="500" fill="hold"/>
                                        <p:tgtEl>
                                          <p:spTgt spid="526364"/>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526368"/>
                                        </p:tgtEl>
                                        <p:attrNameLst>
                                          <p:attrName>style.visibility</p:attrName>
                                        </p:attrNameLst>
                                      </p:cBhvr>
                                      <p:to>
                                        <p:strVal val="visible"/>
                                      </p:to>
                                    </p:set>
                                    <p:anim calcmode="lin" valueType="num">
                                      <p:cBhvr additive="base">
                                        <p:cTn id="58" dur="500" fill="hold"/>
                                        <p:tgtEl>
                                          <p:spTgt spid="526368"/>
                                        </p:tgtEl>
                                        <p:attrNameLst>
                                          <p:attrName>ppt_x</p:attrName>
                                        </p:attrNameLst>
                                      </p:cBhvr>
                                      <p:tavLst>
                                        <p:tav tm="0">
                                          <p:val>
                                            <p:strVal val="#ppt_x"/>
                                          </p:val>
                                        </p:tav>
                                        <p:tav tm="100000">
                                          <p:val>
                                            <p:strVal val="#ppt_x"/>
                                          </p:val>
                                        </p:tav>
                                      </p:tavLst>
                                    </p:anim>
                                    <p:anim calcmode="lin" valueType="num">
                                      <p:cBhvr additive="base">
                                        <p:cTn id="59" dur="500" fill="hold"/>
                                        <p:tgtEl>
                                          <p:spTgt spid="526368"/>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526373"/>
                                        </p:tgtEl>
                                        <p:attrNameLst>
                                          <p:attrName>style.visibility</p:attrName>
                                        </p:attrNameLst>
                                      </p:cBhvr>
                                      <p:to>
                                        <p:strVal val="visible"/>
                                      </p:to>
                                    </p:set>
                                    <p:animEffect transition="in" filter="wipe(down)">
                                      <p:cBhvr>
                                        <p:cTn id="63" dur="500"/>
                                        <p:tgtEl>
                                          <p:spTgt spid="526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3" grpId="0" autoUpdateAnimBg="0"/>
      <p:bldP spid="526358" grpId="0" autoUpdateAnimBg="0"/>
      <p:bldP spid="52637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682625" y="1052513"/>
            <a:ext cx="7921625"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544513"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 typeface="Wingdings" panose="05000000000000000000" pitchFamily="2" charset="2"/>
              <a:buNone/>
              <a:tabLst/>
              <a:defRPr/>
            </a:pPr>
            <a:r>
              <a:rPr kumimoji="0" lang="pt-BR" altLang="pt-BR" sz="3800" b="1" i="0" u="none" strike="noStrike" kern="1200" cap="none" spc="0" normalizeH="0" baseline="0" noProof="0" dirty="0">
                <a:ln>
                  <a:noFill/>
                </a:ln>
                <a:solidFill>
                  <a:srgbClr val="1E4628"/>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Por isso, é importante não esquecermos  da recomendação do Mestre Jesus.</a:t>
            </a:r>
          </a:p>
        </p:txBody>
      </p:sp>
      <p:sp>
        <p:nvSpPr>
          <p:cNvPr id="484355" name="Rectangle 3"/>
          <p:cNvSpPr>
            <a:spLocks noChangeArrowheads="1"/>
          </p:cNvSpPr>
          <p:nvPr/>
        </p:nvSpPr>
        <p:spPr bwMode="auto">
          <a:xfrm>
            <a:off x="1619250" y="4437063"/>
            <a:ext cx="6121400" cy="1441450"/>
          </a:xfrm>
          <a:prstGeom prst="rect">
            <a:avLst/>
          </a:prstGeom>
          <a:gradFill rotWithShape="1">
            <a:gsLst>
              <a:gs pos="0">
                <a:srgbClr val="CCCCFF">
                  <a:gamma/>
                  <a:shade val="84706"/>
                  <a:invGamma/>
                </a:srgbClr>
              </a:gs>
              <a:gs pos="50000">
                <a:srgbClr val="CCCCFF"/>
              </a:gs>
              <a:gs pos="100000">
                <a:srgbClr val="CCCCFF">
                  <a:gamma/>
                  <a:shade val="84706"/>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544513"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 typeface="Wingdings" panose="05000000000000000000" pitchFamily="2" charset="2"/>
              <a:buNone/>
              <a:tabLst/>
              <a:defRPr/>
            </a:pPr>
            <a:r>
              <a:rPr kumimoji="0" lang="pt-BR" altLang="pt-BR" sz="56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“Vigiai e Orai”</a:t>
            </a:r>
          </a:p>
        </p:txBody>
      </p:sp>
    </p:spTree>
    <p:extLst>
      <p:ext uri="{BB962C8B-B14F-4D97-AF65-F5344CB8AC3E}">
        <p14:creationId xmlns:p14="http://schemas.microsoft.com/office/powerpoint/2010/main" val="965936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84354"/>
                                        </p:tgtEl>
                                        <p:attrNameLst>
                                          <p:attrName>style.visibility</p:attrName>
                                        </p:attrNameLst>
                                      </p:cBhvr>
                                      <p:to>
                                        <p:strVal val="visible"/>
                                      </p:to>
                                    </p:set>
                                    <p:anim calcmode="lin" valueType="num">
                                      <p:cBhvr>
                                        <p:cTn id="7" dur="1000" fill="hold"/>
                                        <p:tgtEl>
                                          <p:spTgt spid="484354"/>
                                        </p:tgtEl>
                                        <p:attrNameLst>
                                          <p:attrName>ppt_w</p:attrName>
                                        </p:attrNameLst>
                                      </p:cBhvr>
                                      <p:tavLst>
                                        <p:tav tm="0">
                                          <p:val>
                                            <p:fltVal val="0"/>
                                          </p:val>
                                        </p:tav>
                                        <p:tav tm="100000">
                                          <p:val>
                                            <p:strVal val="#ppt_w"/>
                                          </p:val>
                                        </p:tav>
                                      </p:tavLst>
                                    </p:anim>
                                    <p:anim calcmode="lin" valueType="num">
                                      <p:cBhvr>
                                        <p:cTn id="8" dur="1000" fill="hold"/>
                                        <p:tgtEl>
                                          <p:spTgt spid="484354"/>
                                        </p:tgtEl>
                                        <p:attrNameLst>
                                          <p:attrName>ppt_h</p:attrName>
                                        </p:attrNameLst>
                                      </p:cBhvr>
                                      <p:tavLst>
                                        <p:tav tm="0">
                                          <p:val>
                                            <p:fltVal val="0"/>
                                          </p:val>
                                        </p:tav>
                                        <p:tav tm="100000">
                                          <p:val>
                                            <p:strVal val="#ppt_h"/>
                                          </p:val>
                                        </p:tav>
                                      </p:tavLst>
                                    </p:anim>
                                    <p:anim calcmode="lin" valueType="num">
                                      <p:cBhvr>
                                        <p:cTn id="9" dur="1000" fill="hold"/>
                                        <p:tgtEl>
                                          <p:spTgt spid="4843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43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484355"/>
                                        </p:tgtEl>
                                        <p:attrNameLst>
                                          <p:attrName>style.visibility</p:attrName>
                                        </p:attrNameLst>
                                      </p:cBhvr>
                                      <p:to>
                                        <p:strVal val="visible"/>
                                      </p:to>
                                    </p:set>
                                    <p:anim calcmode="lin" valueType="num">
                                      <p:cBhvr>
                                        <p:cTn id="14" dur="1000" fill="hold"/>
                                        <p:tgtEl>
                                          <p:spTgt spid="484355"/>
                                        </p:tgtEl>
                                        <p:attrNameLst>
                                          <p:attrName>ppt_w</p:attrName>
                                        </p:attrNameLst>
                                      </p:cBhvr>
                                      <p:tavLst>
                                        <p:tav tm="0">
                                          <p:val>
                                            <p:fltVal val="0"/>
                                          </p:val>
                                        </p:tav>
                                        <p:tav tm="100000">
                                          <p:val>
                                            <p:strVal val="#ppt_w"/>
                                          </p:val>
                                        </p:tav>
                                      </p:tavLst>
                                    </p:anim>
                                    <p:anim calcmode="lin" valueType="num">
                                      <p:cBhvr>
                                        <p:cTn id="15" dur="1000" fill="hold"/>
                                        <p:tgtEl>
                                          <p:spTgt spid="484355"/>
                                        </p:tgtEl>
                                        <p:attrNameLst>
                                          <p:attrName>ppt_h</p:attrName>
                                        </p:attrNameLst>
                                      </p:cBhvr>
                                      <p:tavLst>
                                        <p:tav tm="0">
                                          <p:val>
                                            <p:fltVal val="0"/>
                                          </p:val>
                                        </p:tav>
                                        <p:tav tm="100000">
                                          <p:val>
                                            <p:strVal val="#ppt_h"/>
                                          </p:val>
                                        </p:tav>
                                      </p:tavLst>
                                    </p:anim>
                                    <p:anim calcmode="lin" valueType="num">
                                      <p:cBhvr>
                                        <p:cTn id="16" dur="1000" fill="hold"/>
                                        <p:tgtEl>
                                          <p:spTgt spid="48435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843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4" grpId="0"/>
      <p:bldP spid="48435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235450468"/>
              </p:ext>
            </p:extLst>
          </p:nvPr>
        </p:nvGraphicFramePr>
        <p:xfrm>
          <a:off x="659736" y="1069984"/>
          <a:ext cx="7857461" cy="477983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79831">
                <a:tc>
                  <a:txBody>
                    <a:bodyPr/>
                    <a:lstStyle/>
                    <a:p>
                      <a:pPr algn="ctr"/>
                      <a:r>
                        <a:rPr lang="pt-BR" sz="2000" dirty="0">
                          <a:solidFill>
                            <a:srgbClr val="FFFF00"/>
                          </a:solidFill>
                        </a:rPr>
                        <a:t>III - POSSESSOS</a:t>
                      </a:r>
                    </a:p>
                    <a:p>
                      <a:pPr algn="ctr"/>
                      <a:endParaRPr lang="pt-BR" sz="2000" dirty="0">
                        <a:solidFill>
                          <a:srgbClr val="FFFF00"/>
                        </a:solidFill>
                      </a:endParaRPr>
                    </a:p>
                    <a:p>
                      <a:pPr marL="342900" indent="-342900" algn="just">
                        <a:buAutoNum type="arabicPeriod" startAt="473"/>
                      </a:pPr>
                      <a:r>
                        <a:rPr lang="pt-BR" sz="2000" dirty="0"/>
                        <a:t> Pode um Espírito, momentaneamente, revestir-se do invólucro de uma pessoa viva, quer dizer, introduzir-se num corpo animado e agir em substituição ao Espírito que nele se encontra encarnado?</a:t>
                      </a:r>
                    </a:p>
                    <a:p>
                      <a:pPr marL="0" indent="0" algn="just">
                        <a:buNone/>
                      </a:pPr>
                      <a:endParaRPr lang="pt-BR" sz="2000" dirty="0">
                        <a:solidFill>
                          <a:srgbClr val="FFFF00"/>
                        </a:solidFill>
                      </a:endParaRPr>
                    </a:p>
                    <a:p>
                      <a:pPr algn="just"/>
                      <a:r>
                        <a:rPr lang="pt-BR" sz="2000" dirty="0">
                          <a:solidFill>
                            <a:srgbClr val="FFFF00"/>
                          </a:solidFill>
                        </a:rPr>
                        <a:t>R. O Espírito não entra num corpo como entras numa casa; ele se assimila a um Espírito encarnado que tem os seus mesmos defeitos e as suas mesmas qualidades, para agir conjuntamente; mas é sempre o Espírito encarnado que age como quer sobre a matéria de que está revestido. Um Espírito não pode substituir-se ao que se acha encarnado, porque o Espírito e o corpo estão ligados até o tempo marcado para o termo da existência material.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2211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
          <p:cNvSpPr>
            <a:spLocks noChangeArrowheads="1"/>
          </p:cNvSpPr>
          <p:nvPr/>
        </p:nvSpPr>
        <p:spPr bwMode="auto">
          <a:xfrm>
            <a:off x="4343400" y="1485900"/>
            <a:ext cx="762000" cy="3771900"/>
          </a:xfrm>
          <a:prstGeom prst="irregularSeal2">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defTabSz="914400"/>
            <a:endParaRPr lang="pt-BR">
              <a:solidFill>
                <a:prstClr val="black"/>
              </a:solidFill>
              <a:latin typeface="Bell MT"/>
            </a:endParaRPr>
          </a:p>
        </p:txBody>
      </p:sp>
      <p:grpSp>
        <p:nvGrpSpPr>
          <p:cNvPr id="2" name="Group 4"/>
          <p:cNvGrpSpPr>
            <a:grpSpLocks/>
          </p:cNvGrpSpPr>
          <p:nvPr/>
        </p:nvGrpSpPr>
        <p:grpSpPr bwMode="auto">
          <a:xfrm>
            <a:off x="4876800" y="1657350"/>
            <a:ext cx="3200400" cy="1143000"/>
            <a:chOff x="3072" y="672"/>
            <a:chExt cx="2016" cy="960"/>
          </a:xfrm>
        </p:grpSpPr>
        <p:sp>
          <p:nvSpPr>
            <p:cNvPr id="15405" name="Text Box 5"/>
            <p:cNvSpPr txBox="1">
              <a:spLocks noChangeArrowheads="1"/>
            </p:cNvSpPr>
            <p:nvPr/>
          </p:nvSpPr>
          <p:spPr bwMode="auto">
            <a:xfrm>
              <a:off x="3792" y="672"/>
              <a:ext cx="1296" cy="439"/>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eaLnBrk="1" hangingPunct="1">
                <a:spcBef>
                  <a:spcPct val="50000"/>
                </a:spcBef>
              </a:pPr>
              <a:r>
                <a:rPr lang="pt-BR" sz="2800" dirty="0">
                  <a:solidFill>
                    <a:prstClr val="black"/>
                  </a:solidFill>
                  <a:latin typeface="Bell MT"/>
                </a:rPr>
                <a:t>ESPÍRITO</a:t>
              </a:r>
            </a:p>
          </p:txBody>
        </p:sp>
        <p:sp>
          <p:nvSpPr>
            <p:cNvPr id="15406" name="Line 6"/>
            <p:cNvSpPr>
              <a:spLocks noChangeShapeType="1"/>
            </p:cNvSpPr>
            <p:nvPr/>
          </p:nvSpPr>
          <p:spPr bwMode="auto">
            <a:xfrm flipH="1">
              <a:off x="3072" y="1111"/>
              <a:ext cx="1083" cy="52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endParaRPr lang="pt-BR">
                <a:solidFill>
                  <a:prstClr val="black"/>
                </a:solidFill>
                <a:latin typeface="Bell MT"/>
              </a:endParaRPr>
            </a:p>
          </p:txBody>
        </p:sp>
      </p:grpSp>
      <p:grpSp>
        <p:nvGrpSpPr>
          <p:cNvPr id="15364" name="Group 10"/>
          <p:cNvGrpSpPr>
            <a:grpSpLocks/>
          </p:cNvGrpSpPr>
          <p:nvPr/>
        </p:nvGrpSpPr>
        <p:grpSpPr bwMode="auto">
          <a:xfrm>
            <a:off x="3581400" y="1257300"/>
            <a:ext cx="2133600" cy="4400550"/>
            <a:chOff x="2304" y="624"/>
            <a:chExt cx="992" cy="3060"/>
          </a:xfrm>
        </p:grpSpPr>
        <p:sp>
          <p:nvSpPr>
            <p:cNvPr id="15385" name="Freeform 11"/>
            <p:cNvSpPr>
              <a:spLocks/>
            </p:cNvSpPr>
            <p:nvPr/>
          </p:nvSpPr>
          <p:spPr bwMode="auto">
            <a:xfrm>
              <a:off x="2304" y="1440"/>
              <a:ext cx="992" cy="2070"/>
            </a:xfrm>
            <a:custGeom>
              <a:avLst/>
              <a:gdLst>
                <a:gd name="T0" fmla="*/ 132 w 992"/>
                <a:gd name="T1" fmla="*/ 1629 h 2070"/>
                <a:gd name="T2" fmla="*/ 149 w 992"/>
                <a:gd name="T3" fmla="*/ 1828 h 2070"/>
                <a:gd name="T4" fmla="*/ 209 w 992"/>
                <a:gd name="T5" fmla="*/ 2067 h 2070"/>
                <a:gd name="T6" fmla="*/ 510 w 992"/>
                <a:gd name="T7" fmla="*/ 2015 h 2070"/>
                <a:gd name="T8" fmla="*/ 562 w 992"/>
                <a:gd name="T9" fmla="*/ 2070 h 2070"/>
                <a:gd name="T10" fmla="*/ 823 w 992"/>
                <a:gd name="T11" fmla="*/ 1972 h 2070"/>
                <a:gd name="T12" fmla="*/ 854 w 992"/>
                <a:gd name="T13" fmla="*/ 1692 h 2070"/>
                <a:gd name="T14" fmla="*/ 857 w 992"/>
                <a:gd name="T15" fmla="*/ 1056 h 2070"/>
                <a:gd name="T16" fmla="*/ 897 w 992"/>
                <a:gd name="T17" fmla="*/ 1050 h 2070"/>
                <a:gd name="T18" fmla="*/ 946 w 992"/>
                <a:gd name="T19" fmla="*/ 1027 h 2070"/>
                <a:gd name="T20" fmla="*/ 977 w 992"/>
                <a:gd name="T21" fmla="*/ 999 h 2070"/>
                <a:gd name="T22" fmla="*/ 989 w 992"/>
                <a:gd name="T23" fmla="*/ 976 h 2070"/>
                <a:gd name="T24" fmla="*/ 992 w 992"/>
                <a:gd name="T25" fmla="*/ 129 h 2070"/>
                <a:gd name="T26" fmla="*/ 957 w 992"/>
                <a:gd name="T27" fmla="*/ 54 h 2070"/>
                <a:gd name="T28" fmla="*/ 897 w 992"/>
                <a:gd name="T29" fmla="*/ 17 h 2070"/>
                <a:gd name="T30" fmla="*/ 823 w 992"/>
                <a:gd name="T31" fmla="*/ 2 h 2070"/>
                <a:gd name="T32" fmla="*/ 745 w 992"/>
                <a:gd name="T33" fmla="*/ 0 h 2070"/>
                <a:gd name="T34" fmla="*/ 734 w 992"/>
                <a:gd name="T35" fmla="*/ 0 h 2070"/>
                <a:gd name="T36" fmla="*/ 702 w 992"/>
                <a:gd name="T37" fmla="*/ 0 h 2070"/>
                <a:gd name="T38" fmla="*/ 654 w 992"/>
                <a:gd name="T39" fmla="*/ 0 h 2070"/>
                <a:gd name="T40" fmla="*/ 591 w 992"/>
                <a:gd name="T41" fmla="*/ 0 h 2070"/>
                <a:gd name="T42" fmla="*/ 519 w 992"/>
                <a:gd name="T43" fmla="*/ 0 h 2070"/>
                <a:gd name="T44" fmla="*/ 442 w 992"/>
                <a:gd name="T45" fmla="*/ 0 h 2070"/>
                <a:gd name="T46" fmla="*/ 364 w 992"/>
                <a:gd name="T47" fmla="*/ 0 h 2070"/>
                <a:gd name="T48" fmla="*/ 287 w 992"/>
                <a:gd name="T49" fmla="*/ 0 h 2070"/>
                <a:gd name="T50" fmla="*/ 161 w 992"/>
                <a:gd name="T51" fmla="*/ 8 h 2070"/>
                <a:gd name="T52" fmla="*/ 75 w 992"/>
                <a:gd name="T53" fmla="*/ 31 h 2070"/>
                <a:gd name="T54" fmla="*/ 23 w 992"/>
                <a:gd name="T55" fmla="*/ 77 h 2070"/>
                <a:gd name="T56" fmla="*/ 0 w 992"/>
                <a:gd name="T57" fmla="*/ 143 h 2070"/>
                <a:gd name="T58" fmla="*/ 0 w 992"/>
                <a:gd name="T59" fmla="*/ 976 h 2070"/>
                <a:gd name="T60" fmla="*/ 6 w 992"/>
                <a:gd name="T61" fmla="*/ 993 h 2070"/>
                <a:gd name="T62" fmla="*/ 29 w 992"/>
                <a:gd name="T63" fmla="*/ 1019 h 2070"/>
                <a:gd name="T64" fmla="*/ 83 w 992"/>
                <a:gd name="T65" fmla="*/ 1036 h 2070"/>
                <a:gd name="T66" fmla="*/ 132 w 992"/>
                <a:gd name="T67" fmla="*/ 1039 h 20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2"/>
                <a:gd name="T103" fmla="*/ 0 h 2070"/>
                <a:gd name="T104" fmla="*/ 992 w 992"/>
                <a:gd name="T105" fmla="*/ 2070 h 20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2" h="2070">
                  <a:moveTo>
                    <a:pt x="132" y="1039"/>
                  </a:moveTo>
                  <a:lnTo>
                    <a:pt x="132" y="1629"/>
                  </a:lnTo>
                  <a:lnTo>
                    <a:pt x="135" y="1690"/>
                  </a:lnTo>
                  <a:lnTo>
                    <a:pt x="149" y="1828"/>
                  </a:lnTo>
                  <a:lnTo>
                    <a:pt x="172" y="1977"/>
                  </a:lnTo>
                  <a:lnTo>
                    <a:pt x="209" y="2067"/>
                  </a:lnTo>
                  <a:lnTo>
                    <a:pt x="464" y="2070"/>
                  </a:lnTo>
                  <a:lnTo>
                    <a:pt x="510" y="2015"/>
                  </a:lnTo>
                  <a:lnTo>
                    <a:pt x="513" y="2018"/>
                  </a:lnTo>
                  <a:lnTo>
                    <a:pt x="562" y="2070"/>
                  </a:lnTo>
                  <a:lnTo>
                    <a:pt x="780" y="2067"/>
                  </a:lnTo>
                  <a:lnTo>
                    <a:pt x="823" y="1972"/>
                  </a:lnTo>
                  <a:lnTo>
                    <a:pt x="846" y="1825"/>
                  </a:lnTo>
                  <a:lnTo>
                    <a:pt x="854" y="1692"/>
                  </a:lnTo>
                  <a:lnTo>
                    <a:pt x="857" y="1635"/>
                  </a:lnTo>
                  <a:lnTo>
                    <a:pt x="857" y="1056"/>
                  </a:lnTo>
                  <a:lnTo>
                    <a:pt x="866" y="1053"/>
                  </a:lnTo>
                  <a:lnTo>
                    <a:pt x="897" y="1050"/>
                  </a:lnTo>
                  <a:lnTo>
                    <a:pt x="923" y="1042"/>
                  </a:lnTo>
                  <a:lnTo>
                    <a:pt x="946" y="1027"/>
                  </a:lnTo>
                  <a:lnTo>
                    <a:pt x="963" y="1013"/>
                  </a:lnTo>
                  <a:lnTo>
                    <a:pt x="977" y="999"/>
                  </a:lnTo>
                  <a:lnTo>
                    <a:pt x="986" y="984"/>
                  </a:lnTo>
                  <a:lnTo>
                    <a:pt x="989" y="976"/>
                  </a:lnTo>
                  <a:lnTo>
                    <a:pt x="992" y="973"/>
                  </a:lnTo>
                  <a:lnTo>
                    <a:pt x="992" y="129"/>
                  </a:lnTo>
                  <a:lnTo>
                    <a:pt x="980" y="86"/>
                  </a:lnTo>
                  <a:lnTo>
                    <a:pt x="957" y="54"/>
                  </a:lnTo>
                  <a:lnTo>
                    <a:pt x="932" y="31"/>
                  </a:lnTo>
                  <a:lnTo>
                    <a:pt x="897" y="17"/>
                  </a:lnTo>
                  <a:lnTo>
                    <a:pt x="860" y="8"/>
                  </a:lnTo>
                  <a:lnTo>
                    <a:pt x="823" y="2"/>
                  </a:lnTo>
                  <a:lnTo>
                    <a:pt x="783" y="0"/>
                  </a:lnTo>
                  <a:lnTo>
                    <a:pt x="745" y="0"/>
                  </a:lnTo>
                  <a:lnTo>
                    <a:pt x="742" y="0"/>
                  </a:lnTo>
                  <a:lnTo>
                    <a:pt x="734" y="0"/>
                  </a:lnTo>
                  <a:lnTo>
                    <a:pt x="720" y="0"/>
                  </a:lnTo>
                  <a:lnTo>
                    <a:pt x="702" y="0"/>
                  </a:lnTo>
                  <a:lnTo>
                    <a:pt x="679" y="0"/>
                  </a:lnTo>
                  <a:lnTo>
                    <a:pt x="654" y="0"/>
                  </a:lnTo>
                  <a:lnTo>
                    <a:pt x="622" y="0"/>
                  </a:lnTo>
                  <a:lnTo>
                    <a:pt x="591" y="0"/>
                  </a:lnTo>
                  <a:lnTo>
                    <a:pt x="556" y="0"/>
                  </a:lnTo>
                  <a:lnTo>
                    <a:pt x="519" y="0"/>
                  </a:lnTo>
                  <a:lnTo>
                    <a:pt x="482" y="0"/>
                  </a:lnTo>
                  <a:lnTo>
                    <a:pt x="442" y="0"/>
                  </a:lnTo>
                  <a:lnTo>
                    <a:pt x="401" y="0"/>
                  </a:lnTo>
                  <a:lnTo>
                    <a:pt x="364" y="0"/>
                  </a:lnTo>
                  <a:lnTo>
                    <a:pt x="324" y="0"/>
                  </a:lnTo>
                  <a:lnTo>
                    <a:pt x="287" y="0"/>
                  </a:lnTo>
                  <a:lnTo>
                    <a:pt x="218" y="2"/>
                  </a:lnTo>
                  <a:lnTo>
                    <a:pt x="161" y="8"/>
                  </a:lnTo>
                  <a:lnTo>
                    <a:pt x="115" y="17"/>
                  </a:lnTo>
                  <a:lnTo>
                    <a:pt x="75" y="31"/>
                  </a:lnTo>
                  <a:lnTo>
                    <a:pt x="46" y="51"/>
                  </a:lnTo>
                  <a:lnTo>
                    <a:pt x="23" y="77"/>
                  </a:lnTo>
                  <a:lnTo>
                    <a:pt x="9" y="109"/>
                  </a:lnTo>
                  <a:lnTo>
                    <a:pt x="0" y="143"/>
                  </a:lnTo>
                  <a:lnTo>
                    <a:pt x="0" y="973"/>
                  </a:lnTo>
                  <a:lnTo>
                    <a:pt x="0" y="976"/>
                  </a:lnTo>
                  <a:lnTo>
                    <a:pt x="0" y="984"/>
                  </a:lnTo>
                  <a:lnTo>
                    <a:pt x="6" y="993"/>
                  </a:lnTo>
                  <a:lnTo>
                    <a:pt x="15" y="1004"/>
                  </a:lnTo>
                  <a:lnTo>
                    <a:pt x="29" y="1019"/>
                  </a:lnTo>
                  <a:lnTo>
                    <a:pt x="52" y="1027"/>
                  </a:lnTo>
                  <a:lnTo>
                    <a:pt x="83" y="1036"/>
                  </a:lnTo>
                  <a:lnTo>
                    <a:pt x="129" y="1039"/>
                  </a:lnTo>
                  <a:lnTo>
                    <a:pt x="132" y="1039"/>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86" name="Freeform 12"/>
            <p:cNvSpPr>
              <a:spLocks/>
            </p:cNvSpPr>
            <p:nvPr/>
          </p:nvSpPr>
          <p:spPr bwMode="auto">
            <a:xfrm>
              <a:off x="2608" y="1430"/>
              <a:ext cx="458" cy="29"/>
            </a:xfrm>
            <a:custGeom>
              <a:avLst/>
              <a:gdLst>
                <a:gd name="T0" fmla="*/ 0 w 458"/>
                <a:gd name="T1" fmla="*/ 29 h 29"/>
                <a:gd name="T2" fmla="*/ 0 w 458"/>
                <a:gd name="T3" fmla="*/ 29 h 29"/>
                <a:gd name="T4" fmla="*/ 37 w 458"/>
                <a:gd name="T5" fmla="*/ 29 h 29"/>
                <a:gd name="T6" fmla="*/ 77 w 458"/>
                <a:gd name="T7" fmla="*/ 29 h 29"/>
                <a:gd name="T8" fmla="*/ 114 w 458"/>
                <a:gd name="T9" fmla="*/ 29 h 29"/>
                <a:gd name="T10" fmla="*/ 155 w 458"/>
                <a:gd name="T11" fmla="*/ 29 h 29"/>
                <a:gd name="T12" fmla="*/ 195 w 458"/>
                <a:gd name="T13" fmla="*/ 29 h 29"/>
                <a:gd name="T14" fmla="*/ 232 w 458"/>
                <a:gd name="T15" fmla="*/ 29 h 29"/>
                <a:gd name="T16" fmla="*/ 269 w 458"/>
                <a:gd name="T17" fmla="*/ 29 h 29"/>
                <a:gd name="T18" fmla="*/ 304 w 458"/>
                <a:gd name="T19" fmla="*/ 29 h 29"/>
                <a:gd name="T20" fmla="*/ 335 w 458"/>
                <a:gd name="T21" fmla="*/ 29 h 29"/>
                <a:gd name="T22" fmla="*/ 367 w 458"/>
                <a:gd name="T23" fmla="*/ 29 h 29"/>
                <a:gd name="T24" fmla="*/ 392 w 458"/>
                <a:gd name="T25" fmla="*/ 29 h 29"/>
                <a:gd name="T26" fmla="*/ 415 w 458"/>
                <a:gd name="T27" fmla="*/ 29 h 29"/>
                <a:gd name="T28" fmla="*/ 433 w 458"/>
                <a:gd name="T29" fmla="*/ 29 h 29"/>
                <a:gd name="T30" fmla="*/ 447 w 458"/>
                <a:gd name="T31" fmla="*/ 29 h 29"/>
                <a:gd name="T32" fmla="*/ 455 w 458"/>
                <a:gd name="T33" fmla="*/ 29 h 29"/>
                <a:gd name="T34" fmla="*/ 458 w 458"/>
                <a:gd name="T35" fmla="*/ 29 h 29"/>
                <a:gd name="T36" fmla="*/ 458 w 458"/>
                <a:gd name="T37" fmla="*/ 0 h 29"/>
                <a:gd name="T38" fmla="*/ 455 w 458"/>
                <a:gd name="T39" fmla="*/ 0 h 29"/>
                <a:gd name="T40" fmla="*/ 447 w 458"/>
                <a:gd name="T41" fmla="*/ 0 h 29"/>
                <a:gd name="T42" fmla="*/ 433 w 458"/>
                <a:gd name="T43" fmla="*/ 0 h 29"/>
                <a:gd name="T44" fmla="*/ 415 w 458"/>
                <a:gd name="T45" fmla="*/ 0 h 29"/>
                <a:gd name="T46" fmla="*/ 392 w 458"/>
                <a:gd name="T47" fmla="*/ 0 h 29"/>
                <a:gd name="T48" fmla="*/ 367 w 458"/>
                <a:gd name="T49" fmla="*/ 0 h 29"/>
                <a:gd name="T50" fmla="*/ 335 w 458"/>
                <a:gd name="T51" fmla="*/ 0 h 29"/>
                <a:gd name="T52" fmla="*/ 304 w 458"/>
                <a:gd name="T53" fmla="*/ 0 h 29"/>
                <a:gd name="T54" fmla="*/ 269 w 458"/>
                <a:gd name="T55" fmla="*/ 0 h 29"/>
                <a:gd name="T56" fmla="*/ 232 w 458"/>
                <a:gd name="T57" fmla="*/ 0 h 29"/>
                <a:gd name="T58" fmla="*/ 195 w 458"/>
                <a:gd name="T59" fmla="*/ 0 h 29"/>
                <a:gd name="T60" fmla="*/ 155 w 458"/>
                <a:gd name="T61" fmla="*/ 0 h 29"/>
                <a:gd name="T62" fmla="*/ 114 w 458"/>
                <a:gd name="T63" fmla="*/ 0 h 29"/>
                <a:gd name="T64" fmla="*/ 77 w 458"/>
                <a:gd name="T65" fmla="*/ 0 h 29"/>
                <a:gd name="T66" fmla="*/ 37 w 458"/>
                <a:gd name="T67" fmla="*/ 0 h 29"/>
                <a:gd name="T68" fmla="*/ 0 w 458"/>
                <a:gd name="T69" fmla="*/ 0 h 29"/>
                <a:gd name="T70" fmla="*/ 0 w 458"/>
                <a:gd name="T71" fmla="*/ 0 h 29"/>
                <a:gd name="T72" fmla="*/ 0 w 458"/>
                <a:gd name="T73" fmla="*/ 29 h 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8"/>
                <a:gd name="T112" fmla="*/ 0 h 29"/>
                <a:gd name="T113" fmla="*/ 458 w 458"/>
                <a:gd name="T114" fmla="*/ 29 h 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8" h="29">
                  <a:moveTo>
                    <a:pt x="0" y="29"/>
                  </a:moveTo>
                  <a:lnTo>
                    <a:pt x="0" y="29"/>
                  </a:lnTo>
                  <a:lnTo>
                    <a:pt x="37" y="29"/>
                  </a:lnTo>
                  <a:lnTo>
                    <a:pt x="77" y="29"/>
                  </a:lnTo>
                  <a:lnTo>
                    <a:pt x="114" y="29"/>
                  </a:lnTo>
                  <a:lnTo>
                    <a:pt x="155" y="29"/>
                  </a:lnTo>
                  <a:lnTo>
                    <a:pt x="195" y="29"/>
                  </a:lnTo>
                  <a:lnTo>
                    <a:pt x="232" y="29"/>
                  </a:lnTo>
                  <a:lnTo>
                    <a:pt x="269" y="29"/>
                  </a:lnTo>
                  <a:lnTo>
                    <a:pt x="304" y="29"/>
                  </a:lnTo>
                  <a:lnTo>
                    <a:pt x="335" y="29"/>
                  </a:lnTo>
                  <a:lnTo>
                    <a:pt x="367" y="29"/>
                  </a:lnTo>
                  <a:lnTo>
                    <a:pt x="392" y="29"/>
                  </a:lnTo>
                  <a:lnTo>
                    <a:pt x="415" y="29"/>
                  </a:lnTo>
                  <a:lnTo>
                    <a:pt x="433" y="29"/>
                  </a:lnTo>
                  <a:lnTo>
                    <a:pt x="447" y="29"/>
                  </a:lnTo>
                  <a:lnTo>
                    <a:pt x="455" y="29"/>
                  </a:lnTo>
                  <a:lnTo>
                    <a:pt x="458" y="29"/>
                  </a:lnTo>
                  <a:lnTo>
                    <a:pt x="458" y="0"/>
                  </a:lnTo>
                  <a:lnTo>
                    <a:pt x="455" y="0"/>
                  </a:lnTo>
                  <a:lnTo>
                    <a:pt x="447" y="0"/>
                  </a:lnTo>
                  <a:lnTo>
                    <a:pt x="433" y="0"/>
                  </a:lnTo>
                  <a:lnTo>
                    <a:pt x="415" y="0"/>
                  </a:lnTo>
                  <a:lnTo>
                    <a:pt x="392" y="0"/>
                  </a:lnTo>
                  <a:lnTo>
                    <a:pt x="367" y="0"/>
                  </a:lnTo>
                  <a:lnTo>
                    <a:pt x="335" y="0"/>
                  </a:lnTo>
                  <a:lnTo>
                    <a:pt x="304" y="0"/>
                  </a:lnTo>
                  <a:lnTo>
                    <a:pt x="269" y="0"/>
                  </a:lnTo>
                  <a:lnTo>
                    <a:pt x="232" y="0"/>
                  </a:lnTo>
                  <a:lnTo>
                    <a:pt x="195" y="0"/>
                  </a:lnTo>
                  <a:lnTo>
                    <a:pt x="155" y="0"/>
                  </a:lnTo>
                  <a:lnTo>
                    <a:pt x="114" y="0"/>
                  </a:lnTo>
                  <a:lnTo>
                    <a:pt x="77" y="0"/>
                  </a:lnTo>
                  <a:lnTo>
                    <a:pt x="37" y="0"/>
                  </a:lnTo>
                  <a:lnTo>
                    <a:pt x="0" y="0"/>
                  </a:lnTo>
                  <a:lnTo>
                    <a:pt x="0" y="29"/>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87" name="Freeform 13"/>
            <p:cNvSpPr>
              <a:spLocks/>
            </p:cNvSpPr>
            <p:nvPr/>
          </p:nvSpPr>
          <p:spPr bwMode="auto">
            <a:xfrm>
              <a:off x="2639" y="1312"/>
              <a:ext cx="361" cy="190"/>
            </a:xfrm>
            <a:custGeom>
              <a:avLst/>
              <a:gdLst>
                <a:gd name="T0" fmla="*/ 0 w 361"/>
                <a:gd name="T1" fmla="*/ 0 h 190"/>
                <a:gd name="T2" fmla="*/ 0 w 361"/>
                <a:gd name="T3" fmla="*/ 124 h 190"/>
                <a:gd name="T4" fmla="*/ 0 w 361"/>
                <a:gd name="T5" fmla="*/ 127 h 190"/>
                <a:gd name="T6" fmla="*/ 3 w 361"/>
                <a:gd name="T7" fmla="*/ 135 h 190"/>
                <a:gd name="T8" fmla="*/ 12 w 361"/>
                <a:gd name="T9" fmla="*/ 144 h 190"/>
                <a:gd name="T10" fmla="*/ 26 w 361"/>
                <a:gd name="T11" fmla="*/ 156 h 190"/>
                <a:gd name="T12" fmla="*/ 46 w 361"/>
                <a:gd name="T13" fmla="*/ 170 h 190"/>
                <a:gd name="T14" fmla="*/ 81 w 361"/>
                <a:gd name="T15" fmla="*/ 179 h 190"/>
                <a:gd name="T16" fmla="*/ 126 w 361"/>
                <a:gd name="T17" fmla="*/ 187 h 190"/>
                <a:gd name="T18" fmla="*/ 187 w 361"/>
                <a:gd name="T19" fmla="*/ 190 h 190"/>
                <a:gd name="T20" fmla="*/ 244 w 361"/>
                <a:gd name="T21" fmla="*/ 187 h 190"/>
                <a:gd name="T22" fmla="*/ 290 w 361"/>
                <a:gd name="T23" fmla="*/ 179 h 190"/>
                <a:gd name="T24" fmla="*/ 321 w 361"/>
                <a:gd name="T25" fmla="*/ 170 h 190"/>
                <a:gd name="T26" fmla="*/ 341 w 361"/>
                <a:gd name="T27" fmla="*/ 156 h 190"/>
                <a:gd name="T28" fmla="*/ 353 w 361"/>
                <a:gd name="T29" fmla="*/ 144 h 190"/>
                <a:gd name="T30" fmla="*/ 359 w 361"/>
                <a:gd name="T31" fmla="*/ 135 h 190"/>
                <a:gd name="T32" fmla="*/ 361 w 361"/>
                <a:gd name="T33" fmla="*/ 127 h 190"/>
                <a:gd name="T34" fmla="*/ 361 w 361"/>
                <a:gd name="T35" fmla="*/ 124 h 190"/>
                <a:gd name="T36" fmla="*/ 361 w 361"/>
                <a:gd name="T37" fmla="*/ 17 h 190"/>
                <a:gd name="T38" fmla="*/ 0 w 361"/>
                <a:gd name="T39" fmla="*/ 0 h 1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1"/>
                <a:gd name="T61" fmla="*/ 0 h 190"/>
                <a:gd name="T62" fmla="*/ 361 w 361"/>
                <a:gd name="T63" fmla="*/ 190 h 1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1" h="190">
                  <a:moveTo>
                    <a:pt x="0" y="0"/>
                  </a:moveTo>
                  <a:lnTo>
                    <a:pt x="0" y="124"/>
                  </a:lnTo>
                  <a:lnTo>
                    <a:pt x="0" y="127"/>
                  </a:lnTo>
                  <a:lnTo>
                    <a:pt x="3" y="135"/>
                  </a:lnTo>
                  <a:lnTo>
                    <a:pt x="12" y="144"/>
                  </a:lnTo>
                  <a:lnTo>
                    <a:pt x="26" y="156"/>
                  </a:lnTo>
                  <a:lnTo>
                    <a:pt x="46" y="170"/>
                  </a:lnTo>
                  <a:lnTo>
                    <a:pt x="81" y="179"/>
                  </a:lnTo>
                  <a:lnTo>
                    <a:pt x="126" y="187"/>
                  </a:lnTo>
                  <a:lnTo>
                    <a:pt x="187" y="190"/>
                  </a:lnTo>
                  <a:lnTo>
                    <a:pt x="244" y="187"/>
                  </a:lnTo>
                  <a:lnTo>
                    <a:pt x="290" y="179"/>
                  </a:lnTo>
                  <a:lnTo>
                    <a:pt x="321" y="170"/>
                  </a:lnTo>
                  <a:lnTo>
                    <a:pt x="341" y="156"/>
                  </a:lnTo>
                  <a:lnTo>
                    <a:pt x="353" y="144"/>
                  </a:lnTo>
                  <a:lnTo>
                    <a:pt x="359" y="135"/>
                  </a:lnTo>
                  <a:lnTo>
                    <a:pt x="361" y="127"/>
                  </a:lnTo>
                  <a:lnTo>
                    <a:pt x="361" y="124"/>
                  </a:lnTo>
                  <a:lnTo>
                    <a:pt x="361" y="17"/>
                  </a:lnTo>
                  <a:lnTo>
                    <a:pt x="0" y="0"/>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88" name="Freeform 14"/>
            <p:cNvSpPr>
              <a:spLocks/>
            </p:cNvSpPr>
            <p:nvPr/>
          </p:nvSpPr>
          <p:spPr bwMode="auto">
            <a:xfrm>
              <a:off x="2625" y="1298"/>
              <a:ext cx="375" cy="46"/>
            </a:xfrm>
            <a:custGeom>
              <a:avLst/>
              <a:gdLst>
                <a:gd name="T0" fmla="*/ 29 w 375"/>
                <a:gd name="T1" fmla="*/ 14 h 46"/>
                <a:gd name="T2" fmla="*/ 14 w 375"/>
                <a:gd name="T3" fmla="*/ 29 h 46"/>
                <a:gd name="T4" fmla="*/ 375 w 375"/>
                <a:gd name="T5" fmla="*/ 46 h 46"/>
                <a:gd name="T6" fmla="*/ 375 w 375"/>
                <a:gd name="T7" fmla="*/ 17 h 46"/>
                <a:gd name="T8" fmla="*/ 14 w 375"/>
                <a:gd name="T9" fmla="*/ 0 h 46"/>
                <a:gd name="T10" fmla="*/ 0 w 375"/>
                <a:gd name="T11" fmla="*/ 14 h 46"/>
                <a:gd name="T12" fmla="*/ 14 w 375"/>
                <a:gd name="T13" fmla="*/ 0 h 46"/>
                <a:gd name="T14" fmla="*/ 0 w 375"/>
                <a:gd name="T15" fmla="*/ 0 h 46"/>
                <a:gd name="T16" fmla="*/ 0 w 375"/>
                <a:gd name="T17" fmla="*/ 14 h 46"/>
                <a:gd name="T18" fmla="*/ 29 w 375"/>
                <a:gd name="T19" fmla="*/ 14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46"/>
                <a:gd name="T32" fmla="*/ 375 w 375"/>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46">
                  <a:moveTo>
                    <a:pt x="29" y="14"/>
                  </a:moveTo>
                  <a:lnTo>
                    <a:pt x="14" y="29"/>
                  </a:lnTo>
                  <a:lnTo>
                    <a:pt x="375" y="46"/>
                  </a:lnTo>
                  <a:lnTo>
                    <a:pt x="375" y="17"/>
                  </a:lnTo>
                  <a:lnTo>
                    <a:pt x="14" y="0"/>
                  </a:lnTo>
                  <a:lnTo>
                    <a:pt x="0" y="14"/>
                  </a:lnTo>
                  <a:lnTo>
                    <a:pt x="14" y="0"/>
                  </a:lnTo>
                  <a:lnTo>
                    <a:pt x="0" y="0"/>
                  </a:lnTo>
                  <a:lnTo>
                    <a:pt x="0" y="14"/>
                  </a:lnTo>
                  <a:lnTo>
                    <a:pt x="29" y="14"/>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89" name="Freeform 15"/>
            <p:cNvSpPr>
              <a:spLocks/>
            </p:cNvSpPr>
            <p:nvPr/>
          </p:nvSpPr>
          <p:spPr bwMode="auto">
            <a:xfrm>
              <a:off x="2493" y="777"/>
              <a:ext cx="659" cy="604"/>
            </a:xfrm>
            <a:custGeom>
              <a:avLst/>
              <a:gdLst>
                <a:gd name="T0" fmla="*/ 634 w 659"/>
                <a:gd name="T1" fmla="*/ 0 h 604"/>
                <a:gd name="T2" fmla="*/ 631 w 659"/>
                <a:gd name="T3" fmla="*/ 190 h 604"/>
                <a:gd name="T4" fmla="*/ 636 w 659"/>
                <a:gd name="T5" fmla="*/ 190 h 604"/>
                <a:gd name="T6" fmla="*/ 645 w 659"/>
                <a:gd name="T7" fmla="*/ 190 h 604"/>
                <a:gd name="T8" fmla="*/ 654 w 659"/>
                <a:gd name="T9" fmla="*/ 198 h 604"/>
                <a:gd name="T10" fmla="*/ 659 w 659"/>
                <a:gd name="T11" fmla="*/ 216 h 604"/>
                <a:gd name="T12" fmla="*/ 659 w 659"/>
                <a:gd name="T13" fmla="*/ 239 h 604"/>
                <a:gd name="T14" fmla="*/ 659 w 659"/>
                <a:gd name="T15" fmla="*/ 259 h 604"/>
                <a:gd name="T16" fmla="*/ 659 w 659"/>
                <a:gd name="T17" fmla="*/ 273 h 604"/>
                <a:gd name="T18" fmla="*/ 659 w 659"/>
                <a:gd name="T19" fmla="*/ 279 h 604"/>
                <a:gd name="T20" fmla="*/ 656 w 659"/>
                <a:gd name="T21" fmla="*/ 279 h 604"/>
                <a:gd name="T22" fmla="*/ 651 w 659"/>
                <a:gd name="T23" fmla="*/ 285 h 604"/>
                <a:gd name="T24" fmla="*/ 645 w 659"/>
                <a:gd name="T25" fmla="*/ 288 h 604"/>
                <a:gd name="T26" fmla="*/ 634 w 659"/>
                <a:gd name="T27" fmla="*/ 290 h 604"/>
                <a:gd name="T28" fmla="*/ 634 w 659"/>
                <a:gd name="T29" fmla="*/ 322 h 604"/>
                <a:gd name="T30" fmla="*/ 634 w 659"/>
                <a:gd name="T31" fmla="*/ 354 h 604"/>
                <a:gd name="T32" fmla="*/ 634 w 659"/>
                <a:gd name="T33" fmla="*/ 380 h 604"/>
                <a:gd name="T34" fmla="*/ 634 w 659"/>
                <a:gd name="T35" fmla="*/ 391 h 604"/>
                <a:gd name="T36" fmla="*/ 631 w 659"/>
                <a:gd name="T37" fmla="*/ 400 h 604"/>
                <a:gd name="T38" fmla="*/ 619 w 659"/>
                <a:gd name="T39" fmla="*/ 426 h 604"/>
                <a:gd name="T40" fmla="*/ 599 w 659"/>
                <a:gd name="T41" fmla="*/ 457 h 604"/>
                <a:gd name="T42" fmla="*/ 570 w 659"/>
                <a:gd name="T43" fmla="*/ 498 h 604"/>
                <a:gd name="T44" fmla="*/ 530 w 659"/>
                <a:gd name="T45" fmla="*/ 538 h 604"/>
                <a:gd name="T46" fmla="*/ 479 w 659"/>
                <a:gd name="T47" fmla="*/ 570 h 604"/>
                <a:gd name="T48" fmla="*/ 419 w 659"/>
                <a:gd name="T49" fmla="*/ 596 h 604"/>
                <a:gd name="T50" fmla="*/ 344 w 659"/>
                <a:gd name="T51" fmla="*/ 604 h 604"/>
                <a:gd name="T52" fmla="*/ 267 w 659"/>
                <a:gd name="T53" fmla="*/ 596 h 604"/>
                <a:gd name="T54" fmla="*/ 201 w 659"/>
                <a:gd name="T55" fmla="*/ 570 h 604"/>
                <a:gd name="T56" fmla="*/ 149 w 659"/>
                <a:gd name="T57" fmla="*/ 535 h 604"/>
                <a:gd name="T58" fmla="*/ 106 w 659"/>
                <a:gd name="T59" fmla="*/ 495 h 604"/>
                <a:gd name="T60" fmla="*/ 72 w 659"/>
                <a:gd name="T61" fmla="*/ 457 h 604"/>
                <a:gd name="T62" fmla="*/ 49 w 659"/>
                <a:gd name="T63" fmla="*/ 423 h 604"/>
                <a:gd name="T64" fmla="*/ 37 w 659"/>
                <a:gd name="T65" fmla="*/ 397 h 604"/>
                <a:gd name="T66" fmla="*/ 32 w 659"/>
                <a:gd name="T67" fmla="*/ 388 h 604"/>
                <a:gd name="T68" fmla="*/ 32 w 659"/>
                <a:gd name="T69" fmla="*/ 293 h 604"/>
                <a:gd name="T70" fmla="*/ 29 w 659"/>
                <a:gd name="T71" fmla="*/ 293 h 604"/>
                <a:gd name="T72" fmla="*/ 17 w 659"/>
                <a:gd name="T73" fmla="*/ 290 h 604"/>
                <a:gd name="T74" fmla="*/ 9 w 659"/>
                <a:gd name="T75" fmla="*/ 288 h 604"/>
                <a:gd name="T76" fmla="*/ 0 w 659"/>
                <a:gd name="T77" fmla="*/ 279 h 604"/>
                <a:gd name="T78" fmla="*/ 0 w 659"/>
                <a:gd name="T79" fmla="*/ 262 h 604"/>
                <a:gd name="T80" fmla="*/ 0 w 659"/>
                <a:gd name="T81" fmla="*/ 239 h 604"/>
                <a:gd name="T82" fmla="*/ 0 w 659"/>
                <a:gd name="T83" fmla="*/ 216 h 604"/>
                <a:gd name="T84" fmla="*/ 0 w 659"/>
                <a:gd name="T85" fmla="*/ 207 h 604"/>
                <a:gd name="T86" fmla="*/ 32 w 659"/>
                <a:gd name="T87" fmla="*/ 190 h 604"/>
                <a:gd name="T88" fmla="*/ 32 w 659"/>
                <a:gd name="T89" fmla="*/ 0 h 604"/>
                <a:gd name="T90" fmla="*/ 634 w 659"/>
                <a:gd name="T91" fmla="*/ 0 h 6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59"/>
                <a:gd name="T139" fmla="*/ 0 h 604"/>
                <a:gd name="T140" fmla="*/ 659 w 659"/>
                <a:gd name="T141" fmla="*/ 604 h 6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59" h="604">
                  <a:moveTo>
                    <a:pt x="634" y="0"/>
                  </a:moveTo>
                  <a:lnTo>
                    <a:pt x="631" y="190"/>
                  </a:lnTo>
                  <a:lnTo>
                    <a:pt x="636" y="190"/>
                  </a:lnTo>
                  <a:lnTo>
                    <a:pt x="645" y="190"/>
                  </a:lnTo>
                  <a:lnTo>
                    <a:pt x="654" y="198"/>
                  </a:lnTo>
                  <a:lnTo>
                    <a:pt x="659" y="216"/>
                  </a:lnTo>
                  <a:lnTo>
                    <a:pt x="659" y="239"/>
                  </a:lnTo>
                  <a:lnTo>
                    <a:pt x="659" y="259"/>
                  </a:lnTo>
                  <a:lnTo>
                    <a:pt x="659" y="273"/>
                  </a:lnTo>
                  <a:lnTo>
                    <a:pt x="659" y="279"/>
                  </a:lnTo>
                  <a:lnTo>
                    <a:pt x="656" y="279"/>
                  </a:lnTo>
                  <a:lnTo>
                    <a:pt x="651" y="285"/>
                  </a:lnTo>
                  <a:lnTo>
                    <a:pt x="645" y="288"/>
                  </a:lnTo>
                  <a:lnTo>
                    <a:pt x="634" y="290"/>
                  </a:lnTo>
                  <a:lnTo>
                    <a:pt x="634" y="322"/>
                  </a:lnTo>
                  <a:lnTo>
                    <a:pt x="634" y="354"/>
                  </a:lnTo>
                  <a:lnTo>
                    <a:pt x="634" y="380"/>
                  </a:lnTo>
                  <a:lnTo>
                    <a:pt x="634" y="391"/>
                  </a:lnTo>
                  <a:lnTo>
                    <a:pt x="631" y="400"/>
                  </a:lnTo>
                  <a:lnTo>
                    <a:pt x="619" y="426"/>
                  </a:lnTo>
                  <a:lnTo>
                    <a:pt x="599" y="457"/>
                  </a:lnTo>
                  <a:lnTo>
                    <a:pt x="570" y="498"/>
                  </a:lnTo>
                  <a:lnTo>
                    <a:pt x="530" y="538"/>
                  </a:lnTo>
                  <a:lnTo>
                    <a:pt x="479" y="570"/>
                  </a:lnTo>
                  <a:lnTo>
                    <a:pt x="419" y="596"/>
                  </a:lnTo>
                  <a:lnTo>
                    <a:pt x="344" y="604"/>
                  </a:lnTo>
                  <a:lnTo>
                    <a:pt x="267" y="596"/>
                  </a:lnTo>
                  <a:lnTo>
                    <a:pt x="201" y="570"/>
                  </a:lnTo>
                  <a:lnTo>
                    <a:pt x="149" y="535"/>
                  </a:lnTo>
                  <a:lnTo>
                    <a:pt x="106" y="495"/>
                  </a:lnTo>
                  <a:lnTo>
                    <a:pt x="72" y="457"/>
                  </a:lnTo>
                  <a:lnTo>
                    <a:pt x="49" y="423"/>
                  </a:lnTo>
                  <a:lnTo>
                    <a:pt x="37" y="397"/>
                  </a:lnTo>
                  <a:lnTo>
                    <a:pt x="32" y="388"/>
                  </a:lnTo>
                  <a:lnTo>
                    <a:pt x="32" y="293"/>
                  </a:lnTo>
                  <a:lnTo>
                    <a:pt x="29" y="293"/>
                  </a:lnTo>
                  <a:lnTo>
                    <a:pt x="17" y="290"/>
                  </a:lnTo>
                  <a:lnTo>
                    <a:pt x="9" y="288"/>
                  </a:lnTo>
                  <a:lnTo>
                    <a:pt x="0" y="279"/>
                  </a:lnTo>
                  <a:lnTo>
                    <a:pt x="0" y="262"/>
                  </a:lnTo>
                  <a:lnTo>
                    <a:pt x="0" y="239"/>
                  </a:lnTo>
                  <a:lnTo>
                    <a:pt x="0" y="216"/>
                  </a:lnTo>
                  <a:lnTo>
                    <a:pt x="0" y="207"/>
                  </a:lnTo>
                  <a:lnTo>
                    <a:pt x="32" y="190"/>
                  </a:lnTo>
                  <a:lnTo>
                    <a:pt x="32" y="0"/>
                  </a:lnTo>
                  <a:lnTo>
                    <a:pt x="634" y="0"/>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0" name="Freeform 16"/>
            <p:cNvSpPr>
              <a:spLocks/>
            </p:cNvSpPr>
            <p:nvPr/>
          </p:nvSpPr>
          <p:spPr bwMode="auto">
            <a:xfrm>
              <a:off x="3109" y="777"/>
              <a:ext cx="32" cy="210"/>
            </a:xfrm>
            <a:custGeom>
              <a:avLst/>
              <a:gdLst>
                <a:gd name="T0" fmla="*/ 12 w 32"/>
                <a:gd name="T1" fmla="*/ 175 h 210"/>
                <a:gd name="T2" fmla="*/ 29 w 32"/>
                <a:gd name="T3" fmla="*/ 190 h 210"/>
                <a:gd name="T4" fmla="*/ 32 w 32"/>
                <a:gd name="T5" fmla="*/ 0 h 210"/>
                <a:gd name="T6" fmla="*/ 3 w 32"/>
                <a:gd name="T7" fmla="*/ 0 h 210"/>
                <a:gd name="T8" fmla="*/ 0 w 32"/>
                <a:gd name="T9" fmla="*/ 190 h 210"/>
                <a:gd name="T10" fmla="*/ 18 w 32"/>
                <a:gd name="T11" fmla="*/ 204 h 210"/>
                <a:gd name="T12" fmla="*/ 0 w 32"/>
                <a:gd name="T13" fmla="*/ 190 h 210"/>
                <a:gd name="T14" fmla="*/ 0 w 32"/>
                <a:gd name="T15" fmla="*/ 210 h 210"/>
                <a:gd name="T16" fmla="*/ 18 w 32"/>
                <a:gd name="T17" fmla="*/ 204 h 210"/>
                <a:gd name="T18" fmla="*/ 12 w 32"/>
                <a:gd name="T19" fmla="*/ 175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10"/>
                <a:gd name="T32" fmla="*/ 32 w 32"/>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10">
                  <a:moveTo>
                    <a:pt x="12" y="175"/>
                  </a:moveTo>
                  <a:lnTo>
                    <a:pt x="29" y="190"/>
                  </a:lnTo>
                  <a:lnTo>
                    <a:pt x="32" y="0"/>
                  </a:lnTo>
                  <a:lnTo>
                    <a:pt x="3" y="0"/>
                  </a:lnTo>
                  <a:lnTo>
                    <a:pt x="0" y="190"/>
                  </a:lnTo>
                  <a:lnTo>
                    <a:pt x="18" y="204"/>
                  </a:lnTo>
                  <a:lnTo>
                    <a:pt x="0" y="190"/>
                  </a:lnTo>
                  <a:lnTo>
                    <a:pt x="0" y="210"/>
                  </a:lnTo>
                  <a:lnTo>
                    <a:pt x="18" y="204"/>
                  </a:lnTo>
                  <a:lnTo>
                    <a:pt x="12" y="175"/>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1" name="Freeform 17"/>
            <p:cNvSpPr>
              <a:spLocks/>
            </p:cNvSpPr>
            <p:nvPr/>
          </p:nvSpPr>
          <p:spPr bwMode="auto">
            <a:xfrm>
              <a:off x="3121" y="952"/>
              <a:ext cx="46" cy="41"/>
            </a:xfrm>
            <a:custGeom>
              <a:avLst/>
              <a:gdLst>
                <a:gd name="T0" fmla="*/ 46 w 46"/>
                <a:gd name="T1" fmla="*/ 41 h 41"/>
                <a:gd name="T2" fmla="*/ 46 w 46"/>
                <a:gd name="T3" fmla="*/ 41 h 41"/>
                <a:gd name="T4" fmla="*/ 37 w 46"/>
                <a:gd name="T5" fmla="*/ 17 h 41"/>
                <a:gd name="T6" fmla="*/ 23 w 46"/>
                <a:gd name="T7" fmla="*/ 3 h 41"/>
                <a:gd name="T8" fmla="*/ 8 w 46"/>
                <a:gd name="T9" fmla="*/ 0 h 41"/>
                <a:gd name="T10" fmla="*/ 0 w 46"/>
                <a:gd name="T11" fmla="*/ 0 h 41"/>
                <a:gd name="T12" fmla="*/ 6 w 46"/>
                <a:gd name="T13" fmla="*/ 29 h 41"/>
                <a:gd name="T14" fmla="*/ 8 w 46"/>
                <a:gd name="T15" fmla="*/ 29 h 41"/>
                <a:gd name="T16" fmla="*/ 11 w 46"/>
                <a:gd name="T17" fmla="*/ 26 h 41"/>
                <a:gd name="T18" fmla="*/ 14 w 46"/>
                <a:gd name="T19" fmla="*/ 29 h 41"/>
                <a:gd name="T20" fmla="*/ 17 w 46"/>
                <a:gd name="T21" fmla="*/ 41 h 41"/>
                <a:gd name="T22" fmla="*/ 17 w 46"/>
                <a:gd name="T23" fmla="*/ 41 h 41"/>
                <a:gd name="T24" fmla="*/ 46 w 46"/>
                <a:gd name="T25" fmla="*/ 4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1"/>
                <a:gd name="T41" fmla="*/ 46 w 46"/>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1">
                  <a:moveTo>
                    <a:pt x="46" y="41"/>
                  </a:moveTo>
                  <a:lnTo>
                    <a:pt x="46" y="41"/>
                  </a:lnTo>
                  <a:lnTo>
                    <a:pt x="37" y="17"/>
                  </a:lnTo>
                  <a:lnTo>
                    <a:pt x="23" y="3"/>
                  </a:lnTo>
                  <a:lnTo>
                    <a:pt x="8" y="0"/>
                  </a:lnTo>
                  <a:lnTo>
                    <a:pt x="0" y="0"/>
                  </a:lnTo>
                  <a:lnTo>
                    <a:pt x="6" y="29"/>
                  </a:lnTo>
                  <a:lnTo>
                    <a:pt x="8" y="29"/>
                  </a:lnTo>
                  <a:lnTo>
                    <a:pt x="11" y="26"/>
                  </a:lnTo>
                  <a:lnTo>
                    <a:pt x="14" y="29"/>
                  </a:lnTo>
                  <a:lnTo>
                    <a:pt x="17" y="41"/>
                  </a:lnTo>
                  <a:lnTo>
                    <a:pt x="46" y="41"/>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2" name="Freeform 18"/>
            <p:cNvSpPr>
              <a:spLocks/>
            </p:cNvSpPr>
            <p:nvPr/>
          </p:nvSpPr>
          <p:spPr bwMode="auto">
            <a:xfrm>
              <a:off x="3138" y="993"/>
              <a:ext cx="29" cy="74"/>
            </a:xfrm>
            <a:custGeom>
              <a:avLst/>
              <a:gdLst>
                <a:gd name="T0" fmla="*/ 23 w 29"/>
                <a:gd name="T1" fmla="*/ 74 h 74"/>
                <a:gd name="T2" fmla="*/ 29 w 29"/>
                <a:gd name="T3" fmla="*/ 63 h 74"/>
                <a:gd name="T4" fmla="*/ 29 w 29"/>
                <a:gd name="T5" fmla="*/ 57 h 74"/>
                <a:gd name="T6" fmla="*/ 29 w 29"/>
                <a:gd name="T7" fmla="*/ 43 h 74"/>
                <a:gd name="T8" fmla="*/ 29 w 29"/>
                <a:gd name="T9" fmla="*/ 23 h 74"/>
                <a:gd name="T10" fmla="*/ 29 w 29"/>
                <a:gd name="T11" fmla="*/ 0 h 74"/>
                <a:gd name="T12" fmla="*/ 0 w 29"/>
                <a:gd name="T13" fmla="*/ 0 h 74"/>
                <a:gd name="T14" fmla="*/ 0 w 29"/>
                <a:gd name="T15" fmla="*/ 23 h 74"/>
                <a:gd name="T16" fmla="*/ 0 w 29"/>
                <a:gd name="T17" fmla="*/ 43 h 74"/>
                <a:gd name="T18" fmla="*/ 0 w 29"/>
                <a:gd name="T19" fmla="*/ 57 h 74"/>
                <a:gd name="T20" fmla="*/ 0 w 29"/>
                <a:gd name="T21" fmla="*/ 63 h 74"/>
                <a:gd name="T22" fmla="*/ 6 w 29"/>
                <a:gd name="T23" fmla="*/ 51 h 74"/>
                <a:gd name="T24" fmla="*/ 23 w 29"/>
                <a:gd name="T25" fmla="*/ 74 h 74"/>
                <a:gd name="T26" fmla="*/ 29 w 29"/>
                <a:gd name="T27" fmla="*/ 69 h 74"/>
                <a:gd name="T28" fmla="*/ 29 w 29"/>
                <a:gd name="T29" fmla="*/ 63 h 74"/>
                <a:gd name="T30" fmla="*/ 23 w 29"/>
                <a:gd name="T31" fmla="*/ 7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74"/>
                <a:gd name="T50" fmla="*/ 29 w 29"/>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74">
                  <a:moveTo>
                    <a:pt x="23" y="74"/>
                  </a:moveTo>
                  <a:lnTo>
                    <a:pt x="29" y="63"/>
                  </a:lnTo>
                  <a:lnTo>
                    <a:pt x="29" y="57"/>
                  </a:lnTo>
                  <a:lnTo>
                    <a:pt x="29" y="43"/>
                  </a:lnTo>
                  <a:lnTo>
                    <a:pt x="29" y="23"/>
                  </a:lnTo>
                  <a:lnTo>
                    <a:pt x="29" y="0"/>
                  </a:lnTo>
                  <a:lnTo>
                    <a:pt x="0" y="0"/>
                  </a:lnTo>
                  <a:lnTo>
                    <a:pt x="0" y="23"/>
                  </a:lnTo>
                  <a:lnTo>
                    <a:pt x="0" y="43"/>
                  </a:lnTo>
                  <a:lnTo>
                    <a:pt x="0" y="57"/>
                  </a:lnTo>
                  <a:lnTo>
                    <a:pt x="0" y="63"/>
                  </a:lnTo>
                  <a:lnTo>
                    <a:pt x="6" y="51"/>
                  </a:lnTo>
                  <a:lnTo>
                    <a:pt x="23" y="74"/>
                  </a:lnTo>
                  <a:lnTo>
                    <a:pt x="29" y="69"/>
                  </a:lnTo>
                  <a:lnTo>
                    <a:pt x="29" y="63"/>
                  </a:lnTo>
                  <a:lnTo>
                    <a:pt x="23" y="74"/>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3" name="Freeform 19"/>
            <p:cNvSpPr>
              <a:spLocks/>
            </p:cNvSpPr>
            <p:nvPr/>
          </p:nvSpPr>
          <p:spPr bwMode="auto">
            <a:xfrm>
              <a:off x="3112" y="1044"/>
              <a:ext cx="49" cy="38"/>
            </a:xfrm>
            <a:custGeom>
              <a:avLst/>
              <a:gdLst>
                <a:gd name="T0" fmla="*/ 29 w 49"/>
                <a:gd name="T1" fmla="*/ 23 h 38"/>
                <a:gd name="T2" fmla="*/ 17 w 49"/>
                <a:gd name="T3" fmla="*/ 38 h 38"/>
                <a:gd name="T4" fmla="*/ 29 w 49"/>
                <a:gd name="T5" fmla="*/ 35 h 38"/>
                <a:gd name="T6" fmla="*/ 40 w 49"/>
                <a:gd name="T7" fmla="*/ 29 h 38"/>
                <a:gd name="T8" fmla="*/ 46 w 49"/>
                <a:gd name="T9" fmla="*/ 23 h 38"/>
                <a:gd name="T10" fmla="*/ 49 w 49"/>
                <a:gd name="T11" fmla="*/ 23 h 38"/>
                <a:gd name="T12" fmla="*/ 32 w 49"/>
                <a:gd name="T13" fmla="*/ 0 h 38"/>
                <a:gd name="T14" fmla="*/ 29 w 49"/>
                <a:gd name="T15" fmla="*/ 0 h 38"/>
                <a:gd name="T16" fmla="*/ 23 w 49"/>
                <a:gd name="T17" fmla="*/ 6 h 38"/>
                <a:gd name="T18" fmla="*/ 23 w 49"/>
                <a:gd name="T19" fmla="*/ 6 h 38"/>
                <a:gd name="T20" fmla="*/ 12 w 49"/>
                <a:gd name="T21" fmla="*/ 9 h 38"/>
                <a:gd name="T22" fmla="*/ 0 w 49"/>
                <a:gd name="T23" fmla="*/ 23 h 38"/>
                <a:gd name="T24" fmla="*/ 12 w 49"/>
                <a:gd name="T25" fmla="*/ 9 h 38"/>
                <a:gd name="T26" fmla="*/ 0 w 49"/>
                <a:gd name="T27" fmla="*/ 12 h 38"/>
                <a:gd name="T28" fmla="*/ 0 w 49"/>
                <a:gd name="T29" fmla="*/ 23 h 38"/>
                <a:gd name="T30" fmla="*/ 29 w 49"/>
                <a:gd name="T31" fmla="*/ 23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38"/>
                <a:gd name="T50" fmla="*/ 49 w 49"/>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38">
                  <a:moveTo>
                    <a:pt x="29" y="23"/>
                  </a:moveTo>
                  <a:lnTo>
                    <a:pt x="17" y="38"/>
                  </a:lnTo>
                  <a:lnTo>
                    <a:pt x="29" y="35"/>
                  </a:lnTo>
                  <a:lnTo>
                    <a:pt x="40" y="29"/>
                  </a:lnTo>
                  <a:lnTo>
                    <a:pt x="46" y="23"/>
                  </a:lnTo>
                  <a:lnTo>
                    <a:pt x="49" y="23"/>
                  </a:lnTo>
                  <a:lnTo>
                    <a:pt x="32" y="0"/>
                  </a:lnTo>
                  <a:lnTo>
                    <a:pt x="29" y="0"/>
                  </a:lnTo>
                  <a:lnTo>
                    <a:pt x="23" y="6"/>
                  </a:lnTo>
                  <a:lnTo>
                    <a:pt x="12" y="9"/>
                  </a:lnTo>
                  <a:lnTo>
                    <a:pt x="0" y="23"/>
                  </a:lnTo>
                  <a:lnTo>
                    <a:pt x="12" y="9"/>
                  </a:lnTo>
                  <a:lnTo>
                    <a:pt x="0" y="12"/>
                  </a:lnTo>
                  <a:lnTo>
                    <a:pt x="0" y="23"/>
                  </a:lnTo>
                  <a:lnTo>
                    <a:pt x="29" y="23"/>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4" name="Freeform 20"/>
            <p:cNvSpPr>
              <a:spLocks/>
            </p:cNvSpPr>
            <p:nvPr/>
          </p:nvSpPr>
          <p:spPr bwMode="auto">
            <a:xfrm>
              <a:off x="3112" y="1067"/>
              <a:ext cx="29" cy="104"/>
            </a:xfrm>
            <a:custGeom>
              <a:avLst/>
              <a:gdLst>
                <a:gd name="T0" fmla="*/ 29 w 29"/>
                <a:gd name="T1" fmla="*/ 104 h 104"/>
                <a:gd name="T2" fmla="*/ 29 w 29"/>
                <a:gd name="T3" fmla="*/ 101 h 104"/>
                <a:gd name="T4" fmla="*/ 29 w 29"/>
                <a:gd name="T5" fmla="*/ 90 h 104"/>
                <a:gd name="T6" fmla="*/ 29 w 29"/>
                <a:gd name="T7" fmla="*/ 64 h 104"/>
                <a:gd name="T8" fmla="*/ 29 w 29"/>
                <a:gd name="T9" fmla="*/ 32 h 104"/>
                <a:gd name="T10" fmla="*/ 29 w 29"/>
                <a:gd name="T11" fmla="*/ 0 h 104"/>
                <a:gd name="T12" fmla="*/ 0 w 29"/>
                <a:gd name="T13" fmla="*/ 0 h 104"/>
                <a:gd name="T14" fmla="*/ 0 w 29"/>
                <a:gd name="T15" fmla="*/ 32 h 104"/>
                <a:gd name="T16" fmla="*/ 0 w 29"/>
                <a:gd name="T17" fmla="*/ 64 h 104"/>
                <a:gd name="T18" fmla="*/ 0 w 29"/>
                <a:gd name="T19" fmla="*/ 90 h 104"/>
                <a:gd name="T20" fmla="*/ 0 w 29"/>
                <a:gd name="T21" fmla="*/ 101 h 104"/>
                <a:gd name="T22" fmla="*/ 0 w 29"/>
                <a:gd name="T23" fmla="*/ 98 h 104"/>
                <a:gd name="T24" fmla="*/ 29 w 29"/>
                <a:gd name="T25" fmla="*/ 104 h 104"/>
                <a:gd name="T26" fmla="*/ 29 w 29"/>
                <a:gd name="T27" fmla="*/ 101 h 104"/>
                <a:gd name="T28" fmla="*/ 29 w 29"/>
                <a:gd name="T29" fmla="*/ 101 h 104"/>
                <a:gd name="T30" fmla="*/ 29 w 29"/>
                <a:gd name="T31" fmla="*/ 104 h 1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104"/>
                <a:gd name="T50" fmla="*/ 29 w 29"/>
                <a:gd name="T51" fmla="*/ 104 h 1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104">
                  <a:moveTo>
                    <a:pt x="29" y="104"/>
                  </a:moveTo>
                  <a:lnTo>
                    <a:pt x="29" y="101"/>
                  </a:lnTo>
                  <a:lnTo>
                    <a:pt x="29" y="90"/>
                  </a:lnTo>
                  <a:lnTo>
                    <a:pt x="29" y="64"/>
                  </a:lnTo>
                  <a:lnTo>
                    <a:pt x="29" y="32"/>
                  </a:lnTo>
                  <a:lnTo>
                    <a:pt x="29" y="0"/>
                  </a:lnTo>
                  <a:lnTo>
                    <a:pt x="0" y="0"/>
                  </a:lnTo>
                  <a:lnTo>
                    <a:pt x="0" y="32"/>
                  </a:lnTo>
                  <a:lnTo>
                    <a:pt x="0" y="64"/>
                  </a:lnTo>
                  <a:lnTo>
                    <a:pt x="0" y="90"/>
                  </a:lnTo>
                  <a:lnTo>
                    <a:pt x="0" y="101"/>
                  </a:lnTo>
                  <a:lnTo>
                    <a:pt x="0" y="98"/>
                  </a:lnTo>
                  <a:lnTo>
                    <a:pt x="29" y="104"/>
                  </a:lnTo>
                  <a:lnTo>
                    <a:pt x="29" y="101"/>
                  </a:lnTo>
                  <a:lnTo>
                    <a:pt x="29" y="104"/>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5" name="Freeform 21"/>
            <p:cNvSpPr>
              <a:spLocks/>
            </p:cNvSpPr>
            <p:nvPr/>
          </p:nvSpPr>
          <p:spPr bwMode="auto">
            <a:xfrm>
              <a:off x="2510" y="1056"/>
              <a:ext cx="29" cy="109"/>
            </a:xfrm>
            <a:custGeom>
              <a:avLst/>
              <a:gdLst>
                <a:gd name="T0" fmla="*/ 15 w 29"/>
                <a:gd name="T1" fmla="*/ 29 h 109"/>
                <a:gd name="T2" fmla="*/ 0 w 29"/>
                <a:gd name="T3" fmla="*/ 14 h 109"/>
                <a:gd name="T4" fmla="*/ 0 w 29"/>
                <a:gd name="T5" fmla="*/ 109 h 109"/>
                <a:gd name="T6" fmla="*/ 29 w 29"/>
                <a:gd name="T7" fmla="*/ 109 h 109"/>
                <a:gd name="T8" fmla="*/ 29 w 29"/>
                <a:gd name="T9" fmla="*/ 14 h 109"/>
                <a:gd name="T10" fmla="*/ 15 w 29"/>
                <a:gd name="T11" fmla="*/ 0 h 109"/>
                <a:gd name="T12" fmla="*/ 29 w 29"/>
                <a:gd name="T13" fmla="*/ 14 h 109"/>
                <a:gd name="T14" fmla="*/ 29 w 29"/>
                <a:gd name="T15" fmla="*/ 0 h 109"/>
                <a:gd name="T16" fmla="*/ 15 w 29"/>
                <a:gd name="T17" fmla="*/ 0 h 109"/>
                <a:gd name="T18" fmla="*/ 15 w 29"/>
                <a:gd name="T19" fmla="*/ 29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09"/>
                <a:gd name="T32" fmla="*/ 29 w 29"/>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09">
                  <a:moveTo>
                    <a:pt x="15" y="29"/>
                  </a:moveTo>
                  <a:lnTo>
                    <a:pt x="0" y="14"/>
                  </a:lnTo>
                  <a:lnTo>
                    <a:pt x="0" y="109"/>
                  </a:lnTo>
                  <a:lnTo>
                    <a:pt x="29" y="109"/>
                  </a:lnTo>
                  <a:lnTo>
                    <a:pt x="29" y="14"/>
                  </a:lnTo>
                  <a:lnTo>
                    <a:pt x="15" y="0"/>
                  </a:lnTo>
                  <a:lnTo>
                    <a:pt x="29" y="14"/>
                  </a:lnTo>
                  <a:lnTo>
                    <a:pt x="29" y="0"/>
                  </a:lnTo>
                  <a:lnTo>
                    <a:pt x="15" y="0"/>
                  </a:lnTo>
                  <a:lnTo>
                    <a:pt x="15" y="29"/>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6" name="Freeform 22"/>
            <p:cNvSpPr>
              <a:spLocks/>
            </p:cNvSpPr>
            <p:nvPr/>
          </p:nvSpPr>
          <p:spPr bwMode="auto">
            <a:xfrm>
              <a:off x="2479" y="1050"/>
              <a:ext cx="46" cy="35"/>
            </a:xfrm>
            <a:custGeom>
              <a:avLst/>
              <a:gdLst>
                <a:gd name="T0" fmla="*/ 0 w 46"/>
                <a:gd name="T1" fmla="*/ 9 h 35"/>
                <a:gd name="T2" fmla="*/ 0 w 46"/>
                <a:gd name="T3" fmla="*/ 12 h 35"/>
                <a:gd name="T4" fmla="*/ 14 w 46"/>
                <a:gd name="T5" fmla="*/ 26 h 35"/>
                <a:gd name="T6" fmla="*/ 28 w 46"/>
                <a:gd name="T7" fmla="*/ 32 h 35"/>
                <a:gd name="T8" fmla="*/ 40 w 46"/>
                <a:gd name="T9" fmla="*/ 35 h 35"/>
                <a:gd name="T10" fmla="*/ 46 w 46"/>
                <a:gd name="T11" fmla="*/ 35 h 35"/>
                <a:gd name="T12" fmla="*/ 46 w 46"/>
                <a:gd name="T13" fmla="*/ 6 h 35"/>
                <a:gd name="T14" fmla="*/ 46 w 46"/>
                <a:gd name="T15" fmla="*/ 6 h 35"/>
                <a:gd name="T16" fmla="*/ 34 w 46"/>
                <a:gd name="T17" fmla="*/ 3 h 35"/>
                <a:gd name="T18" fmla="*/ 31 w 46"/>
                <a:gd name="T19" fmla="*/ 3 h 35"/>
                <a:gd name="T20" fmla="*/ 28 w 46"/>
                <a:gd name="T21" fmla="*/ 0 h 35"/>
                <a:gd name="T22" fmla="*/ 28 w 46"/>
                <a:gd name="T23" fmla="*/ 3 h 35"/>
                <a:gd name="T24" fmla="*/ 0 w 46"/>
                <a:gd name="T25" fmla="*/ 9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35"/>
                <a:gd name="T41" fmla="*/ 46 w 46"/>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35">
                  <a:moveTo>
                    <a:pt x="0" y="9"/>
                  </a:moveTo>
                  <a:lnTo>
                    <a:pt x="0" y="12"/>
                  </a:lnTo>
                  <a:lnTo>
                    <a:pt x="14" y="26"/>
                  </a:lnTo>
                  <a:lnTo>
                    <a:pt x="28" y="32"/>
                  </a:lnTo>
                  <a:lnTo>
                    <a:pt x="40" y="35"/>
                  </a:lnTo>
                  <a:lnTo>
                    <a:pt x="46" y="35"/>
                  </a:lnTo>
                  <a:lnTo>
                    <a:pt x="46" y="6"/>
                  </a:lnTo>
                  <a:lnTo>
                    <a:pt x="34" y="3"/>
                  </a:lnTo>
                  <a:lnTo>
                    <a:pt x="31" y="3"/>
                  </a:lnTo>
                  <a:lnTo>
                    <a:pt x="28" y="0"/>
                  </a:lnTo>
                  <a:lnTo>
                    <a:pt x="28" y="3"/>
                  </a:lnTo>
                  <a:lnTo>
                    <a:pt x="0" y="9"/>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7" name="Freeform 23"/>
            <p:cNvSpPr>
              <a:spLocks/>
            </p:cNvSpPr>
            <p:nvPr/>
          </p:nvSpPr>
          <p:spPr bwMode="auto">
            <a:xfrm>
              <a:off x="2479" y="972"/>
              <a:ext cx="28" cy="87"/>
            </a:xfrm>
            <a:custGeom>
              <a:avLst/>
              <a:gdLst>
                <a:gd name="T0" fmla="*/ 8 w 28"/>
                <a:gd name="T1" fmla="*/ 0 h 87"/>
                <a:gd name="T2" fmla="*/ 0 w 28"/>
                <a:gd name="T3" fmla="*/ 12 h 87"/>
                <a:gd name="T4" fmla="*/ 0 w 28"/>
                <a:gd name="T5" fmla="*/ 21 h 87"/>
                <a:gd name="T6" fmla="*/ 0 w 28"/>
                <a:gd name="T7" fmla="*/ 44 h 87"/>
                <a:gd name="T8" fmla="*/ 0 w 28"/>
                <a:gd name="T9" fmla="*/ 67 h 87"/>
                <a:gd name="T10" fmla="*/ 0 w 28"/>
                <a:gd name="T11" fmla="*/ 87 h 87"/>
                <a:gd name="T12" fmla="*/ 28 w 28"/>
                <a:gd name="T13" fmla="*/ 81 h 87"/>
                <a:gd name="T14" fmla="*/ 28 w 28"/>
                <a:gd name="T15" fmla="*/ 67 h 87"/>
                <a:gd name="T16" fmla="*/ 28 w 28"/>
                <a:gd name="T17" fmla="*/ 44 h 87"/>
                <a:gd name="T18" fmla="*/ 28 w 28"/>
                <a:gd name="T19" fmla="*/ 21 h 87"/>
                <a:gd name="T20" fmla="*/ 28 w 28"/>
                <a:gd name="T21" fmla="*/ 12 h 87"/>
                <a:gd name="T22" fmla="*/ 20 w 28"/>
                <a:gd name="T23" fmla="*/ 23 h 87"/>
                <a:gd name="T24" fmla="*/ 8 w 28"/>
                <a:gd name="T25" fmla="*/ 0 h 87"/>
                <a:gd name="T26" fmla="*/ 0 w 28"/>
                <a:gd name="T27" fmla="*/ 3 h 87"/>
                <a:gd name="T28" fmla="*/ 0 w 28"/>
                <a:gd name="T29" fmla="*/ 12 h 87"/>
                <a:gd name="T30" fmla="*/ 8 w 28"/>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87"/>
                <a:gd name="T50" fmla="*/ 28 w 28"/>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87">
                  <a:moveTo>
                    <a:pt x="8" y="0"/>
                  </a:moveTo>
                  <a:lnTo>
                    <a:pt x="0" y="12"/>
                  </a:lnTo>
                  <a:lnTo>
                    <a:pt x="0" y="21"/>
                  </a:lnTo>
                  <a:lnTo>
                    <a:pt x="0" y="44"/>
                  </a:lnTo>
                  <a:lnTo>
                    <a:pt x="0" y="67"/>
                  </a:lnTo>
                  <a:lnTo>
                    <a:pt x="0" y="87"/>
                  </a:lnTo>
                  <a:lnTo>
                    <a:pt x="28" y="81"/>
                  </a:lnTo>
                  <a:lnTo>
                    <a:pt x="28" y="67"/>
                  </a:lnTo>
                  <a:lnTo>
                    <a:pt x="28" y="44"/>
                  </a:lnTo>
                  <a:lnTo>
                    <a:pt x="28" y="21"/>
                  </a:lnTo>
                  <a:lnTo>
                    <a:pt x="28" y="12"/>
                  </a:lnTo>
                  <a:lnTo>
                    <a:pt x="20" y="23"/>
                  </a:lnTo>
                  <a:lnTo>
                    <a:pt x="8" y="0"/>
                  </a:lnTo>
                  <a:lnTo>
                    <a:pt x="0" y="3"/>
                  </a:lnTo>
                  <a:lnTo>
                    <a:pt x="0" y="12"/>
                  </a:lnTo>
                  <a:lnTo>
                    <a:pt x="8" y="0"/>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8" name="Freeform 24"/>
            <p:cNvSpPr>
              <a:spLocks/>
            </p:cNvSpPr>
            <p:nvPr/>
          </p:nvSpPr>
          <p:spPr bwMode="auto">
            <a:xfrm>
              <a:off x="2487" y="955"/>
              <a:ext cx="52" cy="40"/>
            </a:xfrm>
            <a:custGeom>
              <a:avLst/>
              <a:gdLst>
                <a:gd name="T0" fmla="*/ 23 w 52"/>
                <a:gd name="T1" fmla="*/ 12 h 40"/>
                <a:gd name="T2" fmla="*/ 32 w 52"/>
                <a:gd name="T3" fmla="*/ 0 h 40"/>
                <a:gd name="T4" fmla="*/ 0 w 52"/>
                <a:gd name="T5" fmla="*/ 17 h 40"/>
                <a:gd name="T6" fmla="*/ 12 w 52"/>
                <a:gd name="T7" fmla="*/ 40 h 40"/>
                <a:gd name="T8" fmla="*/ 43 w 52"/>
                <a:gd name="T9" fmla="*/ 23 h 40"/>
                <a:gd name="T10" fmla="*/ 52 w 52"/>
                <a:gd name="T11" fmla="*/ 12 h 40"/>
                <a:gd name="T12" fmla="*/ 43 w 52"/>
                <a:gd name="T13" fmla="*/ 23 h 40"/>
                <a:gd name="T14" fmla="*/ 52 w 52"/>
                <a:gd name="T15" fmla="*/ 20 h 40"/>
                <a:gd name="T16" fmla="*/ 52 w 52"/>
                <a:gd name="T17" fmla="*/ 12 h 40"/>
                <a:gd name="T18" fmla="*/ 23 w 52"/>
                <a:gd name="T19" fmla="*/ 12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40"/>
                <a:gd name="T32" fmla="*/ 52 w 52"/>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40">
                  <a:moveTo>
                    <a:pt x="23" y="12"/>
                  </a:moveTo>
                  <a:lnTo>
                    <a:pt x="32" y="0"/>
                  </a:lnTo>
                  <a:lnTo>
                    <a:pt x="0" y="17"/>
                  </a:lnTo>
                  <a:lnTo>
                    <a:pt x="12" y="40"/>
                  </a:lnTo>
                  <a:lnTo>
                    <a:pt x="43" y="23"/>
                  </a:lnTo>
                  <a:lnTo>
                    <a:pt x="52" y="12"/>
                  </a:lnTo>
                  <a:lnTo>
                    <a:pt x="43" y="23"/>
                  </a:lnTo>
                  <a:lnTo>
                    <a:pt x="52" y="20"/>
                  </a:lnTo>
                  <a:lnTo>
                    <a:pt x="52" y="12"/>
                  </a:lnTo>
                  <a:lnTo>
                    <a:pt x="23" y="12"/>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399" name="Freeform 25"/>
            <p:cNvSpPr>
              <a:spLocks/>
            </p:cNvSpPr>
            <p:nvPr/>
          </p:nvSpPr>
          <p:spPr bwMode="auto">
            <a:xfrm>
              <a:off x="2510" y="762"/>
              <a:ext cx="29" cy="205"/>
            </a:xfrm>
            <a:custGeom>
              <a:avLst/>
              <a:gdLst>
                <a:gd name="T0" fmla="*/ 15 w 29"/>
                <a:gd name="T1" fmla="*/ 0 h 205"/>
                <a:gd name="T2" fmla="*/ 0 w 29"/>
                <a:gd name="T3" fmla="*/ 15 h 205"/>
                <a:gd name="T4" fmla="*/ 0 w 29"/>
                <a:gd name="T5" fmla="*/ 205 h 205"/>
                <a:gd name="T6" fmla="*/ 29 w 29"/>
                <a:gd name="T7" fmla="*/ 205 h 205"/>
                <a:gd name="T8" fmla="*/ 29 w 29"/>
                <a:gd name="T9" fmla="*/ 15 h 205"/>
                <a:gd name="T10" fmla="*/ 15 w 29"/>
                <a:gd name="T11" fmla="*/ 29 h 205"/>
                <a:gd name="T12" fmla="*/ 15 w 29"/>
                <a:gd name="T13" fmla="*/ 0 h 205"/>
                <a:gd name="T14" fmla="*/ 0 w 29"/>
                <a:gd name="T15" fmla="*/ 0 h 205"/>
                <a:gd name="T16" fmla="*/ 0 w 29"/>
                <a:gd name="T17" fmla="*/ 15 h 205"/>
                <a:gd name="T18" fmla="*/ 15 w 29"/>
                <a:gd name="T19" fmla="*/ 0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05"/>
                <a:gd name="T32" fmla="*/ 29 w 29"/>
                <a:gd name="T33" fmla="*/ 205 h 2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05">
                  <a:moveTo>
                    <a:pt x="15" y="0"/>
                  </a:moveTo>
                  <a:lnTo>
                    <a:pt x="0" y="15"/>
                  </a:lnTo>
                  <a:lnTo>
                    <a:pt x="0" y="205"/>
                  </a:lnTo>
                  <a:lnTo>
                    <a:pt x="29" y="205"/>
                  </a:lnTo>
                  <a:lnTo>
                    <a:pt x="29" y="15"/>
                  </a:lnTo>
                  <a:lnTo>
                    <a:pt x="15" y="29"/>
                  </a:lnTo>
                  <a:lnTo>
                    <a:pt x="15" y="0"/>
                  </a:lnTo>
                  <a:lnTo>
                    <a:pt x="0" y="0"/>
                  </a:lnTo>
                  <a:lnTo>
                    <a:pt x="0" y="15"/>
                  </a:lnTo>
                  <a:lnTo>
                    <a:pt x="15" y="0"/>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400" name="Freeform 26"/>
            <p:cNvSpPr>
              <a:spLocks/>
            </p:cNvSpPr>
            <p:nvPr/>
          </p:nvSpPr>
          <p:spPr bwMode="auto">
            <a:xfrm>
              <a:off x="2525" y="762"/>
              <a:ext cx="616" cy="29"/>
            </a:xfrm>
            <a:custGeom>
              <a:avLst/>
              <a:gdLst>
                <a:gd name="T0" fmla="*/ 616 w 616"/>
                <a:gd name="T1" fmla="*/ 15 h 29"/>
                <a:gd name="T2" fmla="*/ 602 w 616"/>
                <a:gd name="T3" fmla="*/ 0 h 29"/>
                <a:gd name="T4" fmla="*/ 0 w 616"/>
                <a:gd name="T5" fmla="*/ 0 h 29"/>
                <a:gd name="T6" fmla="*/ 0 w 616"/>
                <a:gd name="T7" fmla="*/ 29 h 29"/>
                <a:gd name="T8" fmla="*/ 602 w 616"/>
                <a:gd name="T9" fmla="*/ 29 h 29"/>
                <a:gd name="T10" fmla="*/ 587 w 616"/>
                <a:gd name="T11" fmla="*/ 15 h 29"/>
                <a:gd name="T12" fmla="*/ 616 w 616"/>
                <a:gd name="T13" fmla="*/ 15 h 29"/>
                <a:gd name="T14" fmla="*/ 616 w 616"/>
                <a:gd name="T15" fmla="*/ 0 h 29"/>
                <a:gd name="T16" fmla="*/ 602 w 616"/>
                <a:gd name="T17" fmla="*/ 0 h 29"/>
                <a:gd name="T18" fmla="*/ 616 w 616"/>
                <a:gd name="T19" fmla="*/ 1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6"/>
                <a:gd name="T31" fmla="*/ 0 h 29"/>
                <a:gd name="T32" fmla="*/ 616 w 616"/>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6" h="29">
                  <a:moveTo>
                    <a:pt x="616" y="15"/>
                  </a:moveTo>
                  <a:lnTo>
                    <a:pt x="602" y="0"/>
                  </a:lnTo>
                  <a:lnTo>
                    <a:pt x="0" y="0"/>
                  </a:lnTo>
                  <a:lnTo>
                    <a:pt x="0" y="29"/>
                  </a:lnTo>
                  <a:lnTo>
                    <a:pt x="602" y="29"/>
                  </a:lnTo>
                  <a:lnTo>
                    <a:pt x="587" y="15"/>
                  </a:lnTo>
                  <a:lnTo>
                    <a:pt x="616" y="15"/>
                  </a:lnTo>
                  <a:lnTo>
                    <a:pt x="616" y="0"/>
                  </a:lnTo>
                  <a:lnTo>
                    <a:pt x="602" y="0"/>
                  </a:lnTo>
                  <a:lnTo>
                    <a:pt x="616" y="15"/>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401" name="Freeform 27"/>
            <p:cNvSpPr>
              <a:spLocks/>
            </p:cNvSpPr>
            <p:nvPr/>
          </p:nvSpPr>
          <p:spPr bwMode="auto">
            <a:xfrm>
              <a:off x="2399" y="3512"/>
              <a:ext cx="409" cy="172"/>
            </a:xfrm>
            <a:custGeom>
              <a:avLst/>
              <a:gdLst>
                <a:gd name="T0" fmla="*/ 409 w 409"/>
                <a:gd name="T1" fmla="*/ 0 h 172"/>
                <a:gd name="T2" fmla="*/ 86 w 409"/>
                <a:gd name="T3" fmla="*/ 0 h 172"/>
                <a:gd name="T4" fmla="*/ 83 w 409"/>
                <a:gd name="T5" fmla="*/ 0 h 172"/>
                <a:gd name="T6" fmla="*/ 71 w 409"/>
                <a:gd name="T7" fmla="*/ 3 h 172"/>
                <a:gd name="T8" fmla="*/ 60 w 409"/>
                <a:gd name="T9" fmla="*/ 8 h 172"/>
                <a:gd name="T10" fmla="*/ 43 w 409"/>
                <a:gd name="T11" fmla="*/ 20 h 172"/>
                <a:gd name="T12" fmla="*/ 28 w 409"/>
                <a:gd name="T13" fmla="*/ 31 h 172"/>
                <a:gd name="T14" fmla="*/ 14 w 409"/>
                <a:gd name="T15" fmla="*/ 49 h 172"/>
                <a:gd name="T16" fmla="*/ 5 w 409"/>
                <a:gd name="T17" fmla="*/ 72 h 172"/>
                <a:gd name="T18" fmla="*/ 0 w 409"/>
                <a:gd name="T19" fmla="*/ 101 h 172"/>
                <a:gd name="T20" fmla="*/ 5 w 409"/>
                <a:gd name="T21" fmla="*/ 141 h 172"/>
                <a:gd name="T22" fmla="*/ 23 w 409"/>
                <a:gd name="T23" fmla="*/ 161 h 172"/>
                <a:gd name="T24" fmla="*/ 48 w 409"/>
                <a:gd name="T25" fmla="*/ 170 h 172"/>
                <a:gd name="T26" fmla="*/ 80 w 409"/>
                <a:gd name="T27" fmla="*/ 172 h 172"/>
                <a:gd name="T28" fmla="*/ 103 w 409"/>
                <a:gd name="T29" fmla="*/ 172 h 172"/>
                <a:gd name="T30" fmla="*/ 146 w 409"/>
                <a:gd name="T31" fmla="*/ 172 h 172"/>
                <a:gd name="T32" fmla="*/ 197 w 409"/>
                <a:gd name="T33" fmla="*/ 172 h 172"/>
                <a:gd name="T34" fmla="*/ 258 w 409"/>
                <a:gd name="T35" fmla="*/ 172 h 172"/>
                <a:gd name="T36" fmla="*/ 315 w 409"/>
                <a:gd name="T37" fmla="*/ 172 h 172"/>
                <a:gd name="T38" fmla="*/ 364 w 409"/>
                <a:gd name="T39" fmla="*/ 172 h 172"/>
                <a:gd name="T40" fmla="*/ 398 w 409"/>
                <a:gd name="T41" fmla="*/ 172 h 172"/>
                <a:gd name="T42" fmla="*/ 409 w 409"/>
                <a:gd name="T43" fmla="*/ 172 h 172"/>
                <a:gd name="T44" fmla="*/ 409 w 409"/>
                <a:gd name="T45" fmla="*/ 0 h 1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172"/>
                <a:gd name="T71" fmla="*/ 409 w 409"/>
                <a:gd name="T72" fmla="*/ 172 h 1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172">
                  <a:moveTo>
                    <a:pt x="409" y="0"/>
                  </a:moveTo>
                  <a:lnTo>
                    <a:pt x="86" y="0"/>
                  </a:lnTo>
                  <a:lnTo>
                    <a:pt x="83" y="0"/>
                  </a:lnTo>
                  <a:lnTo>
                    <a:pt x="71" y="3"/>
                  </a:lnTo>
                  <a:lnTo>
                    <a:pt x="60" y="8"/>
                  </a:lnTo>
                  <a:lnTo>
                    <a:pt x="43" y="20"/>
                  </a:lnTo>
                  <a:lnTo>
                    <a:pt x="28" y="31"/>
                  </a:lnTo>
                  <a:lnTo>
                    <a:pt x="14" y="49"/>
                  </a:lnTo>
                  <a:lnTo>
                    <a:pt x="5" y="72"/>
                  </a:lnTo>
                  <a:lnTo>
                    <a:pt x="0" y="101"/>
                  </a:lnTo>
                  <a:lnTo>
                    <a:pt x="5" y="141"/>
                  </a:lnTo>
                  <a:lnTo>
                    <a:pt x="23" y="161"/>
                  </a:lnTo>
                  <a:lnTo>
                    <a:pt x="48" y="170"/>
                  </a:lnTo>
                  <a:lnTo>
                    <a:pt x="80" y="172"/>
                  </a:lnTo>
                  <a:lnTo>
                    <a:pt x="103" y="172"/>
                  </a:lnTo>
                  <a:lnTo>
                    <a:pt x="146" y="172"/>
                  </a:lnTo>
                  <a:lnTo>
                    <a:pt x="197" y="172"/>
                  </a:lnTo>
                  <a:lnTo>
                    <a:pt x="258" y="172"/>
                  </a:lnTo>
                  <a:lnTo>
                    <a:pt x="315" y="172"/>
                  </a:lnTo>
                  <a:lnTo>
                    <a:pt x="364" y="172"/>
                  </a:lnTo>
                  <a:lnTo>
                    <a:pt x="398" y="172"/>
                  </a:lnTo>
                  <a:lnTo>
                    <a:pt x="409" y="172"/>
                  </a:lnTo>
                  <a:lnTo>
                    <a:pt x="409" y="0"/>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402" name="Freeform 28"/>
            <p:cNvSpPr>
              <a:spLocks/>
            </p:cNvSpPr>
            <p:nvPr/>
          </p:nvSpPr>
          <p:spPr bwMode="auto">
            <a:xfrm>
              <a:off x="2846" y="3512"/>
              <a:ext cx="409" cy="172"/>
            </a:xfrm>
            <a:custGeom>
              <a:avLst/>
              <a:gdLst>
                <a:gd name="T0" fmla="*/ 0 w 409"/>
                <a:gd name="T1" fmla="*/ 0 h 172"/>
                <a:gd name="T2" fmla="*/ 324 w 409"/>
                <a:gd name="T3" fmla="*/ 0 h 172"/>
                <a:gd name="T4" fmla="*/ 326 w 409"/>
                <a:gd name="T5" fmla="*/ 0 h 172"/>
                <a:gd name="T6" fmla="*/ 338 w 409"/>
                <a:gd name="T7" fmla="*/ 3 h 172"/>
                <a:gd name="T8" fmla="*/ 349 w 409"/>
                <a:gd name="T9" fmla="*/ 8 h 172"/>
                <a:gd name="T10" fmla="*/ 366 w 409"/>
                <a:gd name="T11" fmla="*/ 17 h 172"/>
                <a:gd name="T12" fmla="*/ 384 w 409"/>
                <a:gd name="T13" fmla="*/ 29 h 172"/>
                <a:gd name="T14" fmla="*/ 395 w 409"/>
                <a:gd name="T15" fmla="*/ 46 h 172"/>
                <a:gd name="T16" fmla="*/ 407 w 409"/>
                <a:gd name="T17" fmla="*/ 69 h 172"/>
                <a:gd name="T18" fmla="*/ 409 w 409"/>
                <a:gd name="T19" fmla="*/ 98 h 172"/>
                <a:gd name="T20" fmla="*/ 401 w 409"/>
                <a:gd name="T21" fmla="*/ 147 h 172"/>
                <a:gd name="T22" fmla="*/ 381 w 409"/>
                <a:gd name="T23" fmla="*/ 167 h 172"/>
                <a:gd name="T24" fmla="*/ 355 w 409"/>
                <a:gd name="T25" fmla="*/ 172 h 172"/>
                <a:gd name="T26" fmla="*/ 329 w 409"/>
                <a:gd name="T27" fmla="*/ 172 h 172"/>
                <a:gd name="T28" fmla="*/ 306 w 409"/>
                <a:gd name="T29" fmla="*/ 172 h 172"/>
                <a:gd name="T30" fmla="*/ 266 w 409"/>
                <a:gd name="T31" fmla="*/ 172 h 172"/>
                <a:gd name="T32" fmla="*/ 212 w 409"/>
                <a:gd name="T33" fmla="*/ 172 h 172"/>
                <a:gd name="T34" fmla="*/ 154 w 409"/>
                <a:gd name="T35" fmla="*/ 172 h 172"/>
                <a:gd name="T36" fmla="*/ 97 w 409"/>
                <a:gd name="T37" fmla="*/ 172 h 172"/>
                <a:gd name="T38" fmla="*/ 48 w 409"/>
                <a:gd name="T39" fmla="*/ 172 h 172"/>
                <a:gd name="T40" fmla="*/ 14 w 409"/>
                <a:gd name="T41" fmla="*/ 172 h 172"/>
                <a:gd name="T42" fmla="*/ 3 w 409"/>
                <a:gd name="T43" fmla="*/ 172 h 172"/>
                <a:gd name="T44" fmla="*/ 0 w 409"/>
                <a:gd name="T45" fmla="*/ 0 h 1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172"/>
                <a:gd name="T71" fmla="*/ 409 w 409"/>
                <a:gd name="T72" fmla="*/ 172 h 1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172">
                  <a:moveTo>
                    <a:pt x="0" y="0"/>
                  </a:moveTo>
                  <a:lnTo>
                    <a:pt x="324" y="0"/>
                  </a:lnTo>
                  <a:lnTo>
                    <a:pt x="326" y="0"/>
                  </a:lnTo>
                  <a:lnTo>
                    <a:pt x="338" y="3"/>
                  </a:lnTo>
                  <a:lnTo>
                    <a:pt x="349" y="8"/>
                  </a:lnTo>
                  <a:lnTo>
                    <a:pt x="366" y="17"/>
                  </a:lnTo>
                  <a:lnTo>
                    <a:pt x="384" y="29"/>
                  </a:lnTo>
                  <a:lnTo>
                    <a:pt x="395" y="46"/>
                  </a:lnTo>
                  <a:lnTo>
                    <a:pt x="407" y="69"/>
                  </a:lnTo>
                  <a:lnTo>
                    <a:pt x="409" y="98"/>
                  </a:lnTo>
                  <a:lnTo>
                    <a:pt x="401" y="147"/>
                  </a:lnTo>
                  <a:lnTo>
                    <a:pt x="381" y="167"/>
                  </a:lnTo>
                  <a:lnTo>
                    <a:pt x="355" y="172"/>
                  </a:lnTo>
                  <a:lnTo>
                    <a:pt x="329" y="172"/>
                  </a:lnTo>
                  <a:lnTo>
                    <a:pt x="306" y="172"/>
                  </a:lnTo>
                  <a:lnTo>
                    <a:pt x="266" y="172"/>
                  </a:lnTo>
                  <a:lnTo>
                    <a:pt x="212" y="172"/>
                  </a:lnTo>
                  <a:lnTo>
                    <a:pt x="154" y="172"/>
                  </a:lnTo>
                  <a:lnTo>
                    <a:pt x="97" y="172"/>
                  </a:lnTo>
                  <a:lnTo>
                    <a:pt x="48" y="172"/>
                  </a:lnTo>
                  <a:lnTo>
                    <a:pt x="14" y="172"/>
                  </a:lnTo>
                  <a:lnTo>
                    <a:pt x="3" y="172"/>
                  </a:lnTo>
                  <a:lnTo>
                    <a:pt x="0" y="0"/>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403" name="Freeform 29"/>
            <p:cNvSpPr>
              <a:spLocks/>
            </p:cNvSpPr>
            <p:nvPr/>
          </p:nvSpPr>
          <p:spPr bwMode="auto">
            <a:xfrm>
              <a:off x="2519" y="624"/>
              <a:ext cx="608" cy="291"/>
            </a:xfrm>
            <a:custGeom>
              <a:avLst/>
              <a:gdLst>
                <a:gd name="T0" fmla="*/ 6 w 608"/>
                <a:gd name="T1" fmla="*/ 291 h 291"/>
                <a:gd name="T2" fmla="*/ 0 w 608"/>
                <a:gd name="T3" fmla="*/ 75 h 291"/>
                <a:gd name="T4" fmla="*/ 0 w 608"/>
                <a:gd name="T5" fmla="*/ 72 h 291"/>
                <a:gd name="T6" fmla="*/ 3 w 608"/>
                <a:gd name="T7" fmla="*/ 63 h 291"/>
                <a:gd name="T8" fmla="*/ 11 w 608"/>
                <a:gd name="T9" fmla="*/ 52 h 291"/>
                <a:gd name="T10" fmla="*/ 20 w 608"/>
                <a:gd name="T11" fmla="*/ 37 h 291"/>
                <a:gd name="T12" fmla="*/ 34 w 608"/>
                <a:gd name="T13" fmla="*/ 23 h 291"/>
                <a:gd name="T14" fmla="*/ 52 w 608"/>
                <a:gd name="T15" fmla="*/ 12 h 291"/>
                <a:gd name="T16" fmla="*/ 77 w 608"/>
                <a:gd name="T17" fmla="*/ 3 h 291"/>
                <a:gd name="T18" fmla="*/ 106 w 608"/>
                <a:gd name="T19" fmla="*/ 0 h 291"/>
                <a:gd name="T20" fmla="*/ 149 w 608"/>
                <a:gd name="T21" fmla="*/ 0 h 291"/>
                <a:gd name="T22" fmla="*/ 209 w 608"/>
                <a:gd name="T23" fmla="*/ 0 h 291"/>
                <a:gd name="T24" fmla="*/ 281 w 608"/>
                <a:gd name="T25" fmla="*/ 0 h 291"/>
                <a:gd name="T26" fmla="*/ 352 w 608"/>
                <a:gd name="T27" fmla="*/ 0 h 291"/>
                <a:gd name="T28" fmla="*/ 421 w 608"/>
                <a:gd name="T29" fmla="*/ 0 h 291"/>
                <a:gd name="T30" fmla="*/ 479 w 608"/>
                <a:gd name="T31" fmla="*/ 0 h 291"/>
                <a:gd name="T32" fmla="*/ 519 w 608"/>
                <a:gd name="T33" fmla="*/ 0 h 291"/>
                <a:gd name="T34" fmla="*/ 533 w 608"/>
                <a:gd name="T35" fmla="*/ 0 h 291"/>
                <a:gd name="T36" fmla="*/ 544 w 608"/>
                <a:gd name="T37" fmla="*/ 3 h 291"/>
                <a:gd name="T38" fmla="*/ 570 w 608"/>
                <a:gd name="T39" fmla="*/ 14 h 291"/>
                <a:gd name="T40" fmla="*/ 596 w 608"/>
                <a:gd name="T41" fmla="*/ 35 h 291"/>
                <a:gd name="T42" fmla="*/ 608 w 608"/>
                <a:gd name="T43" fmla="*/ 66 h 291"/>
                <a:gd name="T44" fmla="*/ 608 w 608"/>
                <a:gd name="T45" fmla="*/ 124 h 291"/>
                <a:gd name="T46" fmla="*/ 608 w 608"/>
                <a:gd name="T47" fmla="*/ 199 h 291"/>
                <a:gd name="T48" fmla="*/ 608 w 608"/>
                <a:gd name="T49" fmla="*/ 262 h 291"/>
                <a:gd name="T50" fmla="*/ 608 w 608"/>
                <a:gd name="T51" fmla="*/ 291 h 291"/>
                <a:gd name="T52" fmla="*/ 608 w 608"/>
                <a:gd name="T53" fmla="*/ 271 h 291"/>
                <a:gd name="T54" fmla="*/ 599 w 608"/>
                <a:gd name="T55" fmla="*/ 230 h 291"/>
                <a:gd name="T56" fmla="*/ 576 w 608"/>
                <a:gd name="T57" fmla="*/ 190 h 291"/>
                <a:gd name="T58" fmla="*/ 530 w 608"/>
                <a:gd name="T59" fmla="*/ 170 h 291"/>
                <a:gd name="T60" fmla="*/ 499 w 608"/>
                <a:gd name="T61" fmla="*/ 170 h 291"/>
                <a:gd name="T62" fmla="*/ 467 w 608"/>
                <a:gd name="T63" fmla="*/ 170 h 291"/>
                <a:gd name="T64" fmla="*/ 438 w 608"/>
                <a:gd name="T65" fmla="*/ 170 h 291"/>
                <a:gd name="T66" fmla="*/ 413 w 608"/>
                <a:gd name="T67" fmla="*/ 170 h 291"/>
                <a:gd name="T68" fmla="*/ 390 w 608"/>
                <a:gd name="T69" fmla="*/ 170 h 291"/>
                <a:gd name="T70" fmla="*/ 373 w 608"/>
                <a:gd name="T71" fmla="*/ 170 h 291"/>
                <a:gd name="T72" fmla="*/ 361 w 608"/>
                <a:gd name="T73" fmla="*/ 170 h 291"/>
                <a:gd name="T74" fmla="*/ 358 w 608"/>
                <a:gd name="T75" fmla="*/ 170 h 291"/>
                <a:gd name="T76" fmla="*/ 352 w 608"/>
                <a:gd name="T77" fmla="*/ 176 h 291"/>
                <a:gd name="T78" fmla="*/ 335 w 608"/>
                <a:gd name="T79" fmla="*/ 187 h 291"/>
                <a:gd name="T80" fmla="*/ 321 w 608"/>
                <a:gd name="T81" fmla="*/ 207 h 291"/>
                <a:gd name="T82" fmla="*/ 312 w 608"/>
                <a:gd name="T83" fmla="*/ 225 h 291"/>
                <a:gd name="T84" fmla="*/ 298 w 608"/>
                <a:gd name="T85" fmla="*/ 204 h 291"/>
                <a:gd name="T86" fmla="*/ 284 w 608"/>
                <a:gd name="T87" fmla="*/ 184 h 291"/>
                <a:gd name="T88" fmla="*/ 269 w 608"/>
                <a:gd name="T89" fmla="*/ 170 h 291"/>
                <a:gd name="T90" fmla="*/ 246 w 608"/>
                <a:gd name="T91" fmla="*/ 164 h 291"/>
                <a:gd name="T92" fmla="*/ 229 w 608"/>
                <a:gd name="T93" fmla="*/ 164 h 291"/>
                <a:gd name="T94" fmla="*/ 203 w 608"/>
                <a:gd name="T95" fmla="*/ 164 h 291"/>
                <a:gd name="T96" fmla="*/ 175 w 608"/>
                <a:gd name="T97" fmla="*/ 164 h 291"/>
                <a:gd name="T98" fmla="*/ 146 w 608"/>
                <a:gd name="T99" fmla="*/ 164 h 291"/>
                <a:gd name="T100" fmla="*/ 120 w 608"/>
                <a:gd name="T101" fmla="*/ 164 h 291"/>
                <a:gd name="T102" fmla="*/ 97 w 608"/>
                <a:gd name="T103" fmla="*/ 164 h 291"/>
                <a:gd name="T104" fmla="*/ 80 w 608"/>
                <a:gd name="T105" fmla="*/ 164 h 291"/>
                <a:gd name="T106" fmla="*/ 74 w 608"/>
                <a:gd name="T107" fmla="*/ 164 h 291"/>
                <a:gd name="T108" fmla="*/ 63 w 608"/>
                <a:gd name="T109" fmla="*/ 170 h 291"/>
                <a:gd name="T110" fmla="*/ 37 w 608"/>
                <a:gd name="T111" fmla="*/ 190 h 291"/>
                <a:gd name="T112" fmla="*/ 11 w 608"/>
                <a:gd name="T113" fmla="*/ 230 h 291"/>
                <a:gd name="T114" fmla="*/ 6 w 608"/>
                <a:gd name="T115" fmla="*/ 291 h 2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8"/>
                <a:gd name="T175" fmla="*/ 0 h 291"/>
                <a:gd name="T176" fmla="*/ 608 w 608"/>
                <a:gd name="T177" fmla="*/ 291 h 2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8" h="291">
                  <a:moveTo>
                    <a:pt x="6" y="291"/>
                  </a:moveTo>
                  <a:lnTo>
                    <a:pt x="0" y="75"/>
                  </a:lnTo>
                  <a:lnTo>
                    <a:pt x="0" y="72"/>
                  </a:lnTo>
                  <a:lnTo>
                    <a:pt x="3" y="63"/>
                  </a:lnTo>
                  <a:lnTo>
                    <a:pt x="11" y="52"/>
                  </a:lnTo>
                  <a:lnTo>
                    <a:pt x="20" y="37"/>
                  </a:lnTo>
                  <a:lnTo>
                    <a:pt x="34" y="23"/>
                  </a:lnTo>
                  <a:lnTo>
                    <a:pt x="52" y="12"/>
                  </a:lnTo>
                  <a:lnTo>
                    <a:pt x="77" y="3"/>
                  </a:lnTo>
                  <a:lnTo>
                    <a:pt x="106" y="0"/>
                  </a:lnTo>
                  <a:lnTo>
                    <a:pt x="149" y="0"/>
                  </a:lnTo>
                  <a:lnTo>
                    <a:pt x="209" y="0"/>
                  </a:lnTo>
                  <a:lnTo>
                    <a:pt x="281" y="0"/>
                  </a:lnTo>
                  <a:lnTo>
                    <a:pt x="352" y="0"/>
                  </a:lnTo>
                  <a:lnTo>
                    <a:pt x="421" y="0"/>
                  </a:lnTo>
                  <a:lnTo>
                    <a:pt x="479" y="0"/>
                  </a:lnTo>
                  <a:lnTo>
                    <a:pt x="519" y="0"/>
                  </a:lnTo>
                  <a:lnTo>
                    <a:pt x="533" y="0"/>
                  </a:lnTo>
                  <a:lnTo>
                    <a:pt x="544" y="3"/>
                  </a:lnTo>
                  <a:lnTo>
                    <a:pt x="570" y="14"/>
                  </a:lnTo>
                  <a:lnTo>
                    <a:pt x="596" y="35"/>
                  </a:lnTo>
                  <a:lnTo>
                    <a:pt x="608" y="66"/>
                  </a:lnTo>
                  <a:lnTo>
                    <a:pt x="608" y="124"/>
                  </a:lnTo>
                  <a:lnTo>
                    <a:pt x="608" y="199"/>
                  </a:lnTo>
                  <a:lnTo>
                    <a:pt x="608" y="262"/>
                  </a:lnTo>
                  <a:lnTo>
                    <a:pt x="608" y="291"/>
                  </a:lnTo>
                  <a:lnTo>
                    <a:pt x="608" y="271"/>
                  </a:lnTo>
                  <a:lnTo>
                    <a:pt x="599" y="230"/>
                  </a:lnTo>
                  <a:lnTo>
                    <a:pt x="576" y="190"/>
                  </a:lnTo>
                  <a:lnTo>
                    <a:pt x="530" y="170"/>
                  </a:lnTo>
                  <a:lnTo>
                    <a:pt x="499" y="170"/>
                  </a:lnTo>
                  <a:lnTo>
                    <a:pt x="467" y="170"/>
                  </a:lnTo>
                  <a:lnTo>
                    <a:pt x="438" y="170"/>
                  </a:lnTo>
                  <a:lnTo>
                    <a:pt x="413" y="170"/>
                  </a:lnTo>
                  <a:lnTo>
                    <a:pt x="390" y="170"/>
                  </a:lnTo>
                  <a:lnTo>
                    <a:pt x="373" y="170"/>
                  </a:lnTo>
                  <a:lnTo>
                    <a:pt x="361" y="170"/>
                  </a:lnTo>
                  <a:lnTo>
                    <a:pt x="358" y="170"/>
                  </a:lnTo>
                  <a:lnTo>
                    <a:pt x="352" y="176"/>
                  </a:lnTo>
                  <a:lnTo>
                    <a:pt x="335" y="187"/>
                  </a:lnTo>
                  <a:lnTo>
                    <a:pt x="321" y="207"/>
                  </a:lnTo>
                  <a:lnTo>
                    <a:pt x="312" y="225"/>
                  </a:lnTo>
                  <a:lnTo>
                    <a:pt x="298" y="204"/>
                  </a:lnTo>
                  <a:lnTo>
                    <a:pt x="284" y="184"/>
                  </a:lnTo>
                  <a:lnTo>
                    <a:pt x="269" y="170"/>
                  </a:lnTo>
                  <a:lnTo>
                    <a:pt x="246" y="164"/>
                  </a:lnTo>
                  <a:lnTo>
                    <a:pt x="229" y="164"/>
                  </a:lnTo>
                  <a:lnTo>
                    <a:pt x="203" y="164"/>
                  </a:lnTo>
                  <a:lnTo>
                    <a:pt x="175" y="164"/>
                  </a:lnTo>
                  <a:lnTo>
                    <a:pt x="146" y="164"/>
                  </a:lnTo>
                  <a:lnTo>
                    <a:pt x="120" y="164"/>
                  </a:lnTo>
                  <a:lnTo>
                    <a:pt x="97" y="164"/>
                  </a:lnTo>
                  <a:lnTo>
                    <a:pt x="80" y="164"/>
                  </a:lnTo>
                  <a:lnTo>
                    <a:pt x="74" y="164"/>
                  </a:lnTo>
                  <a:lnTo>
                    <a:pt x="63" y="170"/>
                  </a:lnTo>
                  <a:lnTo>
                    <a:pt x="37" y="190"/>
                  </a:lnTo>
                  <a:lnTo>
                    <a:pt x="11" y="230"/>
                  </a:lnTo>
                  <a:lnTo>
                    <a:pt x="6" y="291"/>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5404" name="Freeform 30"/>
            <p:cNvSpPr>
              <a:spLocks/>
            </p:cNvSpPr>
            <p:nvPr/>
          </p:nvSpPr>
          <p:spPr bwMode="auto">
            <a:xfrm>
              <a:off x="2817" y="650"/>
              <a:ext cx="23" cy="124"/>
            </a:xfrm>
            <a:custGeom>
              <a:avLst/>
              <a:gdLst>
                <a:gd name="T0" fmla="*/ 11 w 23"/>
                <a:gd name="T1" fmla="*/ 124 h 124"/>
                <a:gd name="T2" fmla="*/ 23 w 23"/>
                <a:gd name="T3" fmla="*/ 124 h 124"/>
                <a:gd name="T4" fmla="*/ 23 w 23"/>
                <a:gd name="T5" fmla="*/ 0 h 124"/>
                <a:gd name="T6" fmla="*/ 0 w 23"/>
                <a:gd name="T7" fmla="*/ 0 h 124"/>
                <a:gd name="T8" fmla="*/ 0 w 23"/>
                <a:gd name="T9" fmla="*/ 124 h 124"/>
                <a:gd name="T10" fmla="*/ 11 w 23"/>
                <a:gd name="T11" fmla="*/ 124 h 124"/>
                <a:gd name="T12" fmla="*/ 0 60000 65536"/>
                <a:gd name="T13" fmla="*/ 0 60000 65536"/>
                <a:gd name="T14" fmla="*/ 0 60000 65536"/>
                <a:gd name="T15" fmla="*/ 0 60000 65536"/>
                <a:gd name="T16" fmla="*/ 0 60000 65536"/>
                <a:gd name="T17" fmla="*/ 0 60000 65536"/>
                <a:gd name="T18" fmla="*/ 0 w 23"/>
                <a:gd name="T19" fmla="*/ 0 h 124"/>
                <a:gd name="T20" fmla="*/ 23 w 23"/>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23" h="124">
                  <a:moveTo>
                    <a:pt x="11" y="124"/>
                  </a:moveTo>
                  <a:lnTo>
                    <a:pt x="23" y="124"/>
                  </a:lnTo>
                  <a:lnTo>
                    <a:pt x="23" y="0"/>
                  </a:lnTo>
                  <a:lnTo>
                    <a:pt x="0" y="0"/>
                  </a:lnTo>
                  <a:lnTo>
                    <a:pt x="0" y="124"/>
                  </a:lnTo>
                  <a:lnTo>
                    <a:pt x="11" y="124"/>
                  </a:lnTo>
                  <a:close/>
                </a:path>
              </a:pathLst>
            </a:custGeom>
            <a:solidFill>
              <a:srgbClr val="FF9933">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nvGrpSpPr>
          <p:cNvPr id="4" name="Group 31"/>
          <p:cNvGrpSpPr>
            <a:grpSpLocks/>
          </p:cNvGrpSpPr>
          <p:nvPr/>
        </p:nvGrpSpPr>
        <p:grpSpPr bwMode="auto">
          <a:xfrm>
            <a:off x="63500" y="857250"/>
            <a:ext cx="4724400" cy="5143500"/>
            <a:chOff x="0" y="0"/>
            <a:chExt cx="2976" cy="4320"/>
          </a:xfrm>
        </p:grpSpPr>
        <p:sp>
          <p:nvSpPr>
            <p:cNvPr id="15380" name="Line 32"/>
            <p:cNvSpPr>
              <a:spLocks noChangeShapeType="1"/>
            </p:cNvSpPr>
            <p:nvPr/>
          </p:nvSpPr>
          <p:spPr bwMode="auto">
            <a:xfrm>
              <a:off x="2976" y="0"/>
              <a:ext cx="0" cy="4320"/>
            </a:xfrm>
            <a:prstGeom prst="line">
              <a:avLst/>
            </a:prstGeom>
            <a:noFill/>
            <a:ln w="57150">
              <a:solidFill>
                <a:srgbClr val="CC0066"/>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pt-BR">
                <a:solidFill>
                  <a:prstClr val="black"/>
                </a:solidFill>
                <a:latin typeface="Bell MT"/>
              </a:endParaRPr>
            </a:p>
          </p:txBody>
        </p:sp>
        <p:sp>
          <p:nvSpPr>
            <p:cNvPr id="15381" name="Text Box 33"/>
            <p:cNvSpPr txBox="1">
              <a:spLocks noChangeArrowheads="1"/>
            </p:cNvSpPr>
            <p:nvPr/>
          </p:nvSpPr>
          <p:spPr bwMode="auto">
            <a:xfrm>
              <a:off x="0" y="1824"/>
              <a:ext cx="1824" cy="439"/>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a:spAutoFit/>
            </a:bodyPr>
            <a:lstStyle>
              <a:lvl1pPr defTabSz="762000" eaLnBrk="0" hangingPunct="0">
                <a:defRPr b="1">
                  <a:solidFill>
                    <a:schemeClr val="tx1"/>
                  </a:solidFill>
                  <a:latin typeface="Arial" charset="0"/>
                </a:defRPr>
              </a:lvl1pPr>
              <a:lvl2pPr marL="742950" indent="-285750" defTabSz="762000" eaLnBrk="0" hangingPunct="0">
                <a:defRPr b="1">
                  <a:solidFill>
                    <a:schemeClr val="tx1"/>
                  </a:solidFill>
                  <a:latin typeface="Arial" charset="0"/>
                </a:defRPr>
              </a:lvl2pPr>
              <a:lvl3pPr marL="1143000" indent="-228600" defTabSz="762000" eaLnBrk="0" hangingPunct="0">
                <a:defRPr b="1">
                  <a:solidFill>
                    <a:schemeClr val="tx1"/>
                  </a:solidFill>
                  <a:latin typeface="Arial" charset="0"/>
                </a:defRPr>
              </a:lvl3pPr>
              <a:lvl4pPr marL="1600200" indent="-228600" defTabSz="762000" eaLnBrk="0" hangingPunct="0">
                <a:defRPr b="1">
                  <a:solidFill>
                    <a:schemeClr val="tx1"/>
                  </a:solidFill>
                  <a:latin typeface="Arial" charset="0"/>
                </a:defRPr>
              </a:lvl4pPr>
              <a:lvl5pPr marL="2057400" indent="-228600" defTabSz="762000" eaLnBrk="0" hangingPunct="0">
                <a:defRPr b="1">
                  <a:solidFill>
                    <a:schemeClr val="tx1"/>
                  </a:solidFill>
                  <a:latin typeface="Arial" charset="0"/>
                </a:defRPr>
              </a:lvl5pPr>
              <a:lvl6pPr marL="2514600" indent="-228600" algn="ctr" defTabSz="762000" eaLnBrk="0" fontAlgn="base" hangingPunct="0">
                <a:spcBef>
                  <a:spcPct val="0"/>
                </a:spcBef>
                <a:spcAft>
                  <a:spcPct val="0"/>
                </a:spcAft>
                <a:defRPr b="1">
                  <a:solidFill>
                    <a:schemeClr val="tx1"/>
                  </a:solidFill>
                  <a:latin typeface="Arial" charset="0"/>
                </a:defRPr>
              </a:lvl6pPr>
              <a:lvl7pPr marL="2971800" indent="-228600" algn="ctr" defTabSz="762000" eaLnBrk="0" fontAlgn="base" hangingPunct="0">
                <a:spcBef>
                  <a:spcPct val="0"/>
                </a:spcBef>
                <a:spcAft>
                  <a:spcPct val="0"/>
                </a:spcAft>
                <a:defRPr b="1">
                  <a:solidFill>
                    <a:schemeClr val="tx1"/>
                  </a:solidFill>
                  <a:latin typeface="Arial" charset="0"/>
                </a:defRPr>
              </a:lvl7pPr>
              <a:lvl8pPr marL="3429000" indent="-228600" algn="ctr" defTabSz="762000" eaLnBrk="0" fontAlgn="base" hangingPunct="0">
                <a:spcBef>
                  <a:spcPct val="0"/>
                </a:spcBef>
                <a:spcAft>
                  <a:spcPct val="0"/>
                </a:spcAft>
                <a:defRPr b="1">
                  <a:solidFill>
                    <a:schemeClr val="tx1"/>
                  </a:solidFill>
                  <a:latin typeface="Arial" charset="0"/>
                </a:defRPr>
              </a:lvl8pPr>
              <a:lvl9pPr marL="3886200" indent="-228600" algn="ctr" defTabSz="762000" eaLnBrk="0" fontAlgn="base" hangingPunct="0">
                <a:spcBef>
                  <a:spcPct val="0"/>
                </a:spcBef>
                <a:spcAft>
                  <a:spcPct val="0"/>
                </a:spcAft>
                <a:defRPr b="1">
                  <a:solidFill>
                    <a:schemeClr val="tx1"/>
                  </a:solidFill>
                  <a:latin typeface="Arial" charset="0"/>
                </a:defRPr>
              </a:lvl9pPr>
            </a:lstStyle>
            <a:p>
              <a:pPr>
                <a:spcBef>
                  <a:spcPct val="50000"/>
                </a:spcBef>
              </a:pPr>
              <a:r>
                <a:rPr lang="pt-BR" sz="2800" dirty="0">
                  <a:solidFill>
                    <a:prstClr val="black"/>
                  </a:solidFill>
                  <a:latin typeface="Bell MT"/>
                </a:rPr>
                <a:t>CORPO FÍSICO</a:t>
              </a:r>
            </a:p>
          </p:txBody>
        </p:sp>
        <p:sp>
          <p:nvSpPr>
            <p:cNvPr id="15382" name="Line 34"/>
            <p:cNvSpPr>
              <a:spLocks noChangeShapeType="1"/>
            </p:cNvSpPr>
            <p:nvPr/>
          </p:nvSpPr>
          <p:spPr bwMode="auto">
            <a:xfrm flipV="1">
              <a:off x="1832" y="2017"/>
              <a:ext cx="384" cy="0"/>
            </a:xfrm>
            <a:prstGeom prst="line">
              <a:avLst/>
            </a:prstGeom>
            <a:noFill/>
            <a:ln w="38100">
              <a:solidFill>
                <a:srgbClr val="B7510B"/>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defTabSz="914400"/>
              <a:endParaRPr lang="pt-BR">
                <a:solidFill>
                  <a:prstClr val="black"/>
                </a:solidFill>
                <a:latin typeface="Bell MT"/>
              </a:endParaRPr>
            </a:p>
          </p:txBody>
        </p:sp>
        <p:sp>
          <p:nvSpPr>
            <p:cNvPr id="15383" name="Freeform 35"/>
            <p:cNvSpPr>
              <a:spLocks/>
            </p:cNvSpPr>
            <p:nvPr/>
          </p:nvSpPr>
          <p:spPr bwMode="auto">
            <a:xfrm>
              <a:off x="2256" y="336"/>
              <a:ext cx="672" cy="3456"/>
            </a:xfrm>
            <a:custGeom>
              <a:avLst/>
              <a:gdLst>
                <a:gd name="T0" fmla="*/ 672 w 672"/>
                <a:gd name="T1" fmla="*/ 0 h 3456"/>
                <a:gd name="T2" fmla="*/ 336 w 672"/>
                <a:gd name="T3" fmla="*/ 0 h 3456"/>
                <a:gd name="T4" fmla="*/ 288 w 672"/>
                <a:gd name="T5" fmla="*/ 96 h 3456"/>
                <a:gd name="T6" fmla="*/ 288 w 672"/>
                <a:gd name="T7" fmla="*/ 336 h 3456"/>
                <a:gd name="T8" fmla="*/ 240 w 672"/>
                <a:gd name="T9" fmla="*/ 432 h 3456"/>
                <a:gd name="T10" fmla="*/ 288 w 672"/>
                <a:gd name="T11" fmla="*/ 576 h 3456"/>
                <a:gd name="T12" fmla="*/ 432 w 672"/>
                <a:gd name="T13" fmla="*/ 816 h 3456"/>
                <a:gd name="T14" fmla="*/ 432 w 672"/>
                <a:gd name="T15" fmla="*/ 960 h 3456"/>
                <a:gd name="T16" fmla="*/ 192 w 672"/>
                <a:gd name="T17" fmla="*/ 1008 h 3456"/>
                <a:gd name="T18" fmla="*/ 96 w 672"/>
                <a:gd name="T19" fmla="*/ 1056 h 3456"/>
                <a:gd name="T20" fmla="*/ 0 w 672"/>
                <a:gd name="T21" fmla="*/ 1104 h 3456"/>
                <a:gd name="T22" fmla="*/ 0 w 672"/>
                <a:gd name="T23" fmla="*/ 2208 h 3456"/>
                <a:gd name="T24" fmla="*/ 144 w 672"/>
                <a:gd name="T25" fmla="*/ 2256 h 3456"/>
                <a:gd name="T26" fmla="*/ 192 w 672"/>
                <a:gd name="T27" fmla="*/ 3024 h 3456"/>
                <a:gd name="T28" fmla="*/ 240 w 672"/>
                <a:gd name="T29" fmla="*/ 3216 h 3456"/>
                <a:gd name="T30" fmla="*/ 240 w 672"/>
                <a:gd name="T31" fmla="*/ 3360 h 3456"/>
                <a:gd name="T32" fmla="*/ 240 w 672"/>
                <a:gd name="T33" fmla="*/ 3456 h 3456"/>
                <a:gd name="T34" fmla="*/ 336 w 672"/>
                <a:gd name="T35" fmla="*/ 3456 h 3456"/>
                <a:gd name="T36" fmla="*/ 672 w 672"/>
                <a:gd name="T37" fmla="*/ 3456 h 3456"/>
                <a:gd name="T38" fmla="*/ 672 w 672"/>
                <a:gd name="T39" fmla="*/ 0 h 34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2"/>
                <a:gd name="T61" fmla="*/ 0 h 3456"/>
                <a:gd name="T62" fmla="*/ 672 w 672"/>
                <a:gd name="T63" fmla="*/ 3456 h 34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2" h="3456">
                  <a:moveTo>
                    <a:pt x="672" y="0"/>
                  </a:moveTo>
                  <a:lnTo>
                    <a:pt x="336" y="0"/>
                  </a:lnTo>
                  <a:lnTo>
                    <a:pt x="288" y="96"/>
                  </a:lnTo>
                  <a:lnTo>
                    <a:pt x="288" y="336"/>
                  </a:lnTo>
                  <a:lnTo>
                    <a:pt x="240" y="432"/>
                  </a:lnTo>
                  <a:lnTo>
                    <a:pt x="288" y="576"/>
                  </a:lnTo>
                  <a:lnTo>
                    <a:pt x="432" y="816"/>
                  </a:lnTo>
                  <a:lnTo>
                    <a:pt x="432" y="960"/>
                  </a:lnTo>
                  <a:lnTo>
                    <a:pt x="192" y="1008"/>
                  </a:lnTo>
                  <a:lnTo>
                    <a:pt x="96" y="1056"/>
                  </a:lnTo>
                  <a:lnTo>
                    <a:pt x="0" y="1104"/>
                  </a:lnTo>
                  <a:lnTo>
                    <a:pt x="0" y="2208"/>
                  </a:lnTo>
                  <a:lnTo>
                    <a:pt x="144" y="2256"/>
                  </a:lnTo>
                  <a:lnTo>
                    <a:pt x="192" y="3024"/>
                  </a:lnTo>
                  <a:lnTo>
                    <a:pt x="240" y="3216"/>
                  </a:lnTo>
                  <a:lnTo>
                    <a:pt x="240" y="3360"/>
                  </a:lnTo>
                  <a:lnTo>
                    <a:pt x="240" y="3456"/>
                  </a:lnTo>
                  <a:lnTo>
                    <a:pt x="336" y="3456"/>
                  </a:lnTo>
                  <a:lnTo>
                    <a:pt x="672" y="3456"/>
                  </a:lnTo>
                  <a:lnTo>
                    <a:pt x="672" y="0"/>
                  </a:lnTo>
                  <a:close/>
                </a:path>
              </a:pathLst>
            </a:custGeom>
            <a:solidFill>
              <a:srgbClr val="FFFFCC">
                <a:alpha val="50195"/>
              </a:srgbClr>
            </a:solidFill>
            <a:ln w="12700" cap="flat" cmpd="sng">
              <a:solidFill>
                <a:schemeClr val="tx1"/>
              </a:solidFill>
              <a:prstDash val="solid"/>
              <a:round/>
              <a:headEnd type="none" w="sm" len="sm"/>
              <a:tailEnd type="none" w="sm" len="sm"/>
            </a:ln>
          </p:spPr>
          <p:txBody>
            <a:bodyPr wrap="none" anchor="ctr"/>
            <a:lstStyle/>
            <a:p>
              <a:pPr defTabSz="914400"/>
              <a:endParaRPr lang="pt-BR">
                <a:solidFill>
                  <a:prstClr val="black"/>
                </a:solidFill>
                <a:latin typeface="Bell MT"/>
              </a:endParaRPr>
            </a:p>
          </p:txBody>
        </p:sp>
        <p:sp>
          <p:nvSpPr>
            <p:cNvPr id="15384" name="Freeform 36"/>
            <p:cNvSpPr>
              <a:spLocks/>
            </p:cNvSpPr>
            <p:nvPr/>
          </p:nvSpPr>
          <p:spPr bwMode="auto">
            <a:xfrm>
              <a:off x="2400" y="3840"/>
              <a:ext cx="528" cy="192"/>
            </a:xfrm>
            <a:custGeom>
              <a:avLst/>
              <a:gdLst>
                <a:gd name="T0" fmla="*/ 528 w 528"/>
                <a:gd name="T1" fmla="*/ 0 h 192"/>
                <a:gd name="T2" fmla="*/ 528 w 528"/>
                <a:gd name="T3" fmla="*/ 192 h 192"/>
                <a:gd name="T4" fmla="*/ 0 w 528"/>
                <a:gd name="T5" fmla="*/ 192 h 192"/>
                <a:gd name="T6" fmla="*/ 0 w 528"/>
                <a:gd name="T7" fmla="*/ 96 h 192"/>
                <a:gd name="T8" fmla="*/ 96 w 528"/>
                <a:gd name="T9" fmla="*/ 0 h 192"/>
                <a:gd name="T10" fmla="*/ 528 w 528"/>
                <a:gd name="T11" fmla="*/ 0 h 192"/>
                <a:gd name="T12" fmla="*/ 0 60000 65536"/>
                <a:gd name="T13" fmla="*/ 0 60000 65536"/>
                <a:gd name="T14" fmla="*/ 0 60000 65536"/>
                <a:gd name="T15" fmla="*/ 0 60000 65536"/>
                <a:gd name="T16" fmla="*/ 0 60000 65536"/>
                <a:gd name="T17" fmla="*/ 0 60000 65536"/>
                <a:gd name="T18" fmla="*/ 0 w 528"/>
                <a:gd name="T19" fmla="*/ 0 h 192"/>
                <a:gd name="T20" fmla="*/ 528 w 528"/>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528" h="192">
                  <a:moveTo>
                    <a:pt x="528" y="0"/>
                  </a:moveTo>
                  <a:lnTo>
                    <a:pt x="528" y="192"/>
                  </a:lnTo>
                  <a:lnTo>
                    <a:pt x="0" y="192"/>
                  </a:lnTo>
                  <a:lnTo>
                    <a:pt x="0" y="96"/>
                  </a:lnTo>
                  <a:lnTo>
                    <a:pt x="96" y="0"/>
                  </a:lnTo>
                  <a:lnTo>
                    <a:pt x="528" y="0"/>
                  </a:lnTo>
                  <a:close/>
                </a:path>
              </a:pathLst>
            </a:custGeom>
            <a:solidFill>
              <a:srgbClr val="FFFFCC"/>
            </a:solidFill>
            <a:ln w="12700" cap="flat" cmpd="sng">
              <a:solidFill>
                <a:schemeClr val="tx1"/>
              </a:solidFill>
              <a:prstDash val="solid"/>
              <a:round/>
              <a:headEnd type="none" w="sm" len="sm"/>
              <a:tailEnd type="none" w="sm" len="sm"/>
            </a:ln>
          </p:spPr>
          <p:txBody>
            <a:bodyPr wrap="none" anchor="ctr"/>
            <a:lstStyle/>
            <a:p>
              <a:pPr defTabSz="914400"/>
              <a:endParaRPr lang="pt-BR">
                <a:solidFill>
                  <a:prstClr val="black"/>
                </a:solidFill>
                <a:latin typeface="Bell MT"/>
              </a:endParaRPr>
            </a:p>
          </p:txBody>
        </p:sp>
      </p:grpSp>
      <p:grpSp>
        <p:nvGrpSpPr>
          <p:cNvPr id="5" name="Group 37"/>
          <p:cNvGrpSpPr>
            <a:grpSpLocks/>
          </p:cNvGrpSpPr>
          <p:nvPr/>
        </p:nvGrpSpPr>
        <p:grpSpPr bwMode="auto">
          <a:xfrm>
            <a:off x="261937" y="1469222"/>
            <a:ext cx="8521700" cy="1851422"/>
            <a:chOff x="186" y="468"/>
            <a:chExt cx="5368" cy="1555"/>
          </a:xfrm>
        </p:grpSpPr>
        <p:grpSp>
          <p:nvGrpSpPr>
            <p:cNvPr id="15372" name="Group 38"/>
            <p:cNvGrpSpPr>
              <a:grpSpLocks/>
            </p:cNvGrpSpPr>
            <p:nvPr/>
          </p:nvGrpSpPr>
          <p:grpSpPr bwMode="auto">
            <a:xfrm>
              <a:off x="186" y="468"/>
              <a:ext cx="5368" cy="1555"/>
              <a:chOff x="186" y="468"/>
              <a:chExt cx="5368" cy="1555"/>
            </a:xfrm>
          </p:grpSpPr>
          <p:grpSp>
            <p:nvGrpSpPr>
              <p:cNvPr id="15375" name="Group 39"/>
              <p:cNvGrpSpPr>
                <a:grpSpLocks/>
              </p:cNvGrpSpPr>
              <p:nvPr/>
            </p:nvGrpSpPr>
            <p:grpSpPr bwMode="auto">
              <a:xfrm>
                <a:off x="186" y="468"/>
                <a:ext cx="2454" cy="1068"/>
                <a:chOff x="186" y="468"/>
                <a:chExt cx="2454" cy="1068"/>
              </a:xfrm>
            </p:grpSpPr>
            <p:sp>
              <p:nvSpPr>
                <p:cNvPr id="111656" name="Text Box 40"/>
                <p:cNvSpPr txBox="1">
                  <a:spLocks noChangeArrowheads="1"/>
                </p:cNvSpPr>
                <p:nvPr/>
              </p:nvSpPr>
              <p:spPr bwMode="auto">
                <a:xfrm>
                  <a:off x="186" y="468"/>
                  <a:ext cx="1744" cy="439"/>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square">
                  <a:spAutoFit/>
                </a:bodyPr>
                <a:lstStyle/>
                <a:p>
                  <a:pPr algn="ctr" defTabSz="914400">
                    <a:spcBef>
                      <a:spcPct val="50000"/>
                    </a:spcBef>
                    <a:defRPr/>
                  </a:pPr>
                  <a:r>
                    <a:rPr lang="pt-BR" sz="2800" b="1" dirty="0">
                      <a:solidFill>
                        <a:prstClr val="black"/>
                      </a:solidFill>
                      <a:effectLst>
                        <a:outerShdw blurRad="38100" dist="38100" dir="2700000" algn="tl">
                          <a:srgbClr val="FFFFFF"/>
                        </a:outerShdw>
                      </a:effectLst>
                      <a:latin typeface="Bell MT"/>
                    </a:rPr>
                    <a:t>PERISPÍRITO</a:t>
                  </a:r>
                </a:p>
              </p:txBody>
            </p:sp>
            <p:sp>
              <p:nvSpPr>
                <p:cNvPr id="15379" name="Line 41"/>
                <p:cNvSpPr>
                  <a:spLocks noChangeShapeType="1"/>
                </p:cNvSpPr>
                <p:nvPr/>
              </p:nvSpPr>
              <p:spPr bwMode="auto">
                <a:xfrm>
                  <a:off x="1296" y="672"/>
                  <a:ext cx="1344" cy="86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type="none" w="sm" len="sm"/>
                      <a:tailEnd type="triangle" w="med" len="med"/>
                    </a14:hiddenLine>
                  </a:ext>
                </a:extLst>
              </p:spPr>
              <p:txBody>
                <a:bodyPr wrap="none" anchor="ctr"/>
                <a:lstStyle/>
                <a:p>
                  <a:pPr defTabSz="914400"/>
                  <a:endParaRPr lang="pt-BR">
                    <a:solidFill>
                      <a:prstClr val="black"/>
                    </a:solidFill>
                    <a:latin typeface="Bell MT"/>
                  </a:endParaRPr>
                </a:p>
              </p:txBody>
            </p:sp>
          </p:grpSp>
          <p:sp>
            <p:nvSpPr>
              <p:cNvPr id="111658" name="Text Box 42"/>
              <p:cNvSpPr txBox="1">
                <a:spLocks noChangeArrowheads="1"/>
              </p:cNvSpPr>
              <p:nvPr/>
            </p:nvSpPr>
            <p:spPr bwMode="auto">
              <a:xfrm>
                <a:off x="3840" y="1584"/>
                <a:ext cx="1714" cy="439"/>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square">
                <a:spAutoFit/>
              </a:bodyPr>
              <a:lstStyle/>
              <a:p>
                <a:pPr algn="ctr" defTabSz="914400">
                  <a:spcBef>
                    <a:spcPct val="50000"/>
                  </a:spcBef>
                  <a:defRPr/>
                </a:pPr>
                <a:r>
                  <a:rPr lang="pt-BR" sz="2800" b="1">
                    <a:solidFill>
                      <a:prstClr val="black"/>
                    </a:solidFill>
                    <a:effectLst>
                      <a:outerShdw blurRad="38100" dist="38100" dir="2700000" algn="tl">
                        <a:srgbClr val="FFFFFF"/>
                      </a:outerShdw>
                    </a:effectLst>
                    <a:latin typeface="Bell MT"/>
                  </a:rPr>
                  <a:t>PERISPÍRITO</a:t>
                </a:r>
              </a:p>
            </p:txBody>
          </p:sp>
          <p:sp>
            <p:nvSpPr>
              <p:cNvPr id="15377" name="Line 43"/>
              <p:cNvSpPr>
                <a:spLocks noChangeShapeType="1"/>
              </p:cNvSpPr>
              <p:nvPr/>
            </p:nvSpPr>
            <p:spPr bwMode="auto">
              <a:xfrm flipH="1">
                <a:off x="3408" y="1776"/>
                <a:ext cx="76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type="none" w="sm" len="sm"/>
                    <a:tailEnd type="triangle" w="sm" len="sm"/>
                  </a14:hiddenLine>
                </a:ext>
              </a:extLst>
            </p:spPr>
            <p:txBody>
              <a:bodyPr wrap="none" anchor="ctr"/>
              <a:lstStyle/>
              <a:p>
                <a:pPr defTabSz="914400"/>
                <a:endParaRPr lang="pt-BR">
                  <a:solidFill>
                    <a:prstClr val="black"/>
                  </a:solidFill>
                  <a:latin typeface="Bell MT"/>
                </a:endParaRPr>
              </a:p>
            </p:txBody>
          </p:sp>
        </p:grpSp>
        <p:sp>
          <p:nvSpPr>
            <p:cNvPr id="15373" name="Line 44"/>
            <p:cNvSpPr>
              <a:spLocks noChangeShapeType="1"/>
            </p:cNvSpPr>
            <p:nvPr/>
          </p:nvSpPr>
          <p:spPr bwMode="auto">
            <a:xfrm>
              <a:off x="1701" y="960"/>
              <a:ext cx="843" cy="624"/>
            </a:xfrm>
            <a:prstGeom prst="line">
              <a:avLst/>
            </a:prstGeom>
            <a:noFill/>
            <a:ln w="38100">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defTabSz="914400"/>
              <a:endParaRPr lang="pt-BR">
                <a:solidFill>
                  <a:prstClr val="black"/>
                </a:solidFill>
                <a:latin typeface="Bell MT"/>
              </a:endParaRPr>
            </a:p>
          </p:txBody>
        </p:sp>
        <p:sp>
          <p:nvSpPr>
            <p:cNvPr id="15374" name="Line 45"/>
            <p:cNvSpPr>
              <a:spLocks noChangeShapeType="1"/>
            </p:cNvSpPr>
            <p:nvPr/>
          </p:nvSpPr>
          <p:spPr bwMode="auto">
            <a:xfrm flipH="1" flipV="1">
              <a:off x="3360" y="1776"/>
              <a:ext cx="432" cy="0"/>
            </a:xfrm>
            <a:prstGeom prst="line">
              <a:avLst/>
            </a:prstGeom>
            <a:noFill/>
            <a:ln w="38100">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defTabSz="914400"/>
              <a:endParaRPr lang="pt-BR">
                <a:solidFill>
                  <a:prstClr val="black"/>
                </a:solidFill>
                <a:latin typeface="Bell MT"/>
              </a:endParaRPr>
            </a:p>
          </p:txBody>
        </p:sp>
      </p:grpSp>
      <p:sp>
        <p:nvSpPr>
          <p:cNvPr id="111664" name="Text Box 48"/>
          <p:cNvSpPr txBox="1">
            <a:spLocks noChangeArrowheads="1"/>
          </p:cNvSpPr>
          <p:nvPr/>
        </p:nvSpPr>
        <p:spPr bwMode="auto">
          <a:xfrm>
            <a:off x="294591" y="5434013"/>
            <a:ext cx="2916238" cy="430887"/>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defTabSz="914400">
              <a:defRPr/>
            </a:pPr>
            <a:r>
              <a:rPr lang="pt-BR" sz="2200" b="1">
                <a:solidFill>
                  <a:prstClr val="black"/>
                </a:solidFill>
                <a:effectLst>
                  <a:outerShdw blurRad="38100" dist="38100" dir="2700000" algn="tl">
                    <a:srgbClr val="FFFFFF"/>
                  </a:outerShdw>
                </a:effectLst>
                <a:latin typeface="Bell MT"/>
              </a:rPr>
              <a:t>Fonte: L.E. Q 135 a</a:t>
            </a:r>
          </a:p>
        </p:txBody>
      </p:sp>
      <p:sp>
        <p:nvSpPr>
          <p:cNvPr id="111681" name="Text Box 65"/>
          <p:cNvSpPr txBox="1">
            <a:spLocks noChangeArrowheads="1"/>
          </p:cNvSpPr>
          <p:nvPr/>
        </p:nvSpPr>
        <p:spPr bwMode="auto">
          <a:xfrm>
            <a:off x="5867400" y="4238626"/>
            <a:ext cx="2916238" cy="769441"/>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defTabSz="914400">
              <a:defRPr/>
            </a:pPr>
            <a:r>
              <a:rPr lang="pt-BR" sz="2200" b="1">
                <a:solidFill>
                  <a:prstClr val="black"/>
                </a:solidFill>
                <a:effectLst>
                  <a:outerShdw blurRad="38100" dist="38100" dir="2700000" algn="tl">
                    <a:srgbClr val="FFFFFF"/>
                  </a:outerShdw>
                </a:effectLst>
                <a:latin typeface="Bell MT"/>
              </a:rPr>
              <a:t>INTERAGIMOS COM OS ESPÍRITOS</a:t>
            </a:r>
          </a:p>
        </p:txBody>
      </p:sp>
      <p:sp>
        <p:nvSpPr>
          <p:cNvPr id="111682" name="AutoShape 66"/>
          <p:cNvSpPr>
            <a:spLocks noChangeArrowheads="1"/>
          </p:cNvSpPr>
          <p:nvPr/>
        </p:nvSpPr>
        <p:spPr bwMode="auto">
          <a:xfrm rot="5400000">
            <a:off x="6980847" y="3594101"/>
            <a:ext cx="754856" cy="360363"/>
          </a:xfrm>
          <a:prstGeom prst="rightArrow">
            <a:avLst>
              <a:gd name="adj1" fmla="val 50000"/>
              <a:gd name="adj2" fmla="val 69824"/>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defTabSz="914400"/>
            <a:endParaRPr lang="pt-BR">
              <a:solidFill>
                <a:prstClr val="black"/>
              </a:solidFill>
              <a:latin typeface="Bell MT"/>
            </a:endParaRPr>
          </a:p>
        </p:txBody>
      </p:sp>
      <p:sp>
        <p:nvSpPr>
          <p:cNvPr id="3" name="Retângulo 2"/>
          <p:cNvSpPr/>
          <p:nvPr/>
        </p:nvSpPr>
        <p:spPr>
          <a:xfrm>
            <a:off x="1" y="857250"/>
            <a:ext cx="9144000"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lgn="ctr" defTabSz="914400">
              <a:defRPr/>
            </a:pPr>
            <a:r>
              <a:rPr lang="pt-BR" sz="2800" dirty="0">
                <a:solidFill>
                  <a:prstClr val="black"/>
                </a:solidFill>
                <a:effectLst>
                  <a:outerShdw blurRad="38100" dist="38100" dir="2700000" algn="tl">
                    <a:srgbClr val="FFFFFF"/>
                  </a:outerShdw>
                </a:effectLst>
                <a:latin typeface="Tahoma" pitchFamily="34" charset="0"/>
              </a:rPr>
              <a:t>O COMPLEXO HUMANO</a:t>
            </a:r>
          </a:p>
        </p:txBody>
      </p:sp>
      <p:sp>
        <p:nvSpPr>
          <p:cNvPr id="6" name="Retângulo 5"/>
          <p:cNvSpPr/>
          <p:nvPr/>
        </p:nvSpPr>
        <p:spPr>
          <a:xfrm>
            <a:off x="5607188" y="5575163"/>
            <a:ext cx="350217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defTabSz="914400">
              <a:spcBef>
                <a:spcPct val="50000"/>
              </a:spcBef>
            </a:pPr>
            <a:r>
              <a:rPr lang="pt-BR" dirty="0">
                <a:solidFill>
                  <a:prstClr val="black"/>
                </a:solidFill>
                <a:latin typeface="Bell MT"/>
              </a:rPr>
              <a:t>Imagem: www.parchen.hpg.com.br </a:t>
            </a:r>
          </a:p>
        </p:txBody>
      </p:sp>
    </p:spTree>
    <p:extLst>
      <p:ext uri="{BB962C8B-B14F-4D97-AF65-F5344CB8AC3E}">
        <p14:creationId xmlns:p14="http://schemas.microsoft.com/office/powerpoint/2010/main" val="2189102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111682"/>
                                        </p:tgtEl>
                                        <p:attrNameLst>
                                          <p:attrName>style.visibility</p:attrName>
                                        </p:attrNameLst>
                                      </p:cBhvr>
                                      <p:to>
                                        <p:strVal val="visible"/>
                                      </p:to>
                                    </p:set>
                                    <p:anim calcmode="lin" valueType="num">
                                      <p:cBhvr additive="base">
                                        <p:cTn id="13" dur="500" fill="hold"/>
                                        <p:tgtEl>
                                          <p:spTgt spid="111682"/>
                                        </p:tgtEl>
                                        <p:attrNameLst>
                                          <p:attrName>ppt_x</p:attrName>
                                        </p:attrNameLst>
                                      </p:cBhvr>
                                      <p:tavLst>
                                        <p:tav tm="0">
                                          <p:val>
                                            <p:strVal val="#ppt_x"/>
                                          </p:val>
                                        </p:tav>
                                        <p:tav tm="100000">
                                          <p:val>
                                            <p:strVal val="#ppt_x"/>
                                          </p:val>
                                        </p:tav>
                                      </p:tavLst>
                                    </p:anim>
                                    <p:anim calcmode="lin" valueType="num">
                                      <p:cBhvr additive="base">
                                        <p:cTn id="14" dur="500" fill="hold"/>
                                        <p:tgtEl>
                                          <p:spTgt spid="11168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1681"/>
                                        </p:tgtEl>
                                        <p:attrNameLst>
                                          <p:attrName>style.visibility</p:attrName>
                                        </p:attrNameLst>
                                      </p:cBhvr>
                                      <p:to>
                                        <p:strVal val="visible"/>
                                      </p:to>
                                    </p:set>
                                    <p:anim calcmode="lin" valueType="num">
                                      <p:cBhvr additive="base">
                                        <p:cTn id="17" dur="500" fill="hold"/>
                                        <p:tgtEl>
                                          <p:spTgt spid="111681"/>
                                        </p:tgtEl>
                                        <p:attrNameLst>
                                          <p:attrName>ppt_x</p:attrName>
                                        </p:attrNameLst>
                                      </p:cBhvr>
                                      <p:tavLst>
                                        <p:tav tm="0">
                                          <p:val>
                                            <p:strVal val="#ppt_x"/>
                                          </p:val>
                                        </p:tav>
                                        <p:tav tm="100000">
                                          <p:val>
                                            <p:strVal val="#ppt_x"/>
                                          </p:val>
                                        </p:tav>
                                      </p:tavLst>
                                    </p:anim>
                                    <p:anim calcmode="lin" valueType="num">
                                      <p:cBhvr additive="base">
                                        <p:cTn id="18" dur="500" fill="hold"/>
                                        <p:tgtEl>
                                          <p:spTgt spid="11168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1" grpId="0" animBg="1"/>
      <p:bldP spid="11168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908305193"/>
              </p:ext>
            </p:extLst>
          </p:nvPr>
        </p:nvGraphicFramePr>
        <p:xfrm>
          <a:off x="648584" y="804262"/>
          <a:ext cx="7857461" cy="542036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420369">
                <a:tc>
                  <a:txBody>
                    <a:bodyPr/>
                    <a:lstStyle/>
                    <a:p>
                      <a:pPr marL="342900" indent="-342900" algn="just">
                        <a:buAutoNum type="arabicPeriod" startAt="474"/>
                      </a:pPr>
                      <a:r>
                        <a:rPr lang="pt-BR" dirty="0"/>
                        <a:t> Se não há possessão propriamente dita, quer dizer, coabitação de dois Espíritos no mesmo corpo, a alma pode encontrar-se na dependência de um outro Espírito, de maneira a se ver por ele subjugada ou obsedada, ao ponto de ser a sua vontade, de alguma forma, paralisada?</a:t>
                      </a:r>
                    </a:p>
                    <a:p>
                      <a:pPr marL="0" indent="0" algn="just">
                        <a:buNone/>
                      </a:pPr>
                      <a:endParaRPr lang="pt-BR" dirty="0"/>
                    </a:p>
                    <a:p>
                      <a:pPr algn="just"/>
                      <a:r>
                        <a:rPr lang="pt-BR" dirty="0">
                          <a:solidFill>
                            <a:srgbClr val="FFFF00"/>
                          </a:solidFill>
                        </a:rPr>
                        <a:t>R. Sim, e são esses os verdadeiros possessos; mas fica sabendo que essa dominação não se efetua jamais sem a participação daquele que sofre, seja por fraqueza, seja pelo seu desejo. Frequentemente se têm tomado por possessos criaturas epilépticas ou loucas, que mais necessitavam de médico do que de exorcismo.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FF00"/>
                          </a:solidFill>
                          <a:effectLst/>
                          <a:uLnTx/>
                          <a:uFillTx/>
                          <a:latin typeface="+mn-lt"/>
                          <a:ea typeface="+mn-ea"/>
                          <a:cs typeface="+mn-cs"/>
                        </a:rPr>
                        <a:t>A palavra possesso, na sua acepção vulgar, supõe a existência de demônios, ou seja, de uma categoria de seres de natureza má, e a coabitação de um desses seres com a alma, no corpo de um indivíduo. Mas, como não há demônios nesse sentido, e como dois Espíritos não podem habitar simultaneamente o mesmo corpo, também não há possessos, segundo as ideias ligadas a essa palavra. Pela expressão possesso não se deve entender senão a dependência absoluta da alma em relação a Espíritos imperfeitos que a subjuguem.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4847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55301" y="1946855"/>
          <a:ext cx="7857461" cy="317613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76130">
                <a:tc>
                  <a:txBody>
                    <a:bodyPr/>
                    <a:lstStyle/>
                    <a:p>
                      <a:pPr algn="just"/>
                      <a:endParaRPr lang="pt-BR" sz="2800" dirty="0"/>
                    </a:p>
                    <a:p>
                      <a:pPr marL="342900" indent="-342900" algn="just">
                        <a:buAutoNum type="arabicPeriod" startAt="475"/>
                      </a:pPr>
                      <a:r>
                        <a:rPr lang="pt-BR" sz="2800" dirty="0"/>
                        <a:t> Pode uma pessoa, por si mesma, afastar os maus Espíritos e se libertar do seu domínio?</a:t>
                      </a:r>
                    </a:p>
                    <a:p>
                      <a:pPr marL="0" indent="0" algn="just">
                        <a:buNone/>
                      </a:pPr>
                      <a:endParaRPr lang="pt-BR" sz="2800" dirty="0"/>
                    </a:p>
                    <a:p>
                      <a:pPr algn="just"/>
                      <a:r>
                        <a:rPr lang="pt-BR" sz="2800" dirty="0">
                          <a:solidFill>
                            <a:srgbClr val="FFFF00"/>
                          </a:solidFill>
                        </a:rPr>
                        <a:t>R.	Sempre se pode sacudir um jugo, quando se tem uma vontade firme.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2844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9" y="1192647"/>
          <a:ext cx="7857461" cy="470406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04061">
                <a:tc>
                  <a:txBody>
                    <a:bodyPr/>
                    <a:lstStyle/>
                    <a:p>
                      <a:pPr marL="342900" indent="-342900" algn="just">
                        <a:buAutoNum type="arabicPeriod" startAt="476"/>
                      </a:pPr>
                      <a:r>
                        <a:rPr lang="pt-BR" sz="2000" dirty="0"/>
                        <a:t> Não pode acontecer que a fascinação exercida por um mau Espírito seja tal, que a pessoa subjugada não a perceba? Então, uma terceira pessoa pode fazer cessar a sujeição, e, nesse caso, que condição deve ela preencher?</a:t>
                      </a:r>
                    </a:p>
                    <a:p>
                      <a:pPr marL="0" indent="0" algn="just">
                        <a:buNone/>
                      </a:pPr>
                      <a:endParaRPr lang="pt-BR" sz="2000" dirty="0"/>
                    </a:p>
                    <a:p>
                      <a:pPr algn="just"/>
                      <a:r>
                        <a:rPr lang="pt-BR" sz="2000" dirty="0">
                          <a:solidFill>
                            <a:srgbClr val="FFFF00"/>
                          </a:solidFill>
                        </a:rPr>
                        <a:t>R. Se for um homem de bem, sua vontade pode ajudar, apelando para o concurso dos bons Espíritos, porque quanto mais se é um homem de bem, mais poder se tem sobre os Espíritos imperfeitos, para os afastar, e sobre os bons, para os atrair. Não obstante, essa terceira pessoa seria impotente se aquele que está subjugado não se prestasse a isso, pois há pessoas que se comprazem numa dependência que satisfaz os seus gostos e os seus desejos. Em todos os casos, aquele que não tem o coração puro não pode ter nenhuma influência; os bons Espíritos o desprezam e os maus não o temem.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1644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68421430"/>
              </p:ext>
            </p:extLst>
          </p:nvPr>
        </p:nvGraphicFramePr>
        <p:xfrm>
          <a:off x="648585" y="479254"/>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marL="342900" indent="-342900" algn="just">
                        <a:buAutoNum type="arabicPeriod" startAt="477"/>
                      </a:pPr>
                      <a:r>
                        <a:rPr lang="pt-BR" sz="2400" dirty="0"/>
                        <a:t> As fórmulas de exorcismo têm qualquer eficácia contra os maus Espíritos?</a:t>
                      </a:r>
                    </a:p>
                    <a:p>
                      <a:pPr marL="0" indent="0" algn="just">
                        <a:buNone/>
                      </a:pPr>
                      <a:endParaRPr lang="pt-BR" sz="2400" dirty="0"/>
                    </a:p>
                    <a:p>
                      <a:pPr algn="just"/>
                      <a:r>
                        <a:rPr lang="pt-BR" sz="2400" dirty="0">
                          <a:solidFill>
                            <a:srgbClr val="FFFF00"/>
                          </a:solidFill>
                        </a:rPr>
                        <a:t>R. Não; quando esses Espíritos veem alguém tomá-las a sério, riem e se obstinam.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3903278327"/>
              </p:ext>
            </p:extLst>
          </p:nvPr>
        </p:nvGraphicFramePr>
        <p:xfrm>
          <a:off x="648585" y="2706639"/>
          <a:ext cx="7857461" cy="348314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83146">
                <a:tc>
                  <a:txBody>
                    <a:bodyPr/>
                    <a:lstStyle/>
                    <a:p>
                      <a:pPr algn="just"/>
                      <a:endParaRPr lang="pt-BR" sz="2400" dirty="0"/>
                    </a:p>
                    <a:p>
                      <a:pPr marL="342900" indent="-342900" algn="just">
                        <a:buAutoNum type="arabicPeriod" startAt="478"/>
                      </a:pPr>
                      <a:r>
                        <a:rPr lang="pt-BR" sz="2400" dirty="0"/>
                        <a:t> Há pessoas animadas de boas intenções e nem por isso menos obsedadas; qual o melhor meio de se livrarem dos Espíritos obsessores?</a:t>
                      </a:r>
                    </a:p>
                    <a:p>
                      <a:pPr marL="0" indent="0" algn="just">
                        <a:buNone/>
                      </a:pPr>
                      <a:endParaRPr lang="pt-BR" sz="2400" dirty="0"/>
                    </a:p>
                    <a:p>
                      <a:pPr algn="just"/>
                      <a:r>
                        <a:rPr lang="pt-BR" sz="2400" dirty="0">
                          <a:solidFill>
                            <a:srgbClr val="FFFF00"/>
                          </a:solidFill>
                        </a:rPr>
                        <a:t>R. Cansar- lhes a paciência, não dar nenhuma atenção às suas sugestões, mostrar-lhes que perdem tempo; então, quando eles veem que nada têm a fazer, se retiram.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863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457200" y="680334"/>
          <a:ext cx="8296507" cy="2011680"/>
        </p:xfrm>
        <a:graphic>
          <a:graphicData uri="http://schemas.openxmlformats.org/drawingml/2006/table">
            <a:tbl>
              <a:tblPr firstRow="1" bandRow="1">
                <a:tableStyleId>{5C22544A-7EE6-4342-B048-85BDC9FD1C3A}</a:tableStyleId>
              </a:tblPr>
              <a:tblGrid>
                <a:gridCol w="8296507">
                  <a:extLst>
                    <a:ext uri="{9D8B030D-6E8A-4147-A177-3AD203B41FA5}">
                      <a16:colId xmlns:a16="http://schemas.microsoft.com/office/drawing/2014/main" val="1244802210"/>
                    </a:ext>
                  </a:extLst>
                </a:gridCol>
              </a:tblGrid>
              <a:tr h="2011680">
                <a:tc>
                  <a:txBody>
                    <a:bodyPr/>
                    <a:lstStyle/>
                    <a:p>
                      <a:pPr marL="342900" indent="-342900" algn="just">
                        <a:buAutoNum type="arabicPeriod" startAt="479"/>
                      </a:pPr>
                      <a:r>
                        <a:rPr lang="pt-BR" dirty="0"/>
                        <a:t> A prece é um meio eficaz para curar a obsessão?</a:t>
                      </a:r>
                    </a:p>
                    <a:p>
                      <a:pPr marL="0" indent="0" algn="just">
                        <a:buNone/>
                      </a:pPr>
                      <a:endParaRPr lang="pt-BR" dirty="0"/>
                    </a:p>
                    <a:p>
                      <a:pPr algn="just"/>
                      <a:r>
                        <a:rPr lang="pt-BR" dirty="0">
                          <a:solidFill>
                            <a:srgbClr val="FFFF00"/>
                          </a:solidFill>
                        </a:rPr>
                        <a:t>R. A prece é um poderoso socorro para todos os casos, mas sabei que não é suficiente murmurar algumas palavras para obter o que se deseja. Deus assiste aos que agem, e não aos que se limitam a pedir. Cumpre, portanto, que o obsedado faça, de seu lado, o que for necessário para destruir em si mesmo a causa que atrai os maus Espíritos.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1487776969"/>
              </p:ext>
            </p:extLst>
          </p:nvPr>
        </p:nvGraphicFramePr>
        <p:xfrm>
          <a:off x="457199" y="2935295"/>
          <a:ext cx="8296507" cy="3415709"/>
        </p:xfrm>
        <a:graphic>
          <a:graphicData uri="http://schemas.openxmlformats.org/drawingml/2006/table">
            <a:tbl>
              <a:tblPr firstRow="1" bandRow="1">
                <a:tableStyleId>{5C22544A-7EE6-4342-B048-85BDC9FD1C3A}</a:tableStyleId>
              </a:tblPr>
              <a:tblGrid>
                <a:gridCol w="8296507">
                  <a:extLst>
                    <a:ext uri="{9D8B030D-6E8A-4147-A177-3AD203B41FA5}">
                      <a16:colId xmlns:a16="http://schemas.microsoft.com/office/drawing/2014/main" val="1244802210"/>
                    </a:ext>
                  </a:extLst>
                </a:gridCol>
              </a:tblGrid>
              <a:tr h="3415709">
                <a:tc>
                  <a:txBody>
                    <a:bodyPr/>
                    <a:lstStyle/>
                    <a:p>
                      <a:pPr algn="just"/>
                      <a:endParaRPr lang="pt-BR" dirty="0"/>
                    </a:p>
                    <a:p>
                      <a:pPr marL="342900" indent="-342900" algn="just">
                        <a:buAutoNum type="arabicPeriod" startAt="480"/>
                      </a:pPr>
                      <a:r>
                        <a:rPr lang="pt-BR" dirty="0"/>
                        <a:t> Que se deve pensar da expulsão dos demônios, de que se fala no Evangelho?</a:t>
                      </a:r>
                    </a:p>
                    <a:p>
                      <a:pPr marL="0" indent="0" algn="just">
                        <a:buNone/>
                      </a:pPr>
                      <a:endParaRPr lang="pt-BR" dirty="0"/>
                    </a:p>
                    <a:p>
                      <a:pPr algn="just"/>
                      <a:r>
                        <a:rPr lang="pt-BR" dirty="0">
                          <a:solidFill>
                            <a:srgbClr val="FFFF00"/>
                          </a:solidFill>
                        </a:rPr>
                        <a:t>R. Isso depende da interpretação. Se chamais demônio a um mau Espírito que subjuga um indivíduo, quando a sua influência for destruída ele será verdadeiramente expulso. Se atribuís uma doença ao demônio, quando a tiverdes curado direis também que expulsastes o demônio. Uma coisa pode ser verdadeira ou falsa, segundo o sentido que se der às palavras. As maiores verdades podem parecer absurdas, quando não se olha senão para a forma e quando se toma a alegoria pela realidade. Compreendei bem isto e procurai retê-lo, que é de aplicação geral.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5947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406024002"/>
              </p:ext>
            </p:extLst>
          </p:nvPr>
        </p:nvGraphicFramePr>
        <p:xfrm>
          <a:off x="234177" y="85173"/>
          <a:ext cx="8575286" cy="2286000"/>
        </p:xfrm>
        <a:graphic>
          <a:graphicData uri="http://schemas.openxmlformats.org/drawingml/2006/table">
            <a:tbl>
              <a:tblPr firstRow="1" bandRow="1">
                <a:tableStyleId>{5C22544A-7EE6-4342-B048-85BDC9FD1C3A}</a:tableStyleId>
              </a:tblPr>
              <a:tblGrid>
                <a:gridCol w="8575286">
                  <a:extLst>
                    <a:ext uri="{9D8B030D-6E8A-4147-A177-3AD203B41FA5}">
                      <a16:colId xmlns:a16="http://schemas.microsoft.com/office/drawing/2014/main" val="1244802210"/>
                    </a:ext>
                  </a:extLst>
                </a:gridCol>
              </a:tblGrid>
              <a:tr h="2286000">
                <a:tc>
                  <a:txBody>
                    <a:bodyPr/>
                    <a:lstStyle/>
                    <a:p>
                      <a:pPr algn="ctr"/>
                      <a:r>
                        <a:rPr lang="pt-BR" dirty="0">
                          <a:solidFill>
                            <a:srgbClr val="FFFF00"/>
                          </a:solidFill>
                        </a:rPr>
                        <a:t>IV - CONVULSIONÁRIOS</a:t>
                      </a:r>
                    </a:p>
                    <a:p>
                      <a:pPr algn="ctr"/>
                      <a:endParaRPr lang="pt-BR" dirty="0">
                        <a:solidFill>
                          <a:srgbClr val="FFFF00"/>
                        </a:solidFill>
                      </a:endParaRPr>
                    </a:p>
                    <a:p>
                      <a:pPr marL="342900" indent="-342900" algn="just">
                        <a:buAutoNum type="arabicPeriod" startAt="481"/>
                      </a:pPr>
                      <a:r>
                        <a:rPr lang="pt-BR" dirty="0"/>
                        <a:t> Os Espíritos desempenham algum papel nos fenômenos que se produzem entre os indivíduos chamados convulsionários?</a:t>
                      </a:r>
                    </a:p>
                    <a:p>
                      <a:pPr marL="342900" indent="-342900" algn="just">
                        <a:buAutoNum type="arabicPeriod" startAt="481"/>
                      </a:pPr>
                      <a:endParaRPr lang="pt-BR" dirty="0"/>
                    </a:p>
                    <a:p>
                      <a:pPr algn="just"/>
                      <a:r>
                        <a:rPr lang="pt-BR" dirty="0">
                          <a:solidFill>
                            <a:srgbClr val="FFFF00"/>
                          </a:solidFill>
                        </a:rPr>
                        <a:t>R. Sim, e muito grande, como também o magnetismo, que é a sua primeira fonte. Mas o charlatanismo tem frequentemente explorado e exagerado os seus efeitos, o que os pôs em ridículo.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234177" y="2371173"/>
          <a:ext cx="8575286" cy="2011680"/>
        </p:xfrm>
        <a:graphic>
          <a:graphicData uri="http://schemas.openxmlformats.org/drawingml/2006/table">
            <a:tbl>
              <a:tblPr firstRow="1" bandRow="1">
                <a:tableStyleId>{5C22544A-7EE6-4342-B048-85BDC9FD1C3A}</a:tableStyleId>
              </a:tblPr>
              <a:tblGrid>
                <a:gridCol w="8575286">
                  <a:extLst>
                    <a:ext uri="{9D8B030D-6E8A-4147-A177-3AD203B41FA5}">
                      <a16:colId xmlns:a16="http://schemas.microsoft.com/office/drawing/2014/main" val="1244802210"/>
                    </a:ext>
                  </a:extLst>
                </a:gridCol>
              </a:tblGrid>
              <a:tr h="2011680">
                <a:tc>
                  <a:txBody>
                    <a:bodyPr/>
                    <a:lstStyle/>
                    <a:p>
                      <a:pPr algn="just"/>
                      <a:endParaRPr lang="pt-BR" dirty="0"/>
                    </a:p>
                    <a:p>
                      <a:pPr algn="just"/>
                      <a:r>
                        <a:rPr lang="pt-BR" dirty="0"/>
                        <a:t>481-a. De que natureza são, em geral, os Espíritos que concorrem para essa espécie de fenômenos?</a:t>
                      </a:r>
                    </a:p>
                    <a:p>
                      <a:pPr algn="just"/>
                      <a:endParaRPr lang="pt-BR" dirty="0"/>
                    </a:p>
                    <a:p>
                      <a:pPr algn="just"/>
                      <a:r>
                        <a:rPr lang="pt-BR" dirty="0">
                          <a:solidFill>
                            <a:srgbClr val="FFFF00"/>
                          </a:solidFill>
                        </a:rPr>
                        <a:t>R. Pouco elevados; acreditais que Espíritos superiores perdessem tempo com tais coisas?</a:t>
                      </a:r>
                    </a:p>
                    <a:p>
                      <a:pPr algn="just"/>
                      <a:endParaRPr lang="pt-BR"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91168604"/>
              </p:ext>
            </p:extLst>
          </p:nvPr>
        </p:nvGraphicFramePr>
        <p:xfrm>
          <a:off x="234177" y="4382853"/>
          <a:ext cx="8575286" cy="2286000"/>
        </p:xfrm>
        <a:graphic>
          <a:graphicData uri="http://schemas.openxmlformats.org/drawingml/2006/table">
            <a:tbl>
              <a:tblPr firstRow="1" bandRow="1">
                <a:tableStyleId>{5C22544A-7EE6-4342-B048-85BDC9FD1C3A}</a:tableStyleId>
              </a:tblPr>
              <a:tblGrid>
                <a:gridCol w="8575286">
                  <a:extLst>
                    <a:ext uri="{9D8B030D-6E8A-4147-A177-3AD203B41FA5}">
                      <a16:colId xmlns:a16="http://schemas.microsoft.com/office/drawing/2014/main" val="1244802210"/>
                    </a:ext>
                  </a:extLst>
                </a:gridCol>
              </a:tblGrid>
              <a:tr h="2286000">
                <a:tc>
                  <a:txBody>
                    <a:bodyPr/>
                    <a:lstStyle/>
                    <a:p>
                      <a:pPr algn="just"/>
                      <a:endParaRPr lang="pt-BR" dirty="0"/>
                    </a:p>
                    <a:p>
                      <a:pPr marL="342900" indent="-342900" algn="just">
                        <a:buAutoNum type="arabicPeriod" startAt="482"/>
                      </a:pPr>
                      <a:r>
                        <a:rPr lang="pt-BR" dirty="0"/>
                        <a:t> Como o estado normal dos convulsionários e dos nervosos pode estender-se subitamente a toda uma população?</a:t>
                      </a:r>
                    </a:p>
                    <a:p>
                      <a:pPr marL="342900" indent="-342900" algn="just">
                        <a:buAutoNum type="arabicPeriod" startAt="482"/>
                      </a:pPr>
                      <a:endParaRPr lang="pt-BR" dirty="0"/>
                    </a:p>
                    <a:p>
                      <a:pPr algn="just"/>
                      <a:r>
                        <a:rPr lang="pt-BR" dirty="0">
                          <a:solidFill>
                            <a:srgbClr val="FFFF00"/>
                          </a:solidFill>
                        </a:rPr>
                        <a:t>R. Efeito simpático. As disposições morais se comunicam mais facilmente em certos casos; não sois tão alheios aos efeitos magnéticos para não compreender esse fato e a parte que alguns Espíritos devem nele tomar, por simpatia pelos que os provocam [30].</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9512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32761"/>
            <a:ext cx="9144000" cy="5584140"/>
          </a:xfrm>
        </p:spPr>
      </p:pic>
    </p:spTree>
    <p:extLst>
      <p:ext uri="{BB962C8B-B14F-4D97-AF65-F5344CB8AC3E}">
        <p14:creationId xmlns:p14="http://schemas.microsoft.com/office/powerpoint/2010/main" val="37482209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46447" y="1700106"/>
            <a:ext cx="5152670"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476. Mas, não pode acontecer que 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exercida pelo mau Espírito seja de tal ordem que o subjugado não a perceba? Sendo assim, poderá uma terceira pessoa fazer que cesse a sujeição da outra? E, nesse caso, qual deve ser a condição dessa terceira pessoa?</a:t>
            </a:r>
          </a:p>
        </p:txBody>
      </p:sp>
      <p:sp>
        <p:nvSpPr>
          <p:cNvPr id="8" name="Retângulo 7"/>
          <p:cNvSpPr/>
          <p:nvPr/>
        </p:nvSpPr>
        <p:spPr>
          <a:xfrm>
            <a:off x="4247195" y="5329717"/>
            <a:ext cx="4437119"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Espíritos, 476.</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7018538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28940" y="1834180"/>
            <a:ext cx="5257860"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Sendo ela um homem de bem, a sua vontade poderá ter eficácia, desde que apele para o concurso dos bons Espíritos, porque, quanto mais digna for a pessoa, tanto maior poder terá sobre os Espíritos imperfeitos, para afastá-los, e sobre os bons, para os atrair.</a:t>
            </a:r>
          </a:p>
        </p:txBody>
      </p:sp>
      <p:sp>
        <p:nvSpPr>
          <p:cNvPr id="8" name="Retângulo 7"/>
          <p:cNvSpPr/>
          <p:nvPr/>
        </p:nvSpPr>
        <p:spPr>
          <a:xfrm>
            <a:off x="4219922" y="5394922"/>
            <a:ext cx="4437119"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Espíritos, 476.</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9546380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91474" y="2444142"/>
            <a:ext cx="5487068" cy="2194944"/>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Todavia, nada poderá, se o que estiver subjugado não lhe prestar o seu concurso. Há pessoas a quem agrada uma dependência que lhes lisonjeia os gostos e os desejos. </a:t>
            </a:r>
          </a:p>
        </p:txBody>
      </p:sp>
      <p:sp>
        <p:nvSpPr>
          <p:cNvPr id="4" name="Retângulo 3"/>
          <p:cNvSpPr/>
          <p:nvPr/>
        </p:nvSpPr>
        <p:spPr>
          <a:xfrm>
            <a:off x="4241423" y="4876355"/>
            <a:ext cx="4437119"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Espíritos, 476.</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788386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9512" y="1628801"/>
            <a:ext cx="8568952" cy="4180119"/>
          </a:xfrm>
          <a:prstGeom prst="rect">
            <a:avLst/>
          </a:prstGeom>
          <a:ln>
            <a:noFill/>
          </a:ln>
          <a:effectLst/>
          <a:scene3d>
            <a:camera prst="orthographicFront">
              <a:rot lat="0" lon="0" rev="0"/>
            </a:camera>
            <a:lightRig rig="balanced" dir="t">
              <a:rot lat="0" lon="0" rev="8700000"/>
            </a:lightRig>
          </a:scene3d>
          <a:sp3d>
            <a:bevelT w="190500" h="38100"/>
          </a:sp3d>
        </p:spPr>
        <p:txBody>
          <a:bodyPr wrap="square">
            <a:spAutoFit/>
          </a:bodyPr>
          <a:lstStyle/>
          <a:p>
            <a:pPr marL="342900" indent="-342900" algn="just" defTabSz="914400">
              <a:lnSpc>
                <a:spcPct val="115000"/>
              </a:lnSpc>
              <a:spcBef>
                <a:spcPct val="15000"/>
              </a:spcBef>
              <a:spcAft>
                <a:spcPct val="15000"/>
              </a:spcAft>
              <a:defRPr/>
            </a:pPr>
            <a:r>
              <a:rPr lang="pt-BR" sz="3200" i="1" dirty="0">
                <a:solidFill>
                  <a:prstClr val="black"/>
                </a:solidFill>
                <a:latin typeface="Bell MT"/>
              </a:rPr>
              <a:t>     *Os </a:t>
            </a:r>
            <a:r>
              <a:rPr lang="pt-BR" sz="3200" i="1" u="sng" dirty="0">
                <a:solidFill>
                  <a:prstClr val="black"/>
                </a:solidFill>
                <a:effectLst>
                  <a:outerShdw blurRad="38100" dist="38100" dir="2700000" algn="tl">
                    <a:srgbClr val="C0C0C0"/>
                  </a:outerShdw>
                </a:effectLst>
                <a:latin typeface="Bell MT"/>
              </a:rPr>
              <a:t>pensamentos</a:t>
            </a:r>
            <a:r>
              <a:rPr lang="pt-BR" sz="3200" i="1" dirty="0">
                <a:solidFill>
                  <a:prstClr val="black"/>
                </a:solidFill>
                <a:latin typeface="Bell MT"/>
              </a:rPr>
              <a:t> e os </a:t>
            </a:r>
            <a:r>
              <a:rPr lang="pt-BR" sz="3200" i="1" u="sng" dirty="0">
                <a:solidFill>
                  <a:prstClr val="black"/>
                </a:solidFill>
                <a:latin typeface="Bell MT"/>
              </a:rPr>
              <a:t>sentimentos</a:t>
            </a:r>
            <a:r>
              <a:rPr lang="pt-BR" sz="3200" i="1" dirty="0">
                <a:solidFill>
                  <a:prstClr val="black"/>
                </a:solidFill>
                <a:latin typeface="Bell MT"/>
              </a:rPr>
              <a:t> se exprimem por </a:t>
            </a:r>
            <a:r>
              <a:rPr lang="pt-BR" sz="3200" i="1" dirty="0">
                <a:solidFill>
                  <a:prstClr val="black"/>
                </a:solidFill>
                <a:effectLst>
                  <a:outerShdw blurRad="38100" dist="38100" dir="2700000" algn="tl">
                    <a:srgbClr val="C0C0C0"/>
                  </a:outerShdw>
                </a:effectLst>
                <a:latin typeface="Bell MT"/>
              </a:rPr>
              <a:t>vibrações</a:t>
            </a:r>
            <a:r>
              <a:rPr lang="pt-BR" sz="3200" i="1" dirty="0">
                <a:solidFill>
                  <a:prstClr val="black"/>
                </a:solidFill>
                <a:latin typeface="Bell MT"/>
              </a:rPr>
              <a:t>, que se </a:t>
            </a:r>
            <a:r>
              <a:rPr lang="pt-BR" sz="3200" i="1" dirty="0">
                <a:solidFill>
                  <a:prstClr val="black"/>
                </a:solidFill>
                <a:effectLst>
                  <a:outerShdw blurRad="38100" dist="38100" dir="2700000" algn="tl">
                    <a:srgbClr val="C0C0C0"/>
                  </a:outerShdw>
                </a:effectLst>
                <a:latin typeface="Bell MT"/>
              </a:rPr>
              <a:t>propagam</a:t>
            </a:r>
            <a:r>
              <a:rPr lang="pt-BR" sz="3200" i="1" dirty="0">
                <a:solidFill>
                  <a:prstClr val="black"/>
                </a:solidFill>
                <a:latin typeface="Bell MT"/>
              </a:rPr>
              <a:t> pelo espaço com intensidades diferentes, assim como os sons e a luz se propagam pelo ar.</a:t>
            </a:r>
          </a:p>
          <a:p>
            <a:pPr marL="342900" indent="-342900" algn="just" defTabSz="914400">
              <a:lnSpc>
                <a:spcPct val="115000"/>
              </a:lnSpc>
              <a:spcBef>
                <a:spcPct val="15000"/>
              </a:spcBef>
              <a:spcAft>
                <a:spcPct val="15000"/>
              </a:spcAft>
              <a:defRPr/>
            </a:pPr>
            <a:r>
              <a:rPr lang="pt-BR" sz="3200" i="1" dirty="0">
                <a:solidFill>
                  <a:prstClr val="black"/>
                </a:solidFill>
                <a:latin typeface="Bell MT"/>
              </a:rPr>
              <a:t>    *Devendo </a:t>
            </a:r>
            <a:r>
              <a:rPr lang="pt-BR" sz="3200" i="1" dirty="0">
                <a:solidFill>
                  <a:prstClr val="black"/>
                </a:solidFill>
                <a:effectLst>
                  <a:outerShdw blurRad="38100" dist="38100" dir="2700000" algn="tl">
                    <a:srgbClr val="C0C0C0"/>
                  </a:outerShdw>
                </a:effectLst>
                <a:latin typeface="Bell MT"/>
              </a:rPr>
              <a:t>atingir</a:t>
            </a:r>
            <a:r>
              <a:rPr lang="pt-BR" sz="3200" i="1" dirty="0">
                <a:solidFill>
                  <a:prstClr val="black"/>
                </a:solidFill>
                <a:latin typeface="Bell MT"/>
              </a:rPr>
              <a:t>, pelas leis de sintonia e afinidades, </a:t>
            </a:r>
            <a:r>
              <a:rPr lang="pt-BR" sz="3200" i="1" dirty="0">
                <a:solidFill>
                  <a:prstClr val="black"/>
                </a:solidFill>
                <a:effectLst>
                  <a:outerShdw blurRad="38100" dist="38100" dir="2700000" algn="tl">
                    <a:srgbClr val="C0C0C0"/>
                  </a:outerShdw>
                </a:effectLst>
                <a:latin typeface="Bell MT"/>
              </a:rPr>
              <a:t>outras mentes</a:t>
            </a:r>
            <a:r>
              <a:rPr lang="pt-BR" sz="3200" i="1" dirty="0">
                <a:solidFill>
                  <a:prstClr val="black"/>
                </a:solidFill>
                <a:latin typeface="Bell MT"/>
              </a:rPr>
              <a:t> (de encarnados e desencarnados) que comungam dos mesmos ideais.</a:t>
            </a:r>
          </a:p>
        </p:txBody>
      </p:sp>
      <p:sp>
        <p:nvSpPr>
          <p:cNvPr id="3" name="Retângulo 2"/>
          <p:cNvSpPr/>
          <p:nvPr/>
        </p:nvSpPr>
        <p:spPr>
          <a:xfrm>
            <a:off x="581158" y="1124745"/>
            <a:ext cx="7838685" cy="646331"/>
          </a:xfrm>
          <a:prstGeom prst="rect">
            <a:avLst/>
          </a:prstGeom>
        </p:spPr>
        <p:txBody>
          <a:bodyPr wrap="none">
            <a:spAutoFit/>
          </a:bodyPr>
          <a:lstStyle/>
          <a:p>
            <a:pPr algn="ctr" defTabSz="914400">
              <a:defRPr/>
            </a:pPr>
            <a:r>
              <a:rPr lang="pt-BR" sz="3600" b="1" dirty="0">
                <a:solidFill>
                  <a:prstClr val="black"/>
                </a:solidFill>
                <a:effectLst>
                  <a:outerShdw blurRad="38100" dist="38100" dir="2700000" algn="tl">
                    <a:srgbClr val="FFFFFF"/>
                  </a:outerShdw>
                </a:effectLst>
                <a:latin typeface="Bell MT"/>
              </a:rPr>
              <a:t>TRANSMISSÃO DO PENSAMENTO</a:t>
            </a:r>
          </a:p>
        </p:txBody>
      </p:sp>
    </p:spTree>
    <p:extLst>
      <p:ext uri="{BB962C8B-B14F-4D97-AF65-F5344CB8AC3E}">
        <p14:creationId xmlns:p14="http://schemas.microsoft.com/office/powerpoint/2010/main" val="140333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29257" y="2437530"/>
            <a:ext cx="5487068" cy="2194944"/>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Qualquer, porém, que seja o caso, aquele que não tiver puro o coração nenhuma influência exercerá. Os bons Espíritos não lhe atendem ao chamado e os maus não o temem.</a:t>
            </a:r>
          </a:p>
        </p:txBody>
      </p:sp>
      <p:sp>
        <p:nvSpPr>
          <p:cNvPr id="4" name="Retângulo 3"/>
          <p:cNvSpPr/>
          <p:nvPr/>
        </p:nvSpPr>
        <p:spPr>
          <a:xfrm>
            <a:off x="4279206" y="4953050"/>
            <a:ext cx="4437119"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Espíritos, 476.</a:t>
            </a:r>
          </a:p>
        </p:txBody>
      </p:sp>
    </p:spTree>
    <p:extLst>
      <p:ext uri="{BB962C8B-B14F-4D97-AF65-F5344CB8AC3E}">
        <p14:creationId xmlns:p14="http://schemas.microsoft.com/office/powerpoint/2010/main" val="9437694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12962" y="2542001"/>
            <a:ext cx="5487068"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515. Que se há de pensar dessas pessoas que se ligam a certos indivíduos para levá-los à perdição, ou para guiá-los pelo bom caminho?</a:t>
            </a:r>
          </a:p>
        </p:txBody>
      </p:sp>
      <p:sp>
        <p:nvSpPr>
          <p:cNvPr id="4" name="Retângulo 3"/>
          <p:cNvSpPr/>
          <p:nvPr/>
        </p:nvSpPr>
        <p:spPr>
          <a:xfrm>
            <a:off x="4162911" y="4790741"/>
            <a:ext cx="4437119"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Espíritos, 515.</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7594484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94729" y="1508354"/>
            <a:ext cx="5283146"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R - “Efetivamente, certas pessoas exercem sobre outras uma espécie de fascinação que parece irresistível. Quando isso se dá no sentido do mal, são maus Espíritos, de que outros Espíritos também maus se servem para subjugá-las. Deus permite que tal coisa ocorra para vos experimentar.”</a:t>
            </a:r>
          </a:p>
        </p:txBody>
      </p:sp>
      <p:sp>
        <p:nvSpPr>
          <p:cNvPr id="4" name="Retângulo 3"/>
          <p:cNvSpPr/>
          <p:nvPr/>
        </p:nvSpPr>
        <p:spPr>
          <a:xfrm>
            <a:off x="4249681" y="5461528"/>
            <a:ext cx="4437119"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Espíritos, 515.</a:t>
            </a:r>
          </a:p>
        </p:txBody>
      </p:sp>
    </p:spTree>
    <p:extLst>
      <p:ext uri="{BB962C8B-B14F-4D97-AF65-F5344CB8AC3E}">
        <p14:creationId xmlns:p14="http://schemas.microsoft.com/office/powerpoint/2010/main" val="34842353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05754" y="1779783"/>
            <a:ext cx="5487068"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a:t>
            </a:r>
            <a:r>
              <a:rPr lang="pt-BR" sz="2735" i="1" dirty="0" err="1">
                <a:solidFill>
                  <a:prstClr val="black"/>
                </a:solidFill>
                <a:latin typeface="Times New Roman" panose="02020603050405020304" pitchFamily="18" charset="0"/>
                <a:cs typeface="Times New Roman" panose="02020603050405020304" pitchFamily="18" charset="0"/>
              </a:rPr>
              <a:t>obsessional</a:t>
            </a:r>
            <a:r>
              <a:rPr lang="pt-BR" sz="2735" i="1" dirty="0">
                <a:solidFill>
                  <a:prstClr val="black"/>
                </a:solidFill>
                <a:latin typeface="Times New Roman" panose="02020603050405020304" pitchFamily="18" charset="0"/>
                <a:cs typeface="Times New Roman" panose="02020603050405020304" pitchFamily="18" charset="0"/>
              </a:rPr>
              <a:t> é muito mais grave, porque nela o médium é completamente iludido. O Espírito que o domina apodera-se de sua confiança, a ponto de impedi-lo de julgar as comunicações que recebe, fazendo-lhe achar sublimes os maiores absurdos.</a:t>
            </a:r>
          </a:p>
        </p:txBody>
      </p:sp>
      <p:sp>
        <p:nvSpPr>
          <p:cNvPr id="4" name="Retângulo 3"/>
          <p:cNvSpPr/>
          <p:nvPr/>
        </p:nvSpPr>
        <p:spPr>
          <a:xfrm>
            <a:off x="3772127" y="5340524"/>
            <a:ext cx="5143273"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que é o Espiritismo, cap.2 n.71.</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0368246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9"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954019" y="1298965"/>
            <a:ext cx="5635702"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O caráter distintivo deste gênero de obsessão é provocar no médium uma excessiva suscetibilidade e levá-lo a não acreditar bom, justo e verdadeiro senão o que ele escreve; a repelir e, mesmo, considerar mau todo conselho e toda observação crítica, preferindo romper com os amigos a convencer-se de que está sendo enganado; </a:t>
            </a:r>
          </a:p>
        </p:txBody>
      </p:sp>
      <p:sp>
        <p:nvSpPr>
          <p:cNvPr id="4" name="Retângulo 3"/>
          <p:cNvSpPr/>
          <p:nvPr/>
        </p:nvSpPr>
        <p:spPr>
          <a:xfrm>
            <a:off x="3448217" y="5350981"/>
            <a:ext cx="5143273"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que é o Espiritismo, cap.2 n.71.</a:t>
            </a:r>
          </a:p>
        </p:txBody>
      </p:sp>
      <p:sp>
        <p:nvSpPr>
          <p:cNvPr id="5" name="Seta para baixo 4"/>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8863475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9"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024365" y="2121054"/>
            <a:ext cx="5487068" cy="261589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encher-se de inveja contra os outros médiuns cujas comunicações sejam julgadas melhores que as suas; a querer impor-se nas reuniões espíritas, das quais se afasta quando não pode dominá-las. </a:t>
            </a:r>
          </a:p>
        </p:txBody>
      </p:sp>
      <p:sp>
        <p:nvSpPr>
          <p:cNvPr id="4" name="Retângulo 3"/>
          <p:cNvSpPr/>
          <p:nvPr/>
        </p:nvSpPr>
        <p:spPr>
          <a:xfrm>
            <a:off x="3543528" y="4837622"/>
            <a:ext cx="5143273"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que é o Espiritismo, cap.2 n.71.</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3068086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4179" y="2741898"/>
            <a:ext cx="5487068"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Essa atuação do Espírito pode chegar ao ponto de ser o indivíduo conduzido a dar os passos mais ridículos e comprometedores. . </a:t>
            </a:r>
          </a:p>
        </p:txBody>
      </p:sp>
      <p:sp>
        <p:nvSpPr>
          <p:cNvPr id="4" name="Retângulo 3"/>
          <p:cNvSpPr/>
          <p:nvPr/>
        </p:nvSpPr>
        <p:spPr>
          <a:xfrm>
            <a:off x="3577974" y="4876732"/>
            <a:ext cx="5143273"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que é o Espiritismo, cap.2 n.71.</a:t>
            </a:r>
          </a:p>
        </p:txBody>
      </p:sp>
    </p:spTree>
    <p:extLst>
      <p:ext uri="{BB962C8B-B14F-4D97-AF65-F5344CB8AC3E}">
        <p14:creationId xmlns:p14="http://schemas.microsoft.com/office/powerpoint/2010/main" val="9022941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65756" y="2121053"/>
            <a:ext cx="5205680" cy="261589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Um dos caracteres distintivos dos maus Espíritos é a imposição; eles dão ordens e querem ser obedecidos; os bons nunca se impõem; dão conselhos, e, se não são atendidos, retiram-se. </a:t>
            </a:r>
          </a:p>
        </p:txBody>
      </p:sp>
      <p:sp>
        <p:nvSpPr>
          <p:cNvPr id="4" name="Retângulo 3"/>
          <p:cNvSpPr/>
          <p:nvPr/>
        </p:nvSpPr>
        <p:spPr>
          <a:xfrm>
            <a:off x="3480887" y="5046982"/>
            <a:ext cx="5205914"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que é o Espiritismo, cap.2 n.72.</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740198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83004" y="1766396"/>
            <a:ext cx="5160134"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Resulta daí que a impressão que em nós produzem os maus Espíritos é sempre penosa, fatigante e muitas vezes desagradável; ela provoca uma agitação febril, movimentos bruscos e desordenados; a dos bons, pelo contrário, é calma, branda e agradável. </a:t>
            </a:r>
          </a:p>
        </p:txBody>
      </p:sp>
      <p:sp>
        <p:nvSpPr>
          <p:cNvPr id="4" name="Retângulo 3"/>
          <p:cNvSpPr/>
          <p:nvPr/>
        </p:nvSpPr>
        <p:spPr>
          <a:xfrm>
            <a:off x="3501290" y="5306766"/>
            <a:ext cx="5205914"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O que é o Espiritismo, cap.2 n.72.</a:t>
            </a:r>
          </a:p>
        </p:txBody>
      </p:sp>
    </p:spTree>
    <p:extLst>
      <p:ext uri="{BB962C8B-B14F-4D97-AF65-F5344CB8AC3E}">
        <p14:creationId xmlns:p14="http://schemas.microsoft.com/office/powerpoint/2010/main" val="6078858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0108" y="2064096"/>
            <a:ext cx="5487068" cy="3038524"/>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tem consequências muito mais graves. É uma ilusão produzida pela ação direta do Espírito sobre o pensamento do médium e que, de certa maneira, lhe paralisa o raciocínio, relativamente às comunicações. </a:t>
            </a:r>
          </a:p>
        </p:txBody>
      </p:sp>
      <p:sp>
        <p:nvSpPr>
          <p:cNvPr id="4" name="Retângulo 3"/>
          <p:cNvSpPr/>
          <p:nvPr/>
        </p:nvSpPr>
        <p:spPr>
          <a:xfrm>
            <a:off x="4675621" y="5184634"/>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957307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4499992" y="1841838"/>
            <a:ext cx="4248150" cy="3194721"/>
          </a:xfrm>
          <a:prstGeom prst="rect">
            <a:avLst/>
          </a:prstGeom>
          <a:ln>
            <a:noFill/>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a:spAutoFit/>
          </a:bodyPr>
          <a:lstStyle/>
          <a:p>
            <a:pPr algn="ctr" defTabSz="914400" eaLnBrk="0" hangingPunct="0">
              <a:lnSpc>
                <a:spcPct val="120000"/>
              </a:lnSpc>
              <a:spcBef>
                <a:spcPct val="25000"/>
              </a:spcBef>
              <a:spcAft>
                <a:spcPct val="25000"/>
              </a:spcAft>
              <a:defRPr/>
            </a:pPr>
            <a:r>
              <a:rPr lang="pt-BR" sz="2400" i="1" dirty="0">
                <a:solidFill>
                  <a:prstClr val="black"/>
                </a:solidFill>
                <a:effectLst>
                  <a:outerShdw blurRad="38100" dist="38100" dir="2700000" algn="tl">
                    <a:srgbClr val="000000">
                      <a:alpha val="43137"/>
                    </a:srgbClr>
                  </a:outerShdw>
                </a:effectLst>
                <a:latin typeface="Bell MT"/>
              </a:rPr>
              <a:t>SEMPRE QUE PENSAMOS EM ALGUÉM, “</a:t>
            </a:r>
            <a:r>
              <a:rPr lang="pt-BR" sz="2400" i="1" dirty="0">
                <a:solidFill>
                  <a:srgbClr val="800000"/>
                </a:solidFill>
                <a:effectLst>
                  <a:outerShdw blurRad="38100" dist="38100" dir="2700000" algn="tl">
                    <a:srgbClr val="000000">
                      <a:alpha val="43137"/>
                    </a:srgbClr>
                  </a:outerShdw>
                </a:effectLst>
                <a:latin typeface="Bell MT"/>
              </a:rPr>
              <a:t>SINTONIZAMOS</a:t>
            </a:r>
            <a:r>
              <a:rPr lang="pt-BR" sz="2400" i="1" dirty="0">
                <a:solidFill>
                  <a:prstClr val="black"/>
                </a:solidFill>
                <a:effectLst>
                  <a:outerShdw blurRad="38100" dist="38100" dir="2700000" algn="tl">
                    <a:srgbClr val="000000">
                      <a:alpha val="43137"/>
                    </a:srgbClr>
                  </a:outerShdw>
                </a:effectLst>
                <a:latin typeface="Bell MT"/>
              </a:rPr>
              <a:t>” COM ESSA PESSOA, EMITIMOS AUTOMATICAMENTE PARA ELAS UMA PARTE DE NOSSAS ENERGIAS.     </a:t>
            </a:r>
          </a:p>
        </p:txBody>
      </p:sp>
      <p:grpSp>
        <p:nvGrpSpPr>
          <p:cNvPr id="2" name="Group 3"/>
          <p:cNvGrpSpPr>
            <a:grpSpLocks/>
          </p:cNvGrpSpPr>
          <p:nvPr/>
        </p:nvGrpSpPr>
        <p:grpSpPr bwMode="auto">
          <a:xfrm>
            <a:off x="2" y="1863329"/>
            <a:ext cx="4499835" cy="3614347"/>
            <a:chOff x="0" y="837"/>
            <a:chExt cx="3116" cy="3470"/>
          </a:xfrm>
        </p:grpSpPr>
        <p:grpSp>
          <p:nvGrpSpPr>
            <p:cNvPr id="17417" name="Group 4"/>
            <p:cNvGrpSpPr>
              <a:grpSpLocks/>
            </p:cNvGrpSpPr>
            <p:nvPr/>
          </p:nvGrpSpPr>
          <p:grpSpPr bwMode="auto">
            <a:xfrm>
              <a:off x="0" y="837"/>
              <a:ext cx="2967" cy="2715"/>
              <a:chOff x="0" y="837"/>
              <a:chExt cx="2967" cy="2715"/>
            </a:xfrm>
          </p:grpSpPr>
          <p:grpSp>
            <p:nvGrpSpPr>
              <p:cNvPr id="17421" name="Group 5"/>
              <p:cNvGrpSpPr>
                <a:grpSpLocks/>
              </p:cNvGrpSpPr>
              <p:nvPr/>
            </p:nvGrpSpPr>
            <p:grpSpPr bwMode="auto">
              <a:xfrm>
                <a:off x="1440" y="837"/>
                <a:ext cx="1527" cy="2715"/>
                <a:chOff x="1440" y="837"/>
                <a:chExt cx="1527" cy="2715"/>
              </a:xfrm>
            </p:grpSpPr>
            <p:sp>
              <p:nvSpPr>
                <p:cNvPr id="17499" name="Freeform 6" descr="Ondulado"/>
                <p:cNvSpPr>
                  <a:spLocks/>
                </p:cNvSpPr>
                <p:nvPr/>
              </p:nvSpPr>
              <p:spPr bwMode="auto">
                <a:xfrm>
                  <a:off x="1440" y="837"/>
                  <a:ext cx="1527" cy="2715"/>
                </a:xfrm>
                <a:custGeom>
                  <a:avLst/>
                  <a:gdLst>
                    <a:gd name="T0" fmla="*/ 685 w 1527"/>
                    <a:gd name="T1" fmla="*/ 52 h 2715"/>
                    <a:gd name="T2" fmla="*/ 426 w 1527"/>
                    <a:gd name="T3" fmla="*/ 145 h 2715"/>
                    <a:gd name="T4" fmla="*/ 354 w 1527"/>
                    <a:gd name="T5" fmla="*/ 176 h 2715"/>
                    <a:gd name="T6" fmla="*/ 323 w 1527"/>
                    <a:gd name="T7" fmla="*/ 186 h 2715"/>
                    <a:gd name="T8" fmla="*/ 354 w 1527"/>
                    <a:gd name="T9" fmla="*/ 362 h 2715"/>
                    <a:gd name="T10" fmla="*/ 302 w 1527"/>
                    <a:gd name="T11" fmla="*/ 445 h 2715"/>
                    <a:gd name="T12" fmla="*/ 33 w 1527"/>
                    <a:gd name="T13" fmla="*/ 517 h 2715"/>
                    <a:gd name="T14" fmla="*/ 33 w 1527"/>
                    <a:gd name="T15" fmla="*/ 590 h 2715"/>
                    <a:gd name="T16" fmla="*/ 43 w 1527"/>
                    <a:gd name="T17" fmla="*/ 631 h 2715"/>
                    <a:gd name="T18" fmla="*/ 105 w 1527"/>
                    <a:gd name="T19" fmla="*/ 724 h 2715"/>
                    <a:gd name="T20" fmla="*/ 178 w 1527"/>
                    <a:gd name="T21" fmla="*/ 848 h 2715"/>
                    <a:gd name="T22" fmla="*/ 219 w 1527"/>
                    <a:gd name="T23" fmla="*/ 879 h 2715"/>
                    <a:gd name="T24" fmla="*/ 240 w 1527"/>
                    <a:gd name="T25" fmla="*/ 910 h 2715"/>
                    <a:gd name="T26" fmla="*/ 250 w 1527"/>
                    <a:gd name="T27" fmla="*/ 1055 h 2715"/>
                    <a:gd name="T28" fmla="*/ 333 w 1527"/>
                    <a:gd name="T29" fmla="*/ 1210 h 2715"/>
                    <a:gd name="T30" fmla="*/ 447 w 1527"/>
                    <a:gd name="T31" fmla="*/ 1314 h 2715"/>
                    <a:gd name="T32" fmla="*/ 519 w 1527"/>
                    <a:gd name="T33" fmla="*/ 1531 h 2715"/>
                    <a:gd name="T34" fmla="*/ 478 w 1527"/>
                    <a:gd name="T35" fmla="*/ 1717 h 2715"/>
                    <a:gd name="T36" fmla="*/ 405 w 1527"/>
                    <a:gd name="T37" fmla="*/ 1965 h 2715"/>
                    <a:gd name="T38" fmla="*/ 395 w 1527"/>
                    <a:gd name="T39" fmla="*/ 2079 h 2715"/>
                    <a:gd name="T40" fmla="*/ 364 w 1527"/>
                    <a:gd name="T41" fmla="*/ 2110 h 2715"/>
                    <a:gd name="T42" fmla="*/ 354 w 1527"/>
                    <a:gd name="T43" fmla="*/ 2141 h 2715"/>
                    <a:gd name="T44" fmla="*/ 281 w 1527"/>
                    <a:gd name="T45" fmla="*/ 2244 h 2715"/>
                    <a:gd name="T46" fmla="*/ 292 w 1527"/>
                    <a:gd name="T47" fmla="*/ 2369 h 2715"/>
                    <a:gd name="T48" fmla="*/ 312 w 1527"/>
                    <a:gd name="T49" fmla="*/ 2462 h 2715"/>
                    <a:gd name="T50" fmla="*/ 385 w 1527"/>
                    <a:gd name="T51" fmla="*/ 2482 h 2715"/>
                    <a:gd name="T52" fmla="*/ 529 w 1527"/>
                    <a:gd name="T53" fmla="*/ 2493 h 2715"/>
                    <a:gd name="T54" fmla="*/ 623 w 1527"/>
                    <a:gd name="T55" fmla="*/ 2586 h 2715"/>
                    <a:gd name="T56" fmla="*/ 685 w 1527"/>
                    <a:gd name="T57" fmla="*/ 2596 h 2715"/>
                    <a:gd name="T58" fmla="*/ 1067 w 1527"/>
                    <a:gd name="T59" fmla="*/ 2658 h 2715"/>
                    <a:gd name="T60" fmla="*/ 1440 w 1527"/>
                    <a:gd name="T61" fmla="*/ 2668 h 2715"/>
                    <a:gd name="T62" fmla="*/ 1440 w 1527"/>
                    <a:gd name="T63" fmla="*/ 2441 h 2715"/>
                    <a:gd name="T64" fmla="*/ 1502 w 1527"/>
                    <a:gd name="T65" fmla="*/ 2327 h 2715"/>
                    <a:gd name="T66" fmla="*/ 1471 w 1527"/>
                    <a:gd name="T67" fmla="*/ 2038 h 2715"/>
                    <a:gd name="T68" fmla="*/ 1429 w 1527"/>
                    <a:gd name="T69" fmla="*/ 1924 h 2715"/>
                    <a:gd name="T70" fmla="*/ 1471 w 1527"/>
                    <a:gd name="T71" fmla="*/ 1769 h 2715"/>
                    <a:gd name="T72" fmla="*/ 1481 w 1527"/>
                    <a:gd name="T73" fmla="*/ 1707 h 2715"/>
                    <a:gd name="T74" fmla="*/ 1502 w 1527"/>
                    <a:gd name="T75" fmla="*/ 1541 h 2715"/>
                    <a:gd name="T76" fmla="*/ 1429 w 1527"/>
                    <a:gd name="T77" fmla="*/ 1438 h 2715"/>
                    <a:gd name="T78" fmla="*/ 1409 w 1527"/>
                    <a:gd name="T79" fmla="*/ 1376 h 2715"/>
                    <a:gd name="T80" fmla="*/ 1378 w 1527"/>
                    <a:gd name="T81" fmla="*/ 1345 h 2715"/>
                    <a:gd name="T82" fmla="*/ 1336 w 1527"/>
                    <a:gd name="T83" fmla="*/ 1283 h 2715"/>
                    <a:gd name="T84" fmla="*/ 1326 w 1527"/>
                    <a:gd name="T85" fmla="*/ 1034 h 2715"/>
                    <a:gd name="T86" fmla="*/ 1378 w 1527"/>
                    <a:gd name="T87" fmla="*/ 931 h 2715"/>
                    <a:gd name="T88" fmla="*/ 1305 w 1527"/>
                    <a:gd name="T89" fmla="*/ 734 h 2715"/>
                    <a:gd name="T90" fmla="*/ 1347 w 1527"/>
                    <a:gd name="T91" fmla="*/ 631 h 2715"/>
                    <a:gd name="T92" fmla="*/ 1388 w 1527"/>
                    <a:gd name="T93" fmla="*/ 569 h 2715"/>
                    <a:gd name="T94" fmla="*/ 1378 w 1527"/>
                    <a:gd name="T95" fmla="*/ 269 h 2715"/>
                    <a:gd name="T96" fmla="*/ 1357 w 1527"/>
                    <a:gd name="T97" fmla="*/ 238 h 2715"/>
                    <a:gd name="T98" fmla="*/ 1285 w 1527"/>
                    <a:gd name="T99" fmla="*/ 165 h 2715"/>
                    <a:gd name="T100" fmla="*/ 1140 w 1527"/>
                    <a:gd name="T101" fmla="*/ 21 h 2715"/>
                    <a:gd name="T102" fmla="*/ 954 w 1527"/>
                    <a:gd name="T103" fmla="*/ 31 h 2715"/>
                    <a:gd name="T104" fmla="*/ 736 w 1527"/>
                    <a:gd name="T105" fmla="*/ 31 h 2715"/>
                    <a:gd name="T106" fmla="*/ 685 w 1527"/>
                    <a:gd name="T107" fmla="*/ 52 h 27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27"/>
                    <a:gd name="T163" fmla="*/ 0 h 2715"/>
                    <a:gd name="T164" fmla="*/ 1527 w 1527"/>
                    <a:gd name="T165" fmla="*/ 2715 h 27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27" h="2715">
                      <a:moveTo>
                        <a:pt x="685" y="52"/>
                      </a:moveTo>
                      <a:cubicBezTo>
                        <a:pt x="596" y="111"/>
                        <a:pt x="524" y="112"/>
                        <a:pt x="426" y="145"/>
                      </a:cubicBezTo>
                      <a:cubicBezTo>
                        <a:pt x="401" y="153"/>
                        <a:pt x="378" y="166"/>
                        <a:pt x="354" y="176"/>
                      </a:cubicBezTo>
                      <a:cubicBezTo>
                        <a:pt x="344" y="180"/>
                        <a:pt x="333" y="183"/>
                        <a:pt x="323" y="186"/>
                      </a:cubicBezTo>
                      <a:cubicBezTo>
                        <a:pt x="300" y="252"/>
                        <a:pt x="305" y="313"/>
                        <a:pt x="354" y="362"/>
                      </a:cubicBezTo>
                      <a:cubicBezTo>
                        <a:pt x="368" y="404"/>
                        <a:pt x="346" y="430"/>
                        <a:pt x="302" y="445"/>
                      </a:cubicBezTo>
                      <a:cubicBezTo>
                        <a:pt x="212" y="475"/>
                        <a:pt x="120" y="473"/>
                        <a:pt x="33" y="517"/>
                      </a:cubicBezTo>
                      <a:cubicBezTo>
                        <a:pt x="0" y="566"/>
                        <a:pt x="11" y="530"/>
                        <a:pt x="33" y="590"/>
                      </a:cubicBezTo>
                      <a:cubicBezTo>
                        <a:pt x="38" y="603"/>
                        <a:pt x="37" y="618"/>
                        <a:pt x="43" y="631"/>
                      </a:cubicBezTo>
                      <a:cubicBezTo>
                        <a:pt x="60" y="664"/>
                        <a:pt x="93" y="689"/>
                        <a:pt x="105" y="724"/>
                      </a:cubicBezTo>
                      <a:cubicBezTo>
                        <a:pt x="121" y="770"/>
                        <a:pt x="151" y="808"/>
                        <a:pt x="178" y="848"/>
                      </a:cubicBezTo>
                      <a:cubicBezTo>
                        <a:pt x="188" y="862"/>
                        <a:pt x="207" y="867"/>
                        <a:pt x="219" y="879"/>
                      </a:cubicBezTo>
                      <a:cubicBezTo>
                        <a:pt x="228" y="888"/>
                        <a:pt x="233" y="900"/>
                        <a:pt x="240" y="910"/>
                      </a:cubicBezTo>
                      <a:cubicBezTo>
                        <a:pt x="243" y="958"/>
                        <a:pt x="246" y="1007"/>
                        <a:pt x="250" y="1055"/>
                      </a:cubicBezTo>
                      <a:cubicBezTo>
                        <a:pt x="258" y="1155"/>
                        <a:pt x="242" y="1188"/>
                        <a:pt x="333" y="1210"/>
                      </a:cubicBezTo>
                      <a:cubicBezTo>
                        <a:pt x="386" y="1245"/>
                        <a:pt x="412" y="1262"/>
                        <a:pt x="447" y="1314"/>
                      </a:cubicBezTo>
                      <a:cubicBezTo>
                        <a:pt x="456" y="1462"/>
                        <a:pt x="426" y="1468"/>
                        <a:pt x="519" y="1531"/>
                      </a:cubicBezTo>
                      <a:cubicBezTo>
                        <a:pt x="542" y="1603"/>
                        <a:pt x="490" y="1648"/>
                        <a:pt x="478" y="1717"/>
                      </a:cubicBezTo>
                      <a:cubicBezTo>
                        <a:pt x="462" y="1806"/>
                        <a:pt x="435" y="1881"/>
                        <a:pt x="405" y="1965"/>
                      </a:cubicBezTo>
                      <a:cubicBezTo>
                        <a:pt x="402" y="2003"/>
                        <a:pt x="405" y="2042"/>
                        <a:pt x="395" y="2079"/>
                      </a:cubicBezTo>
                      <a:cubicBezTo>
                        <a:pt x="391" y="2093"/>
                        <a:pt x="372" y="2098"/>
                        <a:pt x="364" y="2110"/>
                      </a:cubicBezTo>
                      <a:cubicBezTo>
                        <a:pt x="358" y="2119"/>
                        <a:pt x="360" y="2132"/>
                        <a:pt x="354" y="2141"/>
                      </a:cubicBezTo>
                      <a:cubicBezTo>
                        <a:pt x="323" y="2183"/>
                        <a:pt x="299" y="2194"/>
                        <a:pt x="281" y="2244"/>
                      </a:cubicBezTo>
                      <a:cubicBezTo>
                        <a:pt x="285" y="2286"/>
                        <a:pt x="287" y="2327"/>
                        <a:pt x="292" y="2369"/>
                      </a:cubicBezTo>
                      <a:cubicBezTo>
                        <a:pt x="293" y="2379"/>
                        <a:pt x="304" y="2457"/>
                        <a:pt x="312" y="2462"/>
                      </a:cubicBezTo>
                      <a:cubicBezTo>
                        <a:pt x="333" y="2475"/>
                        <a:pt x="360" y="2478"/>
                        <a:pt x="385" y="2482"/>
                      </a:cubicBezTo>
                      <a:cubicBezTo>
                        <a:pt x="433" y="2489"/>
                        <a:pt x="481" y="2489"/>
                        <a:pt x="529" y="2493"/>
                      </a:cubicBezTo>
                      <a:cubicBezTo>
                        <a:pt x="593" y="2514"/>
                        <a:pt x="553" y="2494"/>
                        <a:pt x="623" y="2586"/>
                      </a:cubicBezTo>
                      <a:cubicBezTo>
                        <a:pt x="636" y="2603"/>
                        <a:pt x="665" y="2591"/>
                        <a:pt x="685" y="2596"/>
                      </a:cubicBezTo>
                      <a:cubicBezTo>
                        <a:pt x="813" y="2628"/>
                        <a:pt x="934" y="2647"/>
                        <a:pt x="1067" y="2658"/>
                      </a:cubicBezTo>
                      <a:cubicBezTo>
                        <a:pt x="1182" y="2715"/>
                        <a:pt x="1320" y="2680"/>
                        <a:pt x="1440" y="2668"/>
                      </a:cubicBezTo>
                      <a:cubicBezTo>
                        <a:pt x="1467" y="2557"/>
                        <a:pt x="1440" y="2685"/>
                        <a:pt x="1440" y="2441"/>
                      </a:cubicBezTo>
                      <a:cubicBezTo>
                        <a:pt x="1440" y="2398"/>
                        <a:pt x="1502" y="2327"/>
                        <a:pt x="1502" y="2327"/>
                      </a:cubicBezTo>
                      <a:cubicBezTo>
                        <a:pt x="1523" y="2241"/>
                        <a:pt x="1521" y="2115"/>
                        <a:pt x="1471" y="2038"/>
                      </a:cubicBezTo>
                      <a:cubicBezTo>
                        <a:pt x="1460" y="1996"/>
                        <a:pt x="1440" y="1966"/>
                        <a:pt x="1429" y="1924"/>
                      </a:cubicBezTo>
                      <a:cubicBezTo>
                        <a:pt x="1438" y="1855"/>
                        <a:pt x="1441" y="1827"/>
                        <a:pt x="1471" y="1769"/>
                      </a:cubicBezTo>
                      <a:cubicBezTo>
                        <a:pt x="1474" y="1748"/>
                        <a:pt x="1478" y="1728"/>
                        <a:pt x="1481" y="1707"/>
                      </a:cubicBezTo>
                      <a:cubicBezTo>
                        <a:pt x="1489" y="1652"/>
                        <a:pt x="1502" y="1541"/>
                        <a:pt x="1502" y="1541"/>
                      </a:cubicBezTo>
                      <a:cubicBezTo>
                        <a:pt x="1476" y="1348"/>
                        <a:pt x="1527" y="1536"/>
                        <a:pt x="1429" y="1438"/>
                      </a:cubicBezTo>
                      <a:cubicBezTo>
                        <a:pt x="1414" y="1423"/>
                        <a:pt x="1419" y="1395"/>
                        <a:pt x="1409" y="1376"/>
                      </a:cubicBezTo>
                      <a:cubicBezTo>
                        <a:pt x="1402" y="1363"/>
                        <a:pt x="1387" y="1356"/>
                        <a:pt x="1378" y="1345"/>
                      </a:cubicBezTo>
                      <a:cubicBezTo>
                        <a:pt x="1363" y="1325"/>
                        <a:pt x="1336" y="1283"/>
                        <a:pt x="1336" y="1283"/>
                      </a:cubicBezTo>
                      <a:cubicBezTo>
                        <a:pt x="1323" y="1198"/>
                        <a:pt x="1308" y="1121"/>
                        <a:pt x="1326" y="1034"/>
                      </a:cubicBezTo>
                      <a:cubicBezTo>
                        <a:pt x="1334" y="999"/>
                        <a:pt x="1366" y="966"/>
                        <a:pt x="1378" y="931"/>
                      </a:cubicBezTo>
                      <a:cubicBezTo>
                        <a:pt x="1368" y="852"/>
                        <a:pt x="1350" y="800"/>
                        <a:pt x="1305" y="734"/>
                      </a:cubicBezTo>
                      <a:cubicBezTo>
                        <a:pt x="1323" y="618"/>
                        <a:pt x="1296" y="697"/>
                        <a:pt x="1347" y="631"/>
                      </a:cubicBezTo>
                      <a:cubicBezTo>
                        <a:pt x="1362" y="611"/>
                        <a:pt x="1388" y="569"/>
                        <a:pt x="1388" y="569"/>
                      </a:cubicBezTo>
                      <a:cubicBezTo>
                        <a:pt x="1414" y="490"/>
                        <a:pt x="1415" y="343"/>
                        <a:pt x="1378" y="269"/>
                      </a:cubicBezTo>
                      <a:cubicBezTo>
                        <a:pt x="1372" y="258"/>
                        <a:pt x="1365" y="247"/>
                        <a:pt x="1357" y="238"/>
                      </a:cubicBezTo>
                      <a:cubicBezTo>
                        <a:pt x="1334" y="213"/>
                        <a:pt x="1301" y="195"/>
                        <a:pt x="1285" y="165"/>
                      </a:cubicBezTo>
                      <a:cubicBezTo>
                        <a:pt x="1248" y="92"/>
                        <a:pt x="1220" y="47"/>
                        <a:pt x="1140" y="21"/>
                      </a:cubicBezTo>
                      <a:cubicBezTo>
                        <a:pt x="1078" y="24"/>
                        <a:pt x="1016" y="31"/>
                        <a:pt x="954" y="31"/>
                      </a:cubicBezTo>
                      <a:cubicBezTo>
                        <a:pt x="723" y="31"/>
                        <a:pt x="832" y="0"/>
                        <a:pt x="736" y="31"/>
                      </a:cubicBezTo>
                      <a:cubicBezTo>
                        <a:pt x="699" y="56"/>
                        <a:pt x="717" y="52"/>
                        <a:pt x="685" y="52"/>
                      </a:cubicBezTo>
                      <a:close/>
                    </a:path>
                  </a:pathLst>
                </a:custGeom>
                <a:pattFill prst="wave">
                  <a:fgClr>
                    <a:srgbClr val="CC0099"/>
                  </a:fgClr>
                  <a:bgClr>
                    <a:schemeClr val="bg1"/>
                  </a:bgClr>
                </a:pattFill>
                <a:ln w="9525">
                  <a:solidFill>
                    <a:schemeClr val="tx1"/>
                  </a:solidFill>
                  <a:round/>
                  <a:headEnd/>
                  <a:tailEnd/>
                </a:ln>
              </p:spPr>
              <p:txBody>
                <a:bodyPr wrap="none" anchor="ctr"/>
                <a:lstStyle/>
                <a:p>
                  <a:pPr defTabSz="914400"/>
                  <a:endParaRPr lang="pt-BR">
                    <a:solidFill>
                      <a:prstClr val="black"/>
                    </a:solidFill>
                    <a:latin typeface="Bell MT"/>
                  </a:endParaRPr>
                </a:p>
              </p:txBody>
            </p:sp>
            <p:grpSp>
              <p:nvGrpSpPr>
                <p:cNvPr id="17500" name="Group 7"/>
                <p:cNvGrpSpPr>
                  <a:grpSpLocks/>
                </p:cNvGrpSpPr>
                <p:nvPr/>
              </p:nvGrpSpPr>
              <p:grpSpPr bwMode="auto">
                <a:xfrm>
                  <a:off x="1694" y="1113"/>
                  <a:ext cx="958" cy="1940"/>
                  <a:chOff x="3283" y="545"/>
                  <a:chExt cx="1487" cy="3148"/>
                </a:xfrm>
              </p:grpSpPr>
              <p:sp>
                <p:nvSpPr>
                  <p:cNvPr id="17501" name="Freeform 8"/>
                  <p:cNvSpPr>
                    <a:spLocks/>
                  </p:cNvSpPr>
                  <p:nvPr/>
                </p:nvSpPr>
                <p:spPr bwMode="auto">
                  <a:xfrm>
                    <a:off x="3283" y="1083"/>
                    <a:ext cx="192" cy="161"/>
                  </a:xfrm>
                  <a:custGeom>
                    <a:avLst/>
                    <a:gdLst>
                      <a:gd name="T0" fmla="*/ 152 w 192"/>
                      <a:gd name="T1" fmla="*/ 154 h 161"/>
                      <a:gd name="T2" fmla="*/ 155 w 192"/>
                      <a:gd name="T3" fmla="*/ 156 h 161"/>
                      <a:gd name="T4" fmla="*/ 159 w 192"/>
                      <a:gd name="T5" fmla="*/ 158 h 161"/>
                      <a:gd name="T6" fmla="*/ 164 w 192"/>
                      <a:gd name="T7" fmla="*/ 158 h 161"/>
                      <a:gd name="T8" fmla="*/ 167 w 192"/>
                      <a:gd name="T9" fmla="*/ 158 h 161"/>
                      <a:gd name="T10" fmla="*/ 176 w 192"/>
                      <a:gd name="T11" fmla="*/ 156 h 161"/>
                      <a:gd name="T12" fmla="*/ 183 w 192"/>
                      <a:gd name="T13" fmla="*/ 152 h 161"/>
                      <a:gd name="T14" fmla="*/ 188 w 192"/>
                      <a:gd name="T15" fmla="*/ 145 h 161"/>
                      <a:gd name="T16" fmla="*/ 192 w 192"/>
                      <a:gd name="T17" fmla="*/ 137 h 161"/>
                      <a:gd name="T18" fmla="*/ 190 w 192"/>
                      <a:gd name="T19" fmla="*/ 131 h 161"/>
                      <a:gd name="T20" fmla="*/ 187 w 192"/>
                      <a:gd name="T21" fmla="*/ 126 h 161"/>
                      <a:gd name="T22" fmla="*/ 183 w 192"/>
                      <a:gd name="T23" fmla="*/ 123 h 161"/>
                      <a:gd name="T24" fmla="*/ 180 w 192"/>
                      <a:gd name="T25" fmla="*/ 118 h 161"/>
                      <a:gd name="T26" fmla="*/ 174 w 192"/>
                      <a:gd name="T27" fmla="*/ 107 h 161"/>
                      <a:gd name="T28" fmla="*/ 164 w 192"/>
                      <a:gd name="T29" fmla="*/ 93 h 161"/>
                      <a:gd name="T30" fmla="*/ 150 w 192"/>
                      <a:gd name="T31" fmla="*/ 79 h 161"/>
                      <a:gd name="T32" fmla="*/ 136 w 192"/>
                      <a:gd name="T33" fmla="*/ 65 h 161"/>
                      <a:gd name="T34" fmla="*/ 127 w 192"/>
                      <a:gd name="T35" fmla="*/ 58 h 161"/>
                      <a:gd name="T36" fmla="*/ 117 w 192"/>
                      <a:gd name="T37" fmla="*/ 48 h 161"/>
                      <a:gd name="T38" fmla="*/ 108 w 192"/>
                      <a:gd name="T39" fmla="*/ 37 h 161"/>
                      <a:gd name="T40" fmla="*/ 98 w 192"/>
                      <a:gd name="T41" fmla="*/ 27 h 161"/>
                      <a:gd name="T42" fmla="*/ 89 w 192"/>
                      <a:gd name="T43" fmla="*/ 16 h 161"/>
                      <a:gd name="T44" fmla="*/ 80 w 192"/>
                      <a:gd name="T45" fmla="*/ 7 h 161"/>
                      <a:gd name="T46" fmla="*/ 75 w 192"/>
                      <a:gd name="T47" fmla="*/ 2 h 161"/>
                      <a:gd name="T48" fmla="*/ 70 w 192"/>
                      <a:gd name="T49" fmla="*/ 0 h 161"/>
                      <a:gd name="T50" fmla="*/ 63 w 192"/>
                      <a:gd name="T51" fmla="*/ 2 h 161"/>
                      <a:gd name="T52" fmla="*/ 57 w 192"/>
                      <a:gd name="T53" fmla="*/ 2 h 161"/>
                      <a:gd name="T54" fmla="*/ 52 w 192"/>
                      <a:gd name="T55" fmla="*/ 6 h 161"/>
                      <a:gd name="T56" fmla="*/ 49 w 192"/>
                      <a:gd name="T57" fmla="*/ 11 h 161"/>
                      <a:gd name="T58" fmla="*/ 42 w 192"/>
                      <a:gd name="T59" fmla="*/ 21 h 161"/>
                      <a:gd name="T60" fmla="*/ 29 w 192"/>
                      <a:gd name="T61" fmla="*/ 39 h 161"/>
                      <a:gd name="T62" fmla="*/ 19 w 192"/>
                      <a:gd name="T63" fmla="*/ 56 h 161"/>
                      <a:gd name="T64" fmla="*/ 10 w 192"/>
                      <a:gd name="T65" fmla="*/ 70 h 161"/>
                      <a:gd name="T66" fmla="*/ 3 w 192"/>
                      <a:gd name="T67" fmla="*/ 79 h 161"/>
                      <a:gd name="T68" fmla="*/ 0 w 192"/>
                      <a:gd name="T69" fmla="*/ 90 h 161"/>
                      <a:gd name="T70" fmla="*/ 2 w 192"/>
                      <a:gd name="T71" fmla="*/ 98 h 161"/>
                      <a:gd name="T72" fmla="*/ 9 w 192"/>
                      <a:gd name="T73" fmla="*/ 109 h 161"/>
                      <a:gd name="T74" fmla="*/ 16 w 192"/>
                      <a:gd name="T75" fmla="*/ 114 h 161"/>
                      <a:gd name="T76" fmla="*/ 22 w 192"/>
                      <a:gd name="T77" fmla="*/ 119 h 161"/>
                      <a:gd name="T78" fmla="*/ 31 w 192"/>
                      <a:gd name="T79" fmla="*/ 126 h 161"/>
                      <a:gd name="T80" fmla="*/ 42 w 192"/>
                      <a:gd name="T81" fmla="*/ 135 h 161"/>
                      <a:gd name="T82" fmla="*/ 50 w 192"/>
                      <a:gd name="T83" fmla="*/ 142 h 161"/>
                      <a:gd name="T84" fmla="*/ 59 w 192"/>
                      <a:gd name="T85" fmla="*/ 149 h 161"/>
                      <a:gd name="T86" fmla="*/ 64 w 192"/>
                      <a:gd name="T87" fmla="*/ 156 h 161"/>
                      <a:gd name="T88" fmla="*/ 70 w 192"/>
                      <a:gd name="T89" fmla="*/ 159 h 161"/>
                      <a:gd name="T90" fmla="*/ 75 w 192"/>
                      <a:gd name="T91" fmla="*/ 161 h 161"/>
                      <a:gd name="T92" fmla="*/ 78 w 192"/>
                      <a:gd name="T93" fmla="*/ 152 h 161"/>
                      <a:gd name="T94" fmla="*/ 77 w 192"/>
                      <a:gd name="T95" fmla="*/ 138 h 161"/>
                      <a:gd name="T96" fmla="*/ 70 w 192"/>
                      <a:gd name="T97" fmla="*/ 125 h 161"/>
                      <a:gd name="T98" fmla="*/ 85 w 192"/>
                      <a:gd name="T99" fmla="*/ 133 h 161"/>
                      <a:gd name="T100" fmla="*/ 98 w 192"/>
                      <a:gd name="T101" fmla="*/ 140 h 161"/>
                      <a:gd name="T102" fmla="*/ 110 w 192"/>
                      <a:gd name="T103" fmla="*/ 144 h 161"/>
                      <a:gd name="T104" fmla="*/ 120 w 192"/>
                      <a:gd name="T105" fmla="*/ 147 h 161"/>
                      <a:gd name="T106" fmla="*/ 129 w 192"/>
                      <a:gd name="T107" fmla="*/ 151 h 161"/>
                      <a:gd name="T108" fmla="*/ 138 w 192"/>
                      <a:gd name="T109" fmla="*/ 152 h 161"/>
                      <a:gd name="T110" fmla="*/ 145 w 192"/>
                      <a:gd name="T111" fmla="*/ 152 h 161"/>
                      <a:gd name="T112" fmla="*/ 152 w 192"/>
                      <a:gd name="T113" fmla="*/ 154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2"/>
                      <a:gd name="T172" fmla="*/ 0 h 161"/>
                      <a:gd name="T173" fmla="*/ 192 w 192"/>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2" h="161">
                        <a:moveTo>
                          <a:pt x="152" y="154"/>
                        </a:moveTo>
                        <a:lnTo>
                          <a:pt x="155" y="156"/>
                        </a:lnTo>
                        <a:lnTo>
                          <a:pt x="159" y="158"/>
                        </a:lnTo>
                        <a:lnTo>
                          <a:pt x="164" y="158"/>
                        </a:lnTo>
                        <a:lnTo>
                          <a:pt x="167" y="158"/>
                        </a:lnTo>
                        <a:lnTo>
                          <a:pt x="176" y="156"/>
                        </a:lnTo>
                        <a:lnTo>
                          <a:pt x="183" y="152"/>
                        </a:lnTo>
                        <a:lnTo>
                          <a:pt x="188" y="145"/>
                        </a:lnTo>
                        <a:lnTo>
                          <a:pt x="192" y="137"/>
                        </a:lnTo>
                        <a:lnTo>
                          <a:pt x="190" y="131"/>
                        </a:lnTo>
                        <a:lnTo>
                          <a:pt x="187" y="126"/>
                        </a:lnTo>
                        <a:lnTo>
                          <a:pt x="183" y="123"/>
                        </a:lnTo>
                        <a:lnTo>
                          <a:pt x="180" y="118"/>
                        </a:lnTo>
                        <a:lnTo>
                          <a:pt x="174" y="107"/>
                        </a:lnTo>
                        <a:lnTo>
                          <a:pt x="164" y="93"/>
                        </a:lnTo>
                        <a:lnTo>
                          <a:pt x="150" y="79"/>
                        </a:lnTo>
                        <a:lnTo>
                          <a:pt x="136" y="65"/>
                        </a:lnTo>
                        <a:lnTo>
                          <a:pt x="127" y="58"/>
                        </a:lnTo>
                        <a:lnTo>
                          <a:pt x="117" y="48"/>
                        </a:lnTo>
                        <a:lnTo>
                          <a:pt x="108" y="37"/>
                        </a:lnTo>
                        <a:lnTo>
                          <a:pt x="98" y="27"/>
                        </a:lnTo>
                        <a:lnTo>
                          <a:pt x="89" y="16"/>
                        </a:lnTo>
                        <a:lnTo>
                          <a:pt x="80" y="7"/>
                        </a:lnTo>
                        <a:lnTo>
                          <a:pt x="75" y="2"/>
                        </a:lnTo>
                        <a:lnTo>
                          <a:pt x="70" y="0"/>
                        </a:lnTo>
                        <a:lnTo>
                          <a:pt x="63" y="2"/>
                        </a:lnTo>
                        <a:lnTo>
                          <a:pt x="57" y="2"/>
                        </a:lnTo>
                        <a:lnTo>
                          <a:pt x="52" y="6"/>
                        </a:lnTo>
                        <a:lnTo>
                          <a:pt x="49" y="11"/>
                        </a:lnTo>
                        <a:lnTo>
                          <a:pt x="42" y="21"/>
                        </a:lnTo>
                        <a:lnTo>
                          <a:pt x="29" y="39"/>
                        </a:lnTo>
                        <a:lnTo>
                          <a:pt x="19" y="56"/>
                        </a:lnTo>
                        <a:lnTo>
                          <a:pt x="10" y="70"/>
                        </a:lnTo>
                        <a:lnTo>
                          <a:pt x="3" y="79"/>
                        </a:lnTo>
                        <a:lnTo>
                          <a:pt x="0" y="90"/>
                        </a:lnTo>
                        <a:lnTo>
                          <a:pt x="2" y="98"/>
                        </a:lnTo>
                        <a:lnTo>
                          <a:pt x="9" y="109"/>
                        </a:lnTo>
                        <a:lnTo>
                          <a:pt x="16" y="114"/>
                        </a:lnTo>
                        <a:lnTo>
                          <a:pt x="22" y="119"/>
                        </a:lnTo>
                        <a:lnTo>
                          <a:pt x="31" y="126"/>
                        </a:lnTo>
                        <a:lnTo>
                          <a:pt x="42" y="135"/>
                        </a:lnTo>
                        <a:lnTo>
                          <a:pt x="50" y="142"/>
                        </a:lnTo>
                        <a:lnTo>
                          <a:pt x="59" y="149"/>
                        </a:lnTo>
                        <a:lnTo>
                          <a:pt x="64" y="156"/>
                        </a:lnTo>
                        <a:lnTo>
                          <a:pt x="70" y="159"/>
                        </a:lnTo>
                        <a:lnTo>
                          <a:pt x="75" y="161"/>
                        </a:lnTo>
                        <a:lnTo>
                          <a:pt x="78" y="152"/>
                        </a:lnTo>
                        <a:lnTo>
                          <a:pt x="77" y="138"/>
                        </a:lnTo>
                        <a:lnTo>
                          <a:pt x="70" y="125"/>
                        </a:lnTo>
                        <a:lnTo>
                          <a:pt x="85" y="133"/>
                        </a:lnTo>
                        <a:lnTo>
                          <a:pt x="98" y="140"/>
                        </a:lnTo>
                        <a:lnTo>
                          <a:pt x="110" y="144"/>
                        </a:lnTo>
                        <a:lnTo>
                          <a:pt x="120" y="147"/>
                        </a:lnTo>
                        <a:lnTo>
                          <a:pt x="129" y="151"/>
                        </a:lnTo>
                        <a:lnTo>
                          <a:pt x="138" y="152"/>
                        </a:lnTo>
                        <a:lnTo>
                          <a:pt x="145" y="152"/>
                        </a:lnTo>
                        <a:lnTo>
                          <a:pt x="152" y="15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2" name="Freeform 9"/>
                  <p:cNvSpPr>
                    <a:spLocks/>
                  </p:cNvSpPr>
                  <p:nvPr/>
                </p:nvSpPr>
                <p:spPr bwMode="auto">
                  <a:xfrm>
                    <a:off x="3430" y="1197"/>
                    <a:ext cx="45" cy="44"/>
                  </a:xfrm>
                  <a:custGeom>
                    <a:avLst/>
                    <a:gdLst>
                      <a:gd name="T0" fmla="*/ 0 w 45"/>
                      <a:gd name="T1" fmla="*/ 21 h 44"/>
                      <a:gd name="T2" fmla="*/ 3 w 45"/>
                      <a:gd name="T3" fmla="*/ 12 h 44"/>
                      <a:gd name="T4" fmla="*/ 8 w 45"/>
                      <a:gd name="T5" fmla="*/ 5 h 44"/>
                      <a:gd name="T6" fmla="*/ 15 w 45"/>
                      <a:gd name="T7" fmla="*/ 2 h 44"/>
                      <a:gd name="T8" fmla="*/ 24 w 45"/>
                      <a:gd name="T9" fmla="*/ 0 h 44"/>
                      <a:gd name="T10" fmla="*/ 31 w 45"/>
                      <a:gd name="T11" fmla="*/ 2 h 44"/>
                      <a:gd name="T12" fmla="*/ 38 w 45"/>
                      <a:gd name="T13" fmla="*/ 7 h 44"/>
                      <a:gd name="T14" fmla="*/ 43 w 45"/>
                      <a:gd name="T15" fmla="*/ 14 h 44"/>
                      <a:gd name="T16" fmla="*/ 45 w 45"/>
                      <a:gd name="T17" fmla="*/ 23 h 44"/>
                      <a:gd name="T18" fmla="*/ 41 w 45"/>
                      <a:gd name="T19" fmla="*/ 31 h 44"/>
                      <a:gd name="T20" fmla="*/ 36 w 45"/>
                      <a:gd name="T21" fmla="*/ 38 h 44"/>
                      <a:gd name="T22" fmla="*/ 29 w 45"/>
                      <a:gd name="T23" fmla="*/ 42 h 44"/>
                      <a:gd name="T24" fmla="*/ 20 w 45"/>
                      <a:gd name="T25" fmla="*/ 44 h 44"/>
                      <a:gd name="T26" fmla="*/ 12 w 45"/>
                      <a:gd name="T27" fmla="*/ 42 h 44"/>
                      <a:gd name="T28" fmla="*/ 5 w 45"/>
                      <a:gd name="T29" fmla="*/ 37 h 44"/>
                      <a:gd name="T30" fmla="*/ 1 w 45"/>
                      <a:gd name="T31" fmla="*/ 30 h 44"/>
                      <a:gd name="T32" fmla="*/ 0 w 45"/>
                      <a:gd name="T33" fmla="*/ 2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44"/>
                      <a:gd name="T53" fmla="*/ 45 w 45"/>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44">
                        <a:moveTo>
                          <a:pt x="0" y="21"/>
                        </a:moveTo>
                        <a:lnTo>
                          <a:pt x="3" y="12"/>
                        </a:lnTo>
                        <a:lnTo>
                          <a:pt x="8" y="5"/>
                        </a:lnTo>
                        <a:lnTo>
                          <a:pt x="15" y="2"/>
                        </a:lnTo>
                        <a:lnTo>
                          <a:pt x="24" y="0"/>
                        </a:lnTo>
                        <a:lnTo>
                          <a:pt x="31" y="2"/>
                        </a:lnTo>
                        <a:lnTo>
                          <a:pt x="38" y="7"/>
                        </a:lnTo>
                        <a:lnTo>
                          <a:pt x="43" y="14"/>
                        </a:lnTo>
                        <a:lnTo>
                          <a:pt x="45" y="23"/>
                        </a:lnTo>
                        <a:lnTo>
                          <a:pt x="41" y="31"/>
                        </a:lnTo>
                        <a:lnTo>
                          <a:pt x="36" y="38"/>
                        </a:lnTo>
                        <a:lnTo>
                          <a:pt x="29" y="42"/>
                        </a:lnTo>
                        <a:lnTo>
                          <a:pt x="20" y="44"/>
                        </a:lnTo>
                        <a:lnTo>
                          <a:pt x="12" y="42"/>
                        </a:lnTo>
                        <a:lnTo>
                          <a:pt x="5" y="37"/>
                        </a:lnTo>
                        <a:lnTo>
                          <a:pt x="1" y="30"/>
                        </a:lnTo>
                        <a:lnTo>
                          <a:pt x="0" y="21"/>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3" name="Freeform 10"/>
                  <p:cNvSpPr>
                    <a:spLocks/>
                  </p:cNvSpPr>
                  <p:nvPr/>
                </p:nvSpPr>
                <p:spPr bwMode="auto">
                  <a:xfrm>
                    <a:off x="3430" y="1092"/>
                    <a:ext cx="987" cy="233"/>
                  </a:xfrm>
                  <a:custGeom>
                    <a:avLst/>
                    <a:gdLst>
                      <a:gd name="T0" fmla="*/ 8 w 987"/>
                      <a:gd name="T1" fmla="*/ 143 h 233"/>
                      <a:gd name="T2" fmla="*/ 1 w 987"/>
                      <a:gd name="T3" fmla="*/ 135 h 233"/>
                      <a:gd name="T4" fmla="*/ 1 w 987"/>
                      <a:gd name="T5" fmla="*/ 121 h 233"/>
                      <a:gd name="T6" fmla="*/ 10 w 987"/>
                      <a:gd name="T7" fmla="*/ 109 h 233"/>
                      <a:gd name="T8" fmla="*/ 33 w 987"/>
                      <a:gd name="T9" fmla="*/ 103 h 233"/>
                      <a:gd name="T10" fmla="*/ 59 w 987"/>
                      <a:gd name="T11" fmla="*/ 103 h 233"/>
                      <a:gd name="T12" fmla="*/ 89 w 987"/>
                      <a:gd name="T13" fmla="*/ 105 h 233"/>
                      <a:gd name="T14" fmla="*/ 122 w 987"/>
                      <a:gd name="T15" fmla="*/ 109 h 233"/>
                      <a:gd name="T16" fmla="*/ 159 w 987"/>
                      <a:gd name="T17" fmla="*/ 109 h 233"/>
                      <a:gd name="T18" fmla="*/ 204 w 987"/>
                      <a:gd name="T19" fmla="*/ 107 h 233"/>
                      <a:gd name="T20" fmla="*/ 248 w 987"/>
                      <a:gd name="T21" fmla="*/ 103 h 233"/>
                      <a:gd name="T22" fmla="*/ 288 w 987"/>
                      <a:gd name="T23" fmla="*/ 100 h 233"/>
                      <a:gd name="T24" fmla="*/ 333 w 987"/>
                      <a:gd name="T25" fmla="*/ 96 h 233"/>
                      <a:gd name="T26" fmla="*/ 387 w 987"/>
                      <a:gd name="T27" fmla="*/ 100 h 233"/>
                      <a:gd name="T28" fmla="*/ 433 w 987"/>
                      <a:gd name="T29" fmla="*/ 109 h 233"/>
                      <a:gd name="T30" fmla="*/ 464 w 987"/>
                      <a:gd name="T31" fmla="*/ 114 h 233"/>
                      <a:gd name="T32" fmla="*/ 485 w 987"/>
                      <a:gd name="T33" fmla="*/ 107 h 233"/>
                      <a:gd name="T34" fmla="*/ 511 w 987"/>
                      <a:gd name="T35" fmla="*/ 98 h 233"/>
                      <a:gd name="T36" fmla="*/ 541 w 987"/>
                      <a:gd name="T37" fmla="*/ 86 h 233"/>
                      <a:gd name="T38" fmla="*/ 574 w 987"/>
                      <a:gd name="T39" fmla="*/ 75 h 233"/>
                      <a:gd name="T40" fmla="*/ 613 w 987"/>
                      <a:gd name="T41" fmla="*/ 63 h 233"/>
                      <a:gd name="T42" fmla="*/ 655 w 987"/>
                      <a:gd name="T43" fmla="*/ 53 h 233"/>
                      <a:gd name="T44" fmla="*/ 698 w 987"/>
                      <a:gd name="T45" fmla="*/ 42 h 233"/>
                      <a:gd name="T46" fmla="*/ 747 w 987"/>
                      <a:gd name="T47" fmla="*/ 33 h 233"/>
                      <a:gd name="T48" fmla="*/ 782 w 987"/>
                      <a:gd name="T49" fmla="*/ 28 h 233"/>
                      <a:gd name="T50" fmla="*/ 807 w 987"/>
                      <a:gd name="T51" fmla="*/ 19 h 233"/>
                      <a:gd name="T52" fmla="*/ 838 w 987"/>
                      <a:gd name="T53" fmla="*/ 11 h 233"/>
                      <a:gd name="T54" fmla="*/ 866 w 987"/>
                      <a:gd name="T55" fmla="*/ 2 h 233"/>
                      <a:gd name="T56" fmla="*/ 920 w 987"/>
                      <a:gd name="T57" fmla="*/ 2 h 233"/>
                      <a:gd name="T58" fmla="*/ 976 w 987"/>
                      <a:gd name="T59" fmla="*/ 42 h 233"/>
                      <a:gd name="T60" fmla="*/ 985 w 987"/>
                      <a:gd name="T61" fmla="*/ 103 h 233"/>
                      <a:gd name="T62" fmla="*/ 943 w 987"/>
                      <a:gd name="T63" fmla="*/ 154 h 233"/>
                      <a:gd name="T64" fmla="*/ 875 w 987"/>
                      <a:gd name="T65" fmla="*/ 170 h 233"/>
                      <a:gd name="T66" fmla="*/ 808 w 987"/>
                      <a:gd name="T67" fmla="*/ 184 h 233"/>
                      <a:gd name="T68" fmla="*/ 737 w 987"/>
                      <a:gd name="T69" fmla="*/ 198 h 233"/>
                      <a:gd name="T70" fmla="*/ 679 w 987"/>
                      <a:gd name="T71" fmla="*/ 210 h 233"/>
                      <a:gd name="T72" fmla="*/ 642 w 987"/>
                      <a:gd name="T73" fmla="*/ 215 h 233"/>
                      <a:gd name="T74" fmla="*/ 592 w 987"/>
                      <a:gd name="T75" fmla="*/ 220 h 233"/>
                      <a:gd name="T76" fmla="*/ 538 w 987"/>
                      <a:gd name="T77" fmla="*/ 226 h 233"/>
                      <a:gd name="T78" fmla="*/ 494 w 987"/>
                      <a:gd name="T79" fmla="*/ 229 h 233"/>
                      <a:gd name="T80" fmla="*/ 473 w 987"/>
                      <a:gd name="T81" fmla="*/ 231 h 233"/>
                      <a:gd name="T82" fmla="*/ 456 w 987"/>
                      <a:gd name="T83" fmla="*/ 233 h 233"/>
                      <a:gd name="T84" fmla="*/ 435 w 987"/>
                      <a:gd name="T85" fmla="*/ 231 h 233"/>
                      <a:gd name="T86" fmla="*/ 414 w 987"/>
                      <a:gd name="T87" fmla="*/ 231 h 233"/>
                      <a:gd name="T88" fmla="*/ 387 w 987"/>
                      <a:gd name="T89" fmla="*/ 227 h 233"/>
                      <a:gd name="T90" fmla="*/ 347 w 987"/>
                      <a:gd name="T91" fmla="*/ 224 h 233"/>
                      <a:gd name="T92" fmla="*/ 300 w 987"/>
                      <a:gd name="T93" fmla="*/ 219 h 233"/>
                      <a:gd name="T94" fmla="*/ 249 w 987"/>
                      <a:gd name="T95" fmla="*/ 213 h 233"/>
                      <a:gd name="T96" fmla="*/ 199 w 987"/>
                      <a:gd name="T97" fmla="*/ 206 h 233"/>
                      <a:gd name="T98" fmla="*/ 141 w 987"/>
                      <a:gd name="T99" fmla="*/ 194 h 233"/>
                      <a:gd name="T100" fmla="*/ 83 w 987"/>
                      <a:gd name="T101" fmla="*/ 178 h 233"/>
                      <a:gd name="T102" fmla="*/ 33 w 987"/>
                      <a:gd name="T103" fmla="*/ 159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87"/>
                      <a:gd name="T157" fmla="*/ 0 h 233"/>
                      <a:gd name="T158" fmla="*/ 987 w 987"/>
                      <a:gd name="T159" fmla="*/ 233 h 2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87" h="233">
                        <a:moveTo>
                          <a:pt x="14" y="147"/>
                        </a:moveTo>
                        <a:lnTo>
                          <a:pt x="8" y="143"/>
                        </a:lnTo>
                        <a:lnTo>
                          <a:pt x="5" y="140"/>
                        </a:lnTo>
                        <a:lnTo>
                          <a:pt x="1" y="135"/>
                        </a:lnTo>
                        <a:lnTo>
                          <a:pt x="0" y="129"/>
                        </a:lnTo>
                        <a:lnTo>
                          <a:pt x="1" y="121"/>
                        </a:lnTo>
                        <a:lnTo>
                          <a:pt x="5" y="114"/>
                        </a:lnTo>
                        <a:lnTo>
                          <a:pt x="10" y="109"/>
                        </a:lnTo>
                        <a:lnTo>
                          <a:pt x="19" y="105"/>
                        </a:lnTo>
                        <a:lnTo>
                          <a:pt x="33" y="103"/>
                        </a:lnTo>
                        <a:lnTo>
                          <a:pt x="45" y="103"/>
                        </a:lnTo>
                        <a:lnTo>
                          <a:pt x="59" y="103"/>
                        </a:lnTo>
                        <a:lnTo>
                          <a:pt x="75" y="105"/>
                        </a:lnTo>
                        <a:lnTo>
                          <a:pt x="89" y="105"/>
                        </a:lnTo>
                        <a:lnTo>
                          <a:pt x="104" y="107"/>
                        </a:lnTo>
                        <a:lnTo>
                          <a:pt x="122" y="109"/>
                        </a:lnTo>
                        <a:lnTo>
                          <a:pt x="139" y="109"/>
                        </a:lnTo>
                        <a:lnTo>
                          <a:pt x="159" y="109"/>
                        </a:lnTo>
                        <a:lnTo>
                          <a:pt x="181" y="109"/>
                        </a:lnTo>
                        <a:lnTo>
                          <a:pt x="204" y="107"/>
                        </a:lnTo>
                        <a:lnTo>
                          <a:pt x="227" y="105"/>
                        </a:lnTo>
                        <a:lnTo>
                          <a:pt x="248" y="103"/>
                        </a:lnTo>
                        <a:lnTo>
                          <a:pt x="269" y="102"/>
                        </a:lnTo>
                        <a:lnTo>
                          <a:pt x="288" y="100"/>
                        </a:lnTo>
                        <a:lnTo>
                          <a:pt x="304" y="98"/>
                        </a:lnTo>
                        <a:lnTo>
                          <a:pt x="333" y="96"/>
                        </a:lnTo>
                        <a:lnTo>
                          <a:pt x="361" y="96"/>
                        </a:lnTo>
                        <a:lnTo>
                          <a:pt x="387" y="100"/>
                        </a:lnTo>
                        <a:lnTo>
                          <a:pt x="412" y="105"/>
                        </a:lnTo>
                        <a:lnTo>
                          <a:pt x="433" y="109"/>
                        </a:lnTo>
                        <a:lnTo>
                          <a:pt x="450" y="112"/>
                        </a:lnTo>
                        <a:lnTo>
                          <a:pt x="464" y="114"/>
                        </a:lnTo>
                        <a:lnTo>
                          <a:pt x="473" y="112"/>
                        </a:lnTo>
                        <a:lnTo>
                          <a:pt x="485" y="107"/>
                        </a:lnTo>
                        <a:lnTo>
                          <a:pt x="497" y="103"/>
                        </a:lnTo>
                        <a:lnTo>
                          <a:pt x="511" y="98"/>
                        </a:lnTo>
                        <a:lnTo>
                          <a:pt x="525" y="93"/>
                        </a:lnTo>
                        <a:lnTo>
                          <a:pt x="541" y="86"/>
                        </a:lnTo>
                        <a:lnTo>
                          <a:pt x="557" y="81"/>
                        </a:lnTo>
                        <a:lnTo>
                          <a:pt x="574" y="75"/>
                        </a:lnTo>
                        <a:lnTo>
                          <a:pt x="594" y="68"/>
                        </a:lnTo>
                        <a:lnTo>
                          <a:pt x="613" y="63"/>
                        </a:lnTo>
                        <a:lnTo>
                          <a:pt x="632" y="58"/>
                        </a:lnTo>
                        <a:lnTo>
                          <a:pt x="655" y="53"/>
                        </a:lnTo>
                        <a:lnTo>
                          <a:pt x="676" y="47"/>
                        </a:lnTo>
                        <a:lnTo>
                          <a:pt x="698" y="42"/>
                        </a:lnTo>
                        <a:lnTo>
                          <a:pt x="723" y="37"/>
                        </a:lnTo>
                        <a:lnTo>
                          <a:pt x="747" y="33"/>
                        </a:lnTo>
                        <a:lnTo>
                          <a:pt x="773" y="30"/>
                        </a:lnTo>
                        <a:lnTo>
                          <a:pt x="782" y="28"/>
                        </a:lnTo>
                        <a:lnTo>
                          <a:pt x="793" y="25"/>
                        </a:lnTo>
                        <a:lnTo>
                          <a:pt x="807" y="19"/>
                        </a:lnTo>
                        <a:lnTo>
                          <a:pt x="822" y="14"/>
                        </a:lnTo>
                        <a:lnTo>
                          <a:pt x="838" y="11"/>
                        </a:lnTo>
                        <a:lnTo>
                          <a:pt x="854" y="5"/>
                        </a:lnTo>
                        <a:lnTo>
                          <a:pt x="866" y="2"/>
                        </a:lnTo>
                        <a:lnTo>
                          <a:pt x="877" y="0"/>
                        </a:lnTo>
                        <a:lnTo>
                          <a:pt x="920" y="2"/>
                        </a:lnTo>
                        <a:lnTo>
                          <a:pt x="953" y="16"/>
                        </a:lnTo>
                        <a:lnTo>
                          <a:pt x="976" y="42"/>
                        </a:lnTo>
                        <a:lnTo>
                          <a:pt x="987" y="72"/>
                        </a:lnTo>
                        <a:lnTo>
                          <a:pt x="985" y="103"/>
                        </a:lnTo>
                        <a:lnTo>
                          <a:pt x="971" y="131"/>
                        </a:lnTo>
                        <a:lnTo>
                          <a:pt x="943" y="154"/>
                        </a:lnTo>
                        <a:lnTo>
                          <a:pt x="903" y="166"/>
                        </a:lnTo>
                        <a:lnTo>
                          <a:pt x="875" y="170"/>
                        </a:lnTo>
                        <a:lnTo>
                          <a:pt x="843" y="175"/>
                        </a:lnTo>
                        <a:lnTo>
                          <a:pt x="808" y="184"/>
                        </a:lnTo>
                        <a:lnTo>
                          <a:pt x="772" y="191"/>
                        </a:lnTo>
                        <a:lnTo>
                          <a:pt x="737" y="198"/>
                        </a:lnTo>
                        <a:lnTo>
                          <a:pt x="705" y="205"/>
                        </a:lnTo>
                        <a:lnTo>
                          <a:pt x="679" y="210"/>
                        </a:lnTo>
                        <a:lnTo>
                          <a:pt x="660" y="213"/>
                        </a:lnTo>
                        <a:lnTo>
                          <a:pt x="642" y="215"/>
                        </a:lnTo>
                        <a:lnTo>
                          <a:pt x="618" y="217"/>
                        </a:lnTo>
                        <a:lnTo>
                          <a:pt x="592" y="220"/>
                        </a:lnTo>
                        <a:lnTo>
                          <a:pt x="564" y="222"/>
                        </a:lnTo>
                        <a:lnTo>
                          <a:pt x="538" y="226"/>
                        </a:lnTo>
                        <a:lnTo>
                          <a:pt x="513" y="227"/>
                        </a:lnTo>
                        <a:lnTo>
                          <a:pt x="494" y="229"/>
                        </a:lnTo>
                        <a:lnTo>
                          <a:pt x="482" y="231"/>
                        </a:lnTo>
                        <a:lnTo>
                          <a:pt x="473" y="231"/>
                        </a:lnTo>
                        <a:lnTo>
                          <a:pt x="464" y="233"/>
                        </a:lnTo>
                        <a:lnTo>
                          <a:pt x="456" y="233"/>
                        </a:lnTo>
                        <a:lnTo>
                          <a:pt x="445" y="233"/>
                        </a:lnTo>
                        <a:lnTo>
                          <a:pt x="435" y="231"/>
                        </a:lnTo>
                        <a:lnTo>
                          <a:pt x="424" y="231"/>
                        </a:lnTo>
                        <a:lnTo>
                          <a:pt x="414" y="231"/>
                        </a:lnTo>
                        <a:lnTo>
                          <a:pt x="401" y="229"/>
                        </a:lnTo>
                        <a:lnTo>
                          <a:pt x="387" y="227"/>
                        </a:lnTo>
                        <a:lnTo>
                          <a:pt x="368" y="226"/>
                        </a:lnTo>
                        <a:lnTo>
                          <a:pt x="347" y="224"/>
                        </a:lnTo>
                        <a:lnTo>
                          <a:pt x="324" y="222"/>
                        </a:lnTo>
                        <a:lnTo>
                          <a:pt x="300" y="219"/>
                        </a:lnTo>
                        <a:lnTo>
                          <a:pt x="274" y="215"/>
                        </a:lnTo>
                        <a:lnTo>
                          <a:pt x="249" y="213"/>
                        </a:lnTo>
                        <a:lnTo>
                          <a:pt x="225" y="210"/>
                        </a:lnTo>
                        <a:lnTo>
                          <a:pt x="199" y="206"/>
                        </a:lnTo>
                        <a:lnTo>
                          <a:pt x="171" y="201"/>
                        </a:lnTo>
                        <a:lnTo>
                          <a:pt x="141" y="194"/>
                        </a:lnTo>
                        <a:lnTo>
                          <a:pt x="111" y="187"/>
                        </a:lnTo>
                        <a:lnTo>
                          <a:pt x="83" y="178"/>
                        </a:lnTo>
                        <a:lnTo>
                          <a:pt x="57" y="170"/>
                        </a:lnTo>
                        <a:lnTo>
                          <a:pt x="33" y="159"/>
                        </a:lnTo>
                        <a:lnTo>
                          <a:pt x="14" y="147"/>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4" name="Freeform 11"/>
                  <p:cNvSpPr>
                    <a:spLocks/>
                  </p:cNvSpPr>
                  <p:nvPr/>
                </p:nvSpPr>
                <p:spPr bwMode="auto">
                  <a:xfrm>
                    <a:off x="3430" y="1197"/>
                    <a:ext cx="43" cy="44"/>
                  </a:xfrm>
                  <a:custGeom>
                    <a:avLst/>
                    <a:gdLst>
                      <a:gd name="T0" fmla="*/ 0 w 43"/>
                      <a:gd name="T1" fmla="*/ 24 h 44"/>
                      <a:gd name="T2" fmla="*/ 1 w 43"/>
                      <a:gd name="T3" fmla="*/ 16 h 44"/>
                      <a:gd name="T4" fmla="*/ 5 w 43"/>
                      <a:gd name="T5" fmla="*/ 9 h 44"/>
                      <a:gd name="T6" fmla="*/ 10 w 43"/>
                      <a:gd name="T7" fmla="*/ 4 h 44"/>
                      <a:gd name="T8" fmla="*/ 19 w 43"/>
                      <a:gd name="T9" fmla="*/ 0 h 44"/>
                      <a:gd name="T10" fmla="*/ 27 w 43"/>
                      <a:gd name="T11" fmla="*/ 0 h 44"/>
                      <a:gd name="T12" fmla="*/ 36 w 43"/>
                      <a:gd name="T13" fmla="*/ 4 h 44"/>
                      <a:gd name="T14" fmla="*/ 41 w 43"/>
                      <a:gd name="T15" fmla="*/ 11 h 44"/>
                      <a:gd name="T16" fmla="*/ 43 w 43"/>
                      <a:gd name="T17" fmla="*/ 19 h 44"/>
                      <a:gd name="T18" fmla="*/ 43 w 43"/>
                      <a:gd name="T19" fmla="*/ 28 h 44"/>
                      <a:gd name="T20" fmla="*/ 40 w 43"/>
                      <a:gd name="T21" fmla="*/ 35 h 44"/>
                      <a:gd name="T22" fmla="*/ 33 w 43"/>
                      <a:gd name="T23" fmla="*/ 40 h 44"/>
                      <a:gd name="T24" fmla="*/ 26 w 43"/>
                      <a:gd name="T25" fmla="*/ 44 h 44"/>
                      <a:gd name="T26" fmla="*/ 17 w 43"/>
                      <a:gd name="T27" fmla="*/ 44 h 44"/>
                      <a:gd name="T28" fmla="*/ 8 w 43"/>
                      <a:gd name="T29" fmla="*/ 38 h 44"/>
                      <a:gd name="T30" fmla="*/ 3 w 43"/>
                      <a:gd name="T31" fmla="*/ 33 h 44"/>
                      <a:gd name="T32" fmla="*/ 0 w 43"/>
                      <a:gd name="T33" fmla="*/ 2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0" y="24"/>
                        </a:moveTo>
                        <a:lnTo>
                          <a:pt x="1" y="16"/>
                        </a:lnTo>
                        <a:lnTo>
                          <a:pt x="5" y="9"/>
                        </a:lnTo>
                        <a:lnTo>
                          <a:pt x="10" y="4"/>
                        </a:lnTo>
                        <a:lnTo>
                          <a:pt x="19" y="0"/>
                        </a:lnTo>
                        <a:lnTo>
                          <a:pt x="27" y="0"/>
                        </a:lnTo>
                        <a:lnTo>
                          <a:pt x="36" y="4"/>
                        </a:lnTo>
                        <a:lnTo>
                          <a:pt x="41" y="11"/>
                        </a:lnTo>
                        <a:lnTo>
                          <a:pt x="43" y="19"/>
                        </a:lnTo>
                        <a:lnTo>
                          <a:pt x="43" y="28"/>
                        </a:lnTo>
                        <a:lnTo>
                          <a:pt x="40" y="35"/>
                        </a:lnTo>
                        <a:lnTo>
                          <a:pt x="33" y="40"/>
                        </a:lnTo>
                        <a:lnTo>
                          <a:pt x="26" y="44"/>
                        </a:lnTo>
                        <a:lnTo>
                          <a:pt x="17" y="44"/>
                        </a:lnTo>
                        <a:lnTo>
                          <a:pt x="8" y="38"/>
                        </a:lnTo>
                        <a:lnTo>
                          <a:pt x="3" y="33"/>
                        </a:lnTo>
                        <a:lnTo>
                          <a:pt x="0" y="2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5" name="Freeform 12"/>
                  <p:cNvSpPr>
                    <a:spLocks/>
                  </p:cNvSpPr>
                  <p:nvPr/>
                </p:nvSpPr>
                <p:spPr bwMode="auto">
                  <a:xfrm>
                    <a:off x="4294" y="1160"/>
                    <a:ext cx="44" cy="44"/>
                  </a:xfrm>
                  <a:custGeom>
                    <a:avLst/>
                    <a:gdLst>
                      <a:gd name="T0" fmla="*/ 0 w 44"/>
                      <a:gd name="T1" fmla="*/ 25 h 44"/>
                      <a:gd name="T2" fmla="*/ 0 w 44"/>
                      <a:gd name="T3" fmla="*/ 16 h 44"/>
                      <a:gd name="T4" fmla="*/ 6 w 44"/>
                      <a:gd name="T5" fmla="*/ 9 h 44"/>
                      <a:gd name="T6" fmla="*/ 11 w 44"/>
                      <a:gd name="T7" fmla="*/ 4 h 44"/>
                      <a:gd name="T8" fmla="*/ 20 w 44"/>
                      <a:gd name="T9" fmla="*/ 0 h 44"/>
                      <a:gd name="T10" fmla="*/ 28 w 44"/>
                      <a:gd name="T11" fmla="*/ 0 h 44"/>
                      <a:gd name="T12" fmla="*/ 35 w 44"/>
                      <a:gd name="T13" fmla="*/ 4 h 44"/>
                      <a:gd name="T14" fmla="*/ 41 w 44"/>
                      <a:gd name="T15" fmla="*/ 11 h 44"/>
                      <a:gd name="T16" fmla="*/ 44 w 44"/>
                      <a:gd name="T17" fmla="*/ 20 h 44"/>
                      <a:gd name="T18" fmla="*/ 44 w 44"/>
                      <a:gd name="T19" fmla="*/ 28 h 44"/>
                      <a:gd name="T20" fmla="*/ 41 w 44"/>
                      <a:gd name="T21" fmla="*/ 35 h 44"/>
                      <a:gd name="T22" fmla="*/ 34 w 44"/>
                      <a:gd name="T23" fmla="*/ 41 h 44"/>
                      <a:gd name="T24" fmla="*/ 25 w 44"/>
                      <a:gd name="T25" fmla="*/ 44 h 44"/>
                      <a:gd name="T26" fmla="*/ 16 w 44"/>
                      <a:gd name="T27" fmla="*/ 44 h 44"/>
                      <a:gd name="T28" fmla="*/ 9 w 44"/>
                      <a:gd name="T29" fmla="*/ 39 h 44"/>
                      <a:gd name="T30" fmla="*/ 4 w 44"/>
                      <a:gd name="T31" fmla="*/ 34 h 44"/>
                      <a:gd name="T32" fmla="*/ 0 w 44"/>
                      <a:gd name="T33" fmla="*/ 25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0" y="25"/>
                        </a:moveTo>
                        <a:lnTo>
                          <a:pt x="0" y="16"/>
                        </a:lnTo>
                        <a:lnTo>
                          <a:pt x="6" y="9"/>
                        </a:lnTo>
                        <a:lnTo>
                          <a:pt x="11" y="4"/>
                        </a:lnTo>
                        <a:lnTo>
                          <a:pt x="20" y="0"/>
                        </a:lnTo>
                        <a:lnTo>
                          <a:pt x="28" y="0"/>
                        </a:lnTo>
                        <a:lnTo>
                          <a:pt x="35" y="4"/>
                        </a:lnTo>
                        <a:lnTo>
                          <a:pt x="41" y="11"/>
                        </a:lnTo>
                        <a:lnTo>
                          <a:pt x="44" y="20"/>
                        </a:lnTo>
                        <a:lnTo>
                          <a:pt x="44" y="28"/>
                        </a:lnTo>
                        <a:lnTo>
                          <a:pt x="41" y="35"/>
                        </a:lnTo>
                        <a:lnTo>
                          <a:pt x="34" y="41"/>
                        </a:lnTo>
                        <a:lnTo>
                          <a:pt x="25" y="44"/>
                        </a:lnTo>
                        <a:lnTo>
                          <a:pt x="16" y="44"/>
                        </a:lnTo>
                        <a:lnTo>
                          <a:pt x="9" y="39"/>
                        </a:lnTo>
                        <a:lnTo>
                          <a:pt x="4" y="34"/>
                        </a:lnTo>
                        <a:lnTo>
                          <a:pt x="0" y="25"/>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6" name="Freeform 13"/>
                  <p:cNvSpPr>
                    <a:spLocks/>
                  </p:cNvSpPr>
                  <p:nvPr/>
                </p:nvSpPr>
                <p:spPr bwMode="auto">
                  <a:xfrm>
                    <a:off x="3695" y="1073"/>
                    <a:ext cx="730" cy="285"/>
                  </a:xfrm>
                  <a:custGeom>
                    <a:avLst/>
                    <a:gdLst>
                      <a:gd name="T0" fmla="*/ 599 w 730"/>
                      <a:gd name="T1" fmla="*/ 2 h 285"/>
                      <a:gd name="T2" fmla="*/ 645 w 730"/>
                      <a:gd name="T3" fmla="*/ 0 h 285"/>
                      <a:gd name="T4" fmla="*/ 694 w 730"/>
                      <a:gd name="T5" fmla="*/ 16 h 285"/>
                      <a:gd name="T6" fmla="*/ 725 w 730"/>
                      <a:gd name="T7" fmla="*/ 59 h 285"/>
                      <a:gd name="T8" fmla="*/ 727 w 730"/>
                      <a:gd name="T9" fmla="*/ 129 h 285"/>
                      <a:gd name="T10" fmla="*/ 702 w 730"/>
                      <a:gd name="T11" fmla="*/ 173 h 285"/>
                      <a:gd name="T12" fmla="*/ 662 w 730"/>
                      <a:gd name="T13" fmla="*/ 192 h 285"/>
                      <a:gd name="T14" fmla="*/ 619 w 730"/>
                      <a:gd name="T15" fmla="*/ 197 h 285"/>
                      <a:gd name="T16" fmla="*/ 587 w 730"/>
                      <a:gd name="T17" fmla="*/ 203 h 285"/>
                      <a:gd name="T18" fmla="*/ 550 w 730"/>
                      <a:gd name="T19" fmla="*/ 210 h 285"/>
                      <a:gd name="T20" fmla="*/ 501 w 730"/>
                      <a:gd name="T21" fmla="*/ 218 h 285"/>
                      <a:gd name="T22" fmla="*/ 446 w 730"/>
                      <a:gd name="T23" fmla="*/ 229 h 285"/>
                      <a:gd name="T24" fmla="*/ 388 w 730"/>
                      <a:gd name="T25" fmla="*/ 241 h 285"/>
                      <a:gd name="T26" fmla="*/ 332 w 730"/>
                      <a:gd name="T27" fmla="*/ 252 h 285"/>
                      <a:gd name="T28" fmla="*/ 287 w 730"/>
                      <a:gd name="T29" fmla="*/ 260 h 285"/>
                      <a:gd name="T30" fmla="*/ 255 w 730"/>
                      <a:gd name="T31" fmla="*/ 267 h 285"/>
                      <a:gd name="T32" fmla="*/ 236 w 730"/>
                      <a:gd name="T33" fmla="*/ 273 h 285"/>
                      <a:gd name="T34" fmla="*/ 215 w 730"/>
                      <a:gd name="T35" fmla="*/ 271 h 285"/>
                      <a:gd name="T36" fmla="*/ 199 w 730"/>
                      <a:gd name="T37" fmla="*/ 267 h 285"/>
                      <a:gd name="T38" fmla="*/ 185 w 730"/>
                      <a:gd name="T39" fmla="*/ 266 h 285"/>
                      <a:gd name="T40" fmla="*/ 170 w 730"/>
                      <a:gd name="T41" fmla="*/ 271 h 285"/>
                      <a:gd name="T42" fmla="*/ 149 w 730"/>
                      <a:gd name="T43" fmla="*/ 278 h 285"/>
                      <a:gd name="T44" fmla="*/ 126 w 730"/>
                      <a:gd name="T45" fmla="*/ 283 h 285"/>
                      <a:gd name="T46" fmla="*/ 108 w 730"/>
                      <a:gd name="T47" fmla="*/ 285 h 285"/>
                      <a:gd name="T48" fmla="*/ 96 w 730"/>
                      <a:gd name="T49" fmla="*/ 274 h 285"/>
                      <a:gd name="T50" fmla="*/ 75 w 730"/>
                      <a:gd name="T51" fmla="*/ 259 h 285"/>
                      <a:gd name="T52" fmla="*/ 59 w 730"/>
                      <a:gd name="T53" fmla="*/ 255 h 285"/>
                      <a:gd name="T54" fmla="*/ 37 w 730"/>
                      <a:gd name="T55" fmla="*/ 252 h 285"/>
                      <a:gd name="T56" fmla="*/ 19 w 730"/>
                      <a:gd name="T57" fmla="*/ 248 h 285"/>
                      <a:gd name="T58" fmla="*/ 9 w 730"/>
                      <a:gd name="T59" fmla="*/ 243 h 285"/>
                      <a:gd name="T60" fmla="*/ 12 w 730"/>
                      <a:gd name="T61" fmla="*/ 227 h 285"/>
                      <a:gd name="T62" fmla="*/ 23 w 730"/>
                      <a:gd name="T63" fmla="*/ 162 h 285"/>
                      <a:gd name="T64" fmla="*/ 0 w 730"/>
                      <a:gd name="T65" fmla="*/ 121 h 285"/>
                      <a:gd name="T66" fmla="*/ 7 w 730"/>
                      <a:gd name="T67" fmla="*/ 103 h 285"/>
                      <a:gd name="T68" fmla="*/ 25 w 730"/>
                      <a:gd name="T69" fmla="*/ 100 h 285"/>
                      <a:gd name="T70" fmla="*/ 42 w 730"/>
                      <a:gd name="T71" fmla="*/ 98 h 285"/>
                      <a:gd name="T72" fmla="*/ 65 w 730"/>
                      <a:gd name="T73" fmla="*/ 94 h 285"/>
                      <a:gd name="T74" fmla="*/ 86 w 730"/>
                      <a:gd name="T75" fmla="*/ 93 h 285"/>
                      <a:gd name="T76" fmla="*/ 96 w 730"/>
                      <a:gd name="T77" fmla="*/ 94 h 285"/>
                      <a:gd name="T78" fmla="*/ 114 w 730"/>
                      <a:gd name="T79" fmla="*/ 100 h 285"/>
                      <a:gd name="T80" fmla="*/ 135 w 730"/>
                      <a:gd name="T81" fmla="*/ 96 h 285"/>
                      <a:gd name="T82" fmla="*/ 150 w 730"/>
                      <a:gd name="T83" fmla="*/ 89 h 285"/>
                      <a:gd name="T84" fmla="*/ 166 w 730"/>
                      <a:gd name="T85" fmla="*/ 93 h 285"/>
                      <a:gd name="T86" fmla="*/ 184 w 730"/>
                      <a:gd name="T87" fmla="*/ 108 h 285"/>
                      <a:gd name="T88" fmla="*/ 201 w 730"/>
                      <a:gd name="T89" fmla="*/ 108 h 285"/>
                      <a:gd name="T90" fmla="*/ 215 w 730"/>
                      <a:gd name="T91" fmla="*/ 100 h 285"/>
                      <a:gd name="T92" fmla="*/ 224 w 730"/>
                      <a:gd name="T93" fmla="*/ 103 h 285"/>
                      <a:gd name="T94" fmla="*/ 231 w 730"/>
                      <a:gd name="T95" fmla="*/ 112 h 285"/>
                      <a:gd name="T96" fmla="*/ 246 w 730"/>
                      <a:gd name="T97" fmla="*/ 100 h 285"/>
                      <a:gd name="T98" fmla="*/ 273 w 730"/>
                      <a:gd name="T99" fmla="*/ 82 h 285"/>
                      <a:gd name="T100" fmla="*/ 294 w 730"/>
                      <a:gd name="T101" fmla="*/ 80 h 285"/>
                      <a:gd name="T102" fmla="*/ 329 w 730"/>
                      <a:gd name="T103" fmla="*/ 75 h 285"/>
                      <a:gd name="T104" fmla="*/ 367 w 730"/>
                      <a:gd name="T105" fmla="*/ 66 h 285"/>
                      <a:gd name="T106" fmla="*/ 409 w 730"/>
                      <a:gd name="T107" fmla="*/ 56 h 285"/>
                      <a:gd name="T108" fmla="*/ 451 w 730"/>
                      <a:gd name="T109" fmla="*/ 44 h 285"/>
                      <a:gd name="T110" fmla="*/ 491 w 730"/>
                      <a:gd name="T111" fmla="*/ 31 h 285"/>
                      <a:gd name="T112" fmla="*/ 528 w 730"/>
                      <a:gd name="T113" fmla="*/ 21 h 285"/>
                      <a:gd name="T114" fmla="*/ 559 w 730"/>
                      <a:gd name="T115" fmla="*/ 12 h 285"/>
                      <a:gd name="T116" fmla="*/ 582 w 730"/>
                      <a:gd name="T117" fmla="*/ 5 h 2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30"/>
                      <a:gd name="T178" fmla="*/ 0 h 285"/>
                      <a:gd name="T179" fmla="*/ 730 w 730"/>
                      <a:gd name="T180" fmla="*/ 285 h 2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30" h="285">
                        <a:moveTo>
                          <a:pt x="582" y="5"/>
                        </a:moveTo>
                        <a:lnTo>
                          <a:pt x="599" y="2"/>
                        </a:lnTo>
                        <a:lnTo>
                          <a:pt x="620" y="0"/>
                        </a:lnTo>
                        <a:lnTo>
                          <a:pt x="645" y="0"/>
                        </a:lnTo>
                        <a:lnTo>
                          <a:pt x="669" y="5"/>
                        </a:lnTo>
                        <a:lnTo>
                          <a:pt x="694" y="16"/>
                        </a:lnTo>
                        <a:lnTo>
                          <a:pt x="713" y="33"/>
                        </a:lnTo>
                        <a:lnTo>
                          <a:pt x="725" y="59"/>
                        </a:lnTo>
                        <a:lnTo>
                          <a:pt x="730" y="94"/>
                        </a:lnTo>
                        <a:lnTo>
                          <a:pt x="727" y="129"/>
                        </a:lnTo>
                        <a:lnTo>
                          <a:pt x="716" y="155"/>
                        </a:lnTo>
                        <a:lnTo>
                          <a:pt x="702" y="173"/>
                        </a:lnTo>
                        <a:lnTo>
                          <a:pt x="683" y="183"/>
                        </a:lnTo>
                        <a:lnTo>
                          <a:pt x="662" y="192"/>
                        </a:lnTo>
                        <a:lnTo>
                          <a:pt x="641" y="196"/>
                        </a:lnTo>
                        <a:lnTo>
                          <a:pt x="619" y="197"/>
                        </a:lnTo>
                        <a:lnTo>
                          <a:pt x="599" y="201"/>
                        </a:lnTo>
                        <a:lnTo>
                          <a:pt x="587" y="203"/>
                        </a:lnTo>
                        <a:lnTo>
                          <a:pt x="571" y="206"/>
                        </a:lnTo>
                        <a:lnTo>
                          <a:pt x="550" y="210"/>
                        </a:lnTo>
                        <a:lnTo>
                          <a:pt x="528" y="215"/>
                        </a:lnTo>
                        <a:lnTo>
                          <a:pt x="501" y="218"/>
                        </a:lnTo>
                        <a:lnTo>
                          <a:pt x="474" y="224"/>
                        </a:lnTo>
                        <a:lnTo>
                          <a:pt x="446" y="229"/>
                        </a:lnTo>
                        <a:lnTo>
                          <a:pt x="416" y="234"/>
                        </a:lnTo>
                        <a:lnTo>
                          <a:pt x="388" y="241"/>
                        </a:lnTo>
                        <a:lnTo>
                          <a:pt x="360" y="246"/>
                        </a:lnTo>
                        <a:lnTo>
                          <a:pt x="332" y="252"/>
                        </a:lnTo>
                        <a:lnTo>
                          <a:pt x="309" y="255"/>
                        </a:lnTo>
                        <a:lnTo>
                          <a:pt x="287" y="260"/>
                        </a:lnTo>
                        <a:lnTo>
                          <a:pt x="269" y="264"/>
                        </a:lnTo>
                        <a:lnTo>
                          <a:pt x="255" y="267"/>
                        </a:lnTo>
                        <a:lnTo>
                          <a:pt x="246" y="269"/>
                        </a:lnTo>
                        <a:lnTo>
                          <a:pt x="236" y="273"/>
                        </a:lnTo>
                        <a:lnTo>
                          <a:pt x="225" y="273"/>
                        </a:lnTo>
                        <a:lnTo>
                          <a:pt x="215" y="271"/>
                        </a:lnTo>
                        <a:lnTo>
                          <a:pt x="208" y="269"/>
                        </a:lnTo>
                        <a:lnTo>
                          <a:pt x="199" y="267"/>
                        </a:lnTo>
                        <a:lnTo>
                          <a:pt x="192" y="266"/>
                        </a:lnTo>
                        <a:lnTo>
                          <a:pt x="185" y="266"/>
                        </a:lnTo>
                        <a:lnTo>
                          <a:pt x="178" y="267"/>
                        </a:lnTo>
                        <a:lnTo>
                          <a:pt x="170" y="271"/>
                        </a:lnTo>
                        <a:lnTo>
                          <a:pt x="161" y="274"/>
                        </a:lnTo>
                        <a:lnTo>
                          <a:pt x="149" y="278"/>
                        </a:lnTo>
                        <a:lnTo>
                          <a:pt x="136" y="281"/>
                        </a:lnTo>
                        <a:lnTo>
                          <a:pt x="126" y="283"/>
                        </a:lnTo>
                        <a:lnTo>
                          <a:pt x="115" y="285"/>
                        </a:lnTo>
                        <a:lnTo>
                          <a:pt x="108" y="285"/>
                        </a:lnTo>
                        <a:lnTo>
                          <a:pt x="103" y="283"/>
                        </a:lnTo>
                        <a:lnTo>
                          <a:pt x="96" y="274"/>
                        </a:lnTo>
                        <a:lnTo>
                          <a:pt x="86" y="266"/>
                        </a:lnTo>
                        <a:lnTo>
                          <a:pt x="75" y="259"/>
                        </a:lnTo>
                        <a:lnTo>
                          <a:pt x="72" y="255"/>
                        </a:lnTo>
                        <a:lnTo>
                          <a:pt x="59" y="255"/>
                        </a:lnTo>
                        <a:lnTo>
                          <a:pt x="47" y="253"/>
                        </a:lnTo>
                        <a:lnTo>
                          <a:pt x="37" y="252"/>
                        </a:lnTo>
                        <a:lnTo>
                          <a:pt x="26" y="250"/>
                        </a:lnTo>
                        <a:lnTo>
                          <a:pt x="19" y="248"/>
                        </a:lnTo>
                        <a:lnTo>
                          <a:pt x="12" y="246"/>
                        </a:lnTo>
                        <a:lnTo>
                          <a:pt x="9" y="243"/>
                        </a:lnTo>
                        <a:lnTo>
                          <a:pt x="7" y="241"/>
                        </a:lnTo>
                        <a:lnTo>
                          <a:pt x="12" y="227"/>
                        </a:lnTo>
                        <a:lnTo>
                          <a:pt x="19" y="199"/>
                        </a:lnTo>
                        <a:lnTo>
                          <a:pt x="23" y="162"/>
                        </a:lnTo>
                        <a:lnTo>
                          <a:pt x="16" y="121"/>
                        </a:lnTo>
                        <a:lnTo>
                          <a:pt x="0" y="121"/>
                        </a:lnTo>
                        <a:lnTo>
                          <a:pt x="4" y="110"/>
                        </a:lnTo>
                        <a:lnTo>
                          <a:pt x="7" y="103"/>
                        </a:lnTo>
                        <a:lnTo>
                          <a:pt x="14" y="100"/>
                        </a:lnTo>
                        <a:lnTo>
                          <a:pt x="25" y="100"/>
                        </a:lnTo>
                        <a:lnTo>
                          <a:pt x="32" y="98"/>
                        </a:lnTo>
                        <a:lnTo>
                          <a:pt x="42" y="98"/>
                        </a:lnTo>
                        <a:lnTo>
                          <a:pt x="52" y="96"/>
                        </a:lnTo>
                        <a:lnTo>
                          <a:pt x="65" y="94"/>
                        </a:lnTo>
                        <a:lnTo>
                          <a:pt x="75" y="93"/>
                        </a:lnTo>
                        <a:lnTo>
                          <a:pt x="86" y="93"/>
                        </a:lnTo>
                        <a:lnTo>
                          <a:pt x="93" y="93"/>
                        </a:lnTo>
                        <a:lnTo>
                          <a:pt x="96" y="94"/>
                        </a:lnTo>
                        <a:lnTo>
                          <a:pt x="103" y="98"/>
                        </a:lnTo>
                        <a:lnTo>
                          <a:pt x="114" y="100"/>
                        </a:lnTo>
                        <a:lnTo>
                          <a:pt x="126" y="100"/>
                        </a:lnTo>
                        <a:lnTo>
                          <a:pt x="135" y="96"/>
                        </a:lnTo>
                        <a:lnTo>
                          <a:pt x="142" y="93"/>
                        </a:lnTo>
                        <a:lnTo>
                          <a:pt x="150" y="89"/>
                        </a:lnTo>
                        <a:lnTo>
                          <a:pt x="157" y="87"/>
                        </a:lnTo>
                        <a:lnTo>
                          <a:pt x="166" y="93"/>
                        </a:lnTo>
                        <a:lnTo>
                          <a:pt x="175" y="101"/>
                        </a:lnTo>
                        <a:lnTo>
                          <a:pt x="184" y="108"/>
                        </a:lnTo>
                        <a:lnTo>
                          <a:pt x="194" y="112"/>
                        </a:lnTo>
                        <a:lnTo>
                          <a:pt x="201" y="108"/>
                        </a:lnTo>
                        <a:lnTo>
                          <a:pt x="208" y="101"/>
                        </a:lnTo>
                        <a:lnTo>
                          <a:pt x="215" y="100"/>
                        </a:lnTo>
                        <a:lnTo>
                          <a:pt x="220" y="100"/>
                        </a:lnTo>
                        <a:lnTo>
                          <a:pt x="224" y="103"/>
                        </a:lnTo>
                        <a:lnTo>
                          <a:pt x="227" y="108"/>
                        </a:lnTo>
                        <a:lnTo>
                          <a:pt x="231" y="112"/>
                        </a:lnTo>
                        <a:lnTo>
                          <a:pt x="236" y="110"/>
                        </a:lnTo>
                        <a:lnTo>
                          <a:pt x="246" y="100"/>
                        </a:lnTo>
                        <a:lnTo>
                          <a:pt x="259" y="87"/>
                        </a:lnTo>
                        <a:lnTo>
                          <a:pt x="273" y="82"/>
                        </a:lnTo>
                        <a:lnTo>
                          <a:pt x="283" y="80"/>
                        </a:lnTo>
                        <a:lnTo>
                          <a:pt x="294" y="80"/>
                        </a:lnTo>
                        <a:lnTo>
                          <a:pt x="309" y="79"/>
                        </a:lnTo>
                        <a:lnTo>
                          <a:pt x="329" y="75"/>
                        </a:lnTo>
                        <a:lnTo>
                          <a:pt x="348" y="70"/>
                        </a:lnTo>
                        <a:lnTo>
                          <a:pt x="367" y="66"/>
                        </a:lnTo>
                        <a:lnTo>
                          <a:pt x="388" y="61"/>
                        </a:lnTo>
                        <a:lnTo>
                          <a:pt x="409" y="56"/>
                        </a:lnTo>
                        <a:lnTo>
                          <a:pt x="430" y="49"/>
                        </a:lnTo>
                        <a:lnTo>
                          <a:pt x="451" y="44"/>
                        </a:lnTo>
                        <a:lnTo>
                          <a:pt x="472" y="37"/>
                        </a:lnTo>
                        <a:lnTo>
                          <a:pt x="491" y="31"/>
                        </a:lnTo>
                        <a:lnTo>
                          <a:pt x="510" y="26"/>
                        </a:lnTo>
                        <a:lnTo>
                          <a:pt x="528" y="21"/>
                        </a:lnTo>
                        <a:lnTo>
                          <a:pt x="543" y="16"/>
                        </a:lnTo>
                        <a:lnTo>
                          <a:pt x="559" y="12"/>
                        </a:lnTo>
                        <a:lnTo>
                          <a:pt x="571" y="9"/>
                        </a:lnTo>
                        <a:lnTo>
                          <a:pt x="582" y="5"/>
                        </a:lnTo>
                        <a:close/>
                      </a:path>
                    </a:pathLst>
                  </a:custGeom>
                  <a:solidFill>
                    <a:srgbClr val="E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7" name="Freeform 14"/>
                  <p:cNvSpPr>
                    <a:spLocks/>
                  </p:cNvSpPr>
                  <p:nvPr/>
                </p:nvSpPr>
                <p:spPr bwMode="auto">
                  <a:xfrm>
                    <a:off x="4081" y="1931"/>
                    <a:ext cx="640" cy="1617"/>
                  </a:xfrm>
                  <a:custGeom>
                    <a:avLst/>
                    <a:gdLst>
                      <a:gd name="T0" fmla="*/ 154 w 640"/>
                      <a:gd name="T1" fmla="*/ 0 h 1617"/>
                      <a:gd name="T2" fmla="*/ 215 w 640"/>
                      <a:gd name="T3" fmla="*/ 36 h 1617"/>
                      <a:gd name="T4" fmla="*/ 262 w 640"/>
                      <a:gd name="T5" fmla="*/ 104 h 1617"/>
                      <a:gd name="T6" fmla="*/ 292 w 640"/>
                      <a:gd name="T7" fmla="*/ 183 h 1617"/>
                      <a:gd name="T8" fmla="*/ 311 w 640"/>
                      <a:gd name="T9" fmla="*/ 380 h 1617"/>
                      <a:gd name="T10" fmla="*/ 299 w 640"/>
                      <a:gd name="T11" fmla="*/ 758 h 1617"/>
                      <a:gd name="T12" fmla="*/ 304 w 640"/>
                      <a:gd name="T13" fmla="*/ 864 h 1617"/>
                      <a:gd name="T14" fmla="*/ 343 w 640"/>
                      <a:gd name="T15" fmla="*/ 901 h 1617"/>
                      <a:gd name="T16" fmla="*/ 397 w 640"/>
                      <a:gd name="T17" fmla="*/ 957 h 1617"/>
                      <a:gd name="T18" fmla="*/ 449 w 640"/>
                      <a:gd name="T19" fmla="*/ 1023 h 1617"/>
                      <a:gd name="T20" fmla="*/ 479 w 640"/>
                      <a:gd name="T21" fmla="*/ 1084 h 1617"/>
                      <a:gd name="T22" fmla="*/ 500 w 640"/>
                      <a:gd name="T23" fmla="*/ 1137 h 1617"/>
                      <a:gd name="T24" fmla="*/ 514 w 640"/>
                      <a:gd name="T25" fmla="*/ 1189 h 1617"/>
                      <a:gd name="T26" fmla="*/ 531 w 640"/>
                      <a:gd name="T27" fmla="*/ 1263 h 1617"/>
                      <a:gd name="T28" fmla="*/ 556 w 640"/>
                      <a:gd name="T29" fmla="*/ 1350 h 1617"/>
                      <a:gd name="T30" fmla="*/ 578 w 640"/>
                      <a:gd name="T31" fmla="*/ 1416 h 1617"/>
                      <a:gd name="T32" fmla="*/ 599 w 640"/>
                      <a:gd name="T33" fmla="*/ 1451 h 1617"/>
                      <a:gd name="T34" fmla="*/ 619 w 640"/>
                      <a:gd name="T35" fmla="*/ 1490 h 1617"/>
                      <a:gd name="T36" fmla="*/ 633 w 640"/>
                      <a:gd name="T37" fmla="*/ 1526 h 1617"/>
                      <a:gd name="T38" fmla="*/ 640 w 640"/>
                      <a:gd name="T39" fmla="*/ 1554 h 1617"/>
                      <a:gd name="T40" fmla="*/ 633 w 640"/>
                      <a:gd name="T41" fmla="*/ 1579 h 1617"/>
                      <a:gd name="T42" fmla="*/ 603 w 640"/>
                      <a:gd name="T43" fmla="*/ 1610 h 1617"/>
                      <a:gd name="T44" fmla="*/ 585 w 640"/>
                      <a:gd name="T45" fmla="*/ 1615 h 1617"/>
                      <a:gd name="T46" fmla="*/ 573 w 640"/>
                      <a:gd name="T47" fmla="*/ 1600 h 1617"/>
                      <a:gd name="T48" fmla="*/ 559 w 640"/>
                      <a:gd name="T49" fmla="*/ 1575 h 1617"/>
                      <a:gd name="T50" fmla="*/ 545 w 640"/>
                      <a:gd name="T51" fmla="*/ 1544 h 1617"/>
                      <a:gd name="T52" fmla="*/ 526 w 640"/>
                      <a:gd name="T53" fmla="*/ 1495 h 1617"/>
                      <a:gd name="T54" fmla="*/ 491 w 640"/>
                      <a:gd name="T55" fmla="*/ 1422 h 1617"/>
                      <a:gd name="T56" fmla="*/ 449 w 640"/>
                      <a:gd name="T57" fmla="*/ 1341 h 1617"/>
                      <a:gd name="T58" fmla="*/ 400 w 640"/>
                      <a:gd name="T59" fmla="*/ 1257 h 1617"/>
                      <a:gd name="T60" fmla="*/ 353 w 640"/>
                      <a:gd name="T61" fmla="*/ 1177 h 1617"/>
                      <a:gd name="T62" fmla="*/ 306 w 640"/>
                      <a:gd name="T63" fmla="*/ 1104 h 1617"/>
                      <a:gd name="T64" fmla="*/ 267 w 640"/>
                      <a:gd name="T65" fmla="*/ 1043 h 1617"/>
                      <a:gd name="T66" fmla="*/ 238 w 640"/>
                      <a:gd name="T67" fmla="*/ 1001 h 1617"/>
                      <a:gd name="T68" fmla="*/ 215 w 640"/>
                      <a:gd name="T69" fmla="*/ 978 h 1617"/>
                      <a:gd name="T70" fmla="*/ 189 w 640"/>
                      <a:gd name="T71" fmla="*/ 957 h 1617"/>
                      <a:gd name="T72" fmla="*/ 166 w 640"/>
                      <a:gd name="T73" fmla="*/ 932 h 1617"/>
                      <a:gd name="T74" fmla="*/ 150 w 640"/>
                      <a:gd name="T75" fmla="*/ 906 h 1617"/>
                      <a:gd name="T76" fmla="*/ 142 w 640"/>
                      <a:gd name="T77" fmla="*/ 866 h 1617"/>
                      <a:gd name="T78" fmla="*/ 131 w 640"/>
                      <a:gd name="T79" fmla="*/ 805 h 1617"/>
                      <a:gd name="T80" fmla="*/ 112 w 640"/>
                      <a:gd name="T81" fmla="*/ 744 h 1617"/>
                      <a:gd name="T82" fmla="*/ 88 w 640"/>
                      <a:gd name="T83" fmla="*/ 665 h 1617"/>
                      <a:gd name="T84" fmla="*/ 56 w 640"/>
                      <a:gd name="T85" fmla="*/ 567 h 1617"/>
                      <a:gd name="T86" fmla="*/ 28 w 640"/>
                      <a:gd name="T87" fmla="*/ 466 h 1617"/>
                      <a:gd name="T88" fmla="*/ 2 w 640"/>
                      <a:gd name="T89" fmla="*/ 300 h 1617"/>
                      <a:gd name="T90" fmla="*/ 7 w 640"/>
                      <a:gd name="T91" fmla="*/ 132 h 1617"/>
                      <a:gd name="T92" fmla="*/ 44 w 640"/>
                      <a:gd name="T93" fmla="*/ 42 h 1617"/>
                      <a:gd name="T94" fmla="*/ 95 w 640"/>
                      <a:gd name="T95" fmla="*/ 7 h 1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0"/>
                      <a:gd name="T145" fmla="*/ 0 h 1617"/>
                      <a:gd name="T146" fmla="*/ 640 w 640"/>
                      <a:gd name="T147" fmla="*/ 1617 h 1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0" h="1617">
                        <a:moveTo>
                          <a:pt x="119" y="0"/>
                        </a:moveTo>
                        <a:lnTo>
                          <a:pt x="154" y="0"/>
                        </a:lnTo>
                        <a:lnTo>
                          <a:pt x="187" y="14"/>
                        </a:lnTo>
                        <a:lnTo>
                          <a:pt x="215" y="36"/>
                        </a:lnTo>
                        <a:lnTo>
                          <a:pt x="241" y="68"/>
                        </a:lnTo>
                        <a:lnTo>
                          <a:pt x="262" y="104"/>
                        </a:lnTo>
                        <a:lnTo>
                          <a:pt x="280" y="145"/>
                        </a:lnTo>
                        <a:lnTo>
                          <a:pt x="292" y="183"/>
                        </a:lnTo>
                        <a:lnTo>
                          <a:pt x="301" y="222"/>
                        </a:lnTo>
                        <a:lnTo>
                          <a:pt x="311" y="380"/>
                        </a:lnTo>
                        <a:lnTo>
                          <a:pt x="306" y="580"/>
                        </a:lnTo>
                        <a:lnTo>
                          <a:pt x="299" y="758"/>
                        </a:lnTo>
                        <a:lnTo>
                          <a:pt x="299" y="857"/>
                        </a:lnTo>
                        <a:lnTo>
                          <a:pt x="304" y="864"/>
                        </a:lnTo>
                        <a:lnTo>
                          <a:pt x="320" y="880"/>
                        </a:lnTo>
                        <a:lnTo>
                          <a:pt x="343" y="901"/>
                        </a:lnTo>
                        <a:lnTo>
                          <a:pt x="369" y="927"/>
                        </a:lnTo>
                        <a:lnTo>
                          <a:pt x="397" y="957"/>
                        </a:lnTo>
                        <a:lnTo>
                          <a:pt x="423" y="990"/>
                        </a:lnTo>
                        <a:lnTo>
                          <a:pt x="449" y="1023"/>
                        </a:lnTo>
                        <a:lnTo>
                          <a:pt x="468" y="1060"/>
                        </a:lnTo>
                        <a:lnTo>
                          <a:pt x="479" y="1084"/>
                        </a:lnTo>
                        <a:lnTo>
                          <a:pt x="491" y="1111"/>
                        </a:lnTo>
                        <a:lnTo>
                          <a:pt x="500" y="1137"/>
                        </a:lnTo>
                        <a:lnTo>
                          <a:pt x="509" y="1167"/>
                        </a:lnTo>
                        <a:lnTo>
                          <a:pt x="514" y="1189"/>
                        </a:lnTo>
                        <a:lnTo>
                          <a:pt x="521" y="1222"/>
                        </a:lnTo>
                        <a:lnTo>
                          <a:pt x="531" y="1263"/>
                        </a:lnTo>
                        <a:lnTo>
                          <a:pt x="544" y="1306"/>
                        </a:lnTo>
                        <a:lnTo>
                          <a:pt x="556" y="1350"/>
                        </a:lnTo>
                        <a:lnTo>
                          <a:pt x="568" y="1388"/>
                        </a:lnTo>
                        <a:lnTo>
                          <a:pt x="578" y="1416"/>
                        </a:lnTo>
                        <a:lnTo>
                          <a:pt x="587" y="1434"/>
                        </a:lnTo>
                        <a:lnTo>
                          <a:pt x="599" y="1451"/>
                        </a:lnTo>
                        <a:lnTo>
                          <a:pt x="610" y="1470"/>
                        </a:lnTo>
                        <a:lnTo>
                          <a:pt x="619" y="1490"/>
                        </a:lnTo>
                        <a:lnTo>
                          <a:pt x="627" y="1509"/>
                        </a:lnTo>
                        <a:lnTo>
                          <a:pt x="633" y="1526"/>
                        </a:lnTo>
                        <a:lnTo>
                          <a:pt x="638" y="1542"/>
                        </a:lnTo>
                        <a:lnTo>
                          <a:pt x="640" y="1554"/>
                        </a:lnTo>
                        <a:lnTo>
                          <a:pt x="640" y="1563"/>
                        </a:lnTo>
                        <a:lnTo>
                          <a:pt x="633" y="1579"/>
                        </a:lnTo>
                        <a:lnTo>
                          <a:pt x="619" y="1596"/>
                        </a:lnTo>
                        <a:lnTo>
                          <a:pt x="603" y="1610"/>
                        </a:lnTo>
                        <a:lnTo>
                          <a:pt x="591" y="1617"/>
                        </a:lnTo>
                        <a:lnTo>
                          <a:pt x="585" y="1615"/>
                        </a:lnTo>
                        <a:lnTo>
                          <a:pt x="580" y="1610"/>
                        </a:lnTo>
                        <a:lnTo>
                          <a:pt x="573" y="1600"/>
                        </a:lnTo>
                        <a:lnTo>
                          <a:pt x="566" y="1588"/>
                        </a:lnTo>
                        <a:lnTo>
                          <a:pt x="559" y="1575"/>
                        </a:lnTo>
                        <a:lnTo>
                          <a:pt x="552" y="1560"/>
                        </a:lnTo>
                        <a:lnTo>
                          <a:pt x="545" y="1544"/>
                        </a:lnTo>
                        <a:lnTo>
                          <a:pt x="538" y="1528"/>
                        </a:lnTo>
                        <a:lnTo>
                          <a:pt x="526" y="1495"/>
                        </a:lnTo>
                        <a:lnTo>
                          <a:pt x="510" y="1460"/>
                        </a:lnTo>
                        <a:lnTo>
                          <a:pt x="491" y="1422"/>
                        </a:lnTo>
                        <a:lnTo>
                          <a:pt x="470" y="1381"/>
                        </a:lnTo>
                        <a:lnTo>
                          <a:pt x="449" y="1341"/>
                        </a:lnTo>
                        <a:lnTo>
                          <a:pt x="425" y="1299"/>
                        </a:lnTo>
                        <a:lnTo>
                          <a:pt x="400" y="1257"/>
                        </a:lnTo>
                        <a:lnTo>
                          <a:pt x="376" y="1217"/>
                        </a:lnTo>
                        <a:lnTo>
                          <a:pt x="353" y="1177"/>
                        </a:lnTo>
                        <a:lnTo>
                          <a:pt x="329" y="1139"/>
                        </a:lnTo>
                        <a:lnTo>
                          <a:pt x="306" y="1104"/>
                        </a:lnTo>
                        <a:lnTo>
                          <a:pt x="287" y="1072"/>
                        </a:lnTo>
                        <a:lnTo>
                          <a:pt x="267" y="1043"/>
                        </a:lnTo>
                        <a:lnTo>
                          <a:pt x="252" y="1020"/>
                        </a:lnTo>
                        <a:lnTo>
                          <a:pt x="238" y="1001"/>
                        </a:lnTo>
                        <a:lnTo>
                          <a:pt x="229" y="987"/>
                        </a:lnTo>
                        <a:lnTo>
                          <a:pt x="215" y="978"/>
                        </a:lnTo>
                        <a:lnTo>
                          <a:pt x="203" y="967"/>
                        </a:lnTo>
                        <a:lnTo>
                          <a:pt x="189" y="957"/>
                        </a:lnTo>
                        <a:lnTo>
                          <a:pt x="177" y="945"/>
                        </a:lnTo>
                        <a:lnTo>
                          <a:pt x="166" y="932"/>
                        </a:lnTo>
                        <a:lnTo>
                          <a:pt x="157" y="920"/>
                        </a:lnTo>
                        <a:lnTo>
                          <a:pt x="150" y="906"/>
                        </a:lnTo>
                        <a:lnTo>
                          <a:pt x="147" y="894"/>
                        </a:lnTo>
                        <a:lnTo>
                          <a:pt x="142" y="866"/>
                        </a:lnTo>
                        <a:lnTo>
                          <a:pt x="136" y="836"/>
                        </a:lnTo>
                        <a:lnTo>
                          <a:pt x="131" y="805"/>
                        </a:lnTo>
                        <a:lnTo>
                          <a:pt x="121" y="768"/>
                        </a:lnTo>
                        <a:lnTo>
                          <a:pt x="112" y="744"/>
                        </a:lnTo>
                        <a:lnTo>
                          <a:pt x="102" y="709"/>
                        </a:lnTo>
                        <a:lnTo>
                          <a:pt x="88" y="665"/>
                        </a:lnTo>
                        <a:lnTo>
                          <a:pt x="72" y="618"/>
                        </a:lnTo>
                        <a:lnTo>
                          <a:pt x="56" y="567"/>
                        </a:lnTo>
                        <a:lnTo>
                          <a:pt x="40" y="515"/>
                        </a:lnTo>
                        <a:lnTo>
                          <a:pt x="28" y="466"/>
                        </a:lnTo>
                        <a:lnTo>
                          <a:pt x="19" y="422"/>
                        </a:lnTo>
                        <a:lnTo>
                          <a:pt x="2" y="300"/>
                        </a:lnTo>
                        <a:lnTo>
                          <a:pt x="0" y="204"/>
                        </a:lnTo>
                        <a:lnTo>
                          <a:pt x="7" y="132"/>
                        </a:lnTo>
                        <a:lnTo>
                          <a:pt x="23" y="78"/>
                        </a:lnTo>
                        <a:lnTo>
                          <a:pt x="44" y="42"/>
                        </a:lnTo>
                        <a:lnTo>
                          <a:pt x="70" y="19"/>
                        </a:lnTo>
                        <a:lnTo>
                          <a:pt x="95" y="7"/>
                        </a:lnTo>
                        <a:lnTo>
                          <a:pt x="119"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8" name="Freeform 15"/>
                  <p:cNvSpPr>
                    <a:spLocks/>
                  </p:cNvSpPr>
                  <p:nvPr/>
                </p:nvSpPr>
                <p:spPr bwMode="auto">
                  <a:xfrm>
                    <a:off x="4212" y="2051"/>
                    <a:ext cx="44" cy="44"/>
                  </a:xfrm>
                  <a:custGeom>
                    <a:avLst/>
                    <a:gdLst>
                      <a:gd name="T0" fmla="*/ 26 w 44"/>
                      <a:gd name="T1" fmla="*/ 44 h 44"/>
                      <a:gd name="T2" fmla="*/ 18 w 44"/>
                      <a:gd name="T3" fmla="*/ 44 h 44"/>
                      <a:gd name="T4" fmla="*/ 11 w 44"/>
                      <a:gd name="T5" fmla="*/ 40 h 44"/>
                      <a:gd name="T6" fmla="*/ 4 w 44"/>
                      <a:gd name="T7" fmla="*/ 35 h 44"/>
                      <a:gd name="T8" fmla="*/ 0 w 44"/>
                      <a:gd name="T9" fmla="*/ 26 h 44"/>
                      <a:gd name="T10" fmla="*/ 0 w 44"/>
                      <a:gd name="T11" fmla="*/ 18 h 44"/>
                      <a:gd name="T12" fmla="*/ 5 w 44"/>
                      <a:gd name="T13" fmla="*/ 9 h 44"/>
                      <a:gd name="T14" fmla="*/ 11 w 44"/>
                      <a:gd name="T15" fmla="*/ 4 h 44"/>
                      <a:gd name="T16" fmla="*/ 19 w 44"/>
                      <a:gd name="T17" fmla="*/ 0 h 44"/>
                      <a:gd name="T18" fmla="*/ 28 w 44"/>
                      <a:gd name="T19" fmla="*/ 0 h 44"/>
                      <a:gd name="T20" fmla="*/ 35 w 44"/>
                      <a:gd name="T21" fmla="*/ 4 h 44"/>
                      <a:gd name="T22" fmla="*/ 40 w 44"/>
                      <a:gd name="T23" fmla="*/ 9 h 44"/>
                      <a:gd name="T24" fmla="*/ 44 w 44"/>
                      <a:gd name="T25" fmla="*/ 18 h 44"/>
                      <a:gd name="T26" fmla="*/ 44 w 44"/>
                      <a:gd name="T27" fmla="*/ 26 h 44"/>
                      <a:gd name="T28" fmla="*/ 40 w 44"/>
                      <a:gd name="T29" fmla="*/ 35 h 44"/>
                      <a:gd name="T30" fmla="*/ 35 w 44"/>
                      <a:gd name="T31" fmla="*/ 40 h 44"/>
                      <a:gd name="T32" fmla="*/ 26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6" y="44"/>
                        </a:moveTo>
                        <a:lnTo>
                          <a:pt x="18" y="44"/>
                        </a:lnTo>
                        <a:lnTo>
                          <a:pt x="11" y="40"/>
                        </a:lnTo>
                        <a:lnTo>
                          <a:pt x="4" y="35"/>
                        </a:lnTo>
                        <a:lnTo>
                          <a:pt x="0" y="26"/>
                        </a:lnTo>
                        <a:lnTo>
                          <a:pt x="0" y="18"/>
                        </a:lnTo>
                        <a:lnTo>
                          <a:pt x="5" y="9"/>
                        </a:lnTo>
                        <a:lnTo>
                          <a:pt x="11" y="4"/>
                        </a:lnTo>
                        <a:lnTo>
                          <a:pt x="19" y="0"/>
                        </a:lnTo>
                        <a:lnTo>
                          <a:pt x="28" y="0"/>
                        </a:lnTo>
                        <a:lnTo>
                          <a:pt x="35" y="4"/>
                        </a:lnTo>
                        <a:lnTo>
                          <a:pt x="40" y="9"/>
                        </a:lnTo>
                        <a:lnTo>
                          <a:pt x="44" y="18"/>
                        </a:lnTo>
                        <a:lnTo>
                          <a:pt x="44" y="26"/>
                        </a:lnTo>
                        <a:lnTo>
                          <a:pt x="40" y="35"/>
                        </a:lnTo>
                        <a:lnTo>
                          <a:pt x="35" y="40"/>
                        </a:lnTo>
                        <a:lnTo>
                          <a:pt x="26"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09" name="Freeform 16"/>
                  <p:cNvSpPr>
                    <a:spLocks/>
                  </p:cNvSpPr>
                  <p:nvPr/>
                </p:nvSpPr>
                <p:spPr bwMode="auto">
                  <a:xfrm>
                    <a:off x="4652" y="3454"/>
                    <a:ext cx="44" cy="44"/>
                  </a:xfrm>
                  <a:custGeom>
                    <a:avLst/>
                    <a:gdLst>
                      <a:gd name="T0" fmla="*/ 27 w 44"/>
                      <a:gd name="T1" fmla="*/ 44 h 44"/>
                      <a:gd name="T2" fmla="*/ 18 w 44"/>
                      <a:gd name="T3" fmla="*/ 44 h 44"/>
                      <a:gd name="T4" fmla="*/ 9 w 44"/>
                      <a:gd name="T5" fmla="*/ 40 h 44"/>
                      <a:gd name="T6" fmla="*/ 4 w 44"/>
                      <a:gd name="T7" fmla="*/ 33 h 44"/>
                      <a:gd name="T8" fmla="*/ 0 w 44"/>
                      <a:gd name="T9" fmla="*/ 26 h 44"/>
                      <a:gd name="T10" fmla="*/ 0 w 44"/>
                      <a:gd name="T11" fmla="*/ 17 h 44"/>
                      <a:gd name="T12" fmla="*/ 4 w 44"/>
                      <a:gd name="T13" fmla="*/ 9 h 44"/>
                      <a:gd name="T14" fmla="*/ 11 w 44"/>
                      <a:gd name="T15" fmla="*/ 3 h 44"/>
                      <a:gd name="T16" fmla="*/ 18 w 44"/>
                      <a:gd name="T17" fmla="*/ 0 h 44"/>
                      <a:gd name="T18" fmla="*/ 27 w 44"/>
                      <a:gd name="T19" fmla="*/ 0 h 44"/>
                      <a:gd name="T20" fmla="*/ 35 w 44"/>
                      <a:gd name="T21" fmla="*/ 3 h 44"/>
                      <a:gd name="T22" fmla="*/ 41 w 44"/>
                      <a:gd name="T23" fmla="*/ 9 h 44"/>
                      <a:gd name="T24" fmla="*/ 44 w 44"/>
                      <a:gd name="T25" fmla="*/ 17 h 44"/>
                      <a:gd name="T26" fmla="*/ 44 w 44"/>
                      <a:gd name="T27" fmla="*/ 26 h 44"/>
                      <a:gd name="T28" fmla="*/ 41 w 44"/>
                      <a:gd name="T29" fmla="*/ 35 h 44"/>
                      <a:gd name="T30" fmla="*/ 35 w 44"/>
                      <a:gd name="T31" fmla="*/ 40 h 44"/>
                      <a:gd name="T32" fmla="*/ 27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7" y="44"/>
                        </a:moveTo>
                        <a:lnTo>
                          <a:pt x="18" y="44"/>
                        </a:lnTo>
                        <a:lnTo>
                          <a:pt x="9" y="40"/>
                        </a:lnTo>
                        <a:lnTo>
                          <a:pt x="4" y="33"/>
                        </a:lnTo>
                        <a:lnTo>
                          <a:pt x="0" y="26"/>
                        </a:lnTo>
                        <a:lnTo>
                          <a:pt x="0" y="17"/>
                        </a:lnTo>
                        <a:lnTo>
                          <a:pt x="4" y="9"/>
                        </a:lnTo>
                        <a:lnTo>
                          <a:pt x="11" y="3"/>
                        </a:lnTo>
                        <a:lnTo>
                          <a:pt x="18" y="0"/>
                        </a:lnTo>
                        <a:lnTo>
                          <a:pt x="27" y="0"/>
                        </a:lnTo>
                        <a:lnTo>
                          <a:pt x="35" y="3"/>
                        </a:lnTo>
                        <a:lnTo>
                          <a:pt x="41" y="9"/>
                        </a:lnTo>
                        <a:lnTo>
                          <a:pt x="44" y="17"/>
                        </a:lnTo>
                        <a:lnTo>
                          <a:pt x="44" y="26"/>
                        </a:lnTo>
                        <a:lnTo>
                          <a:pt x="41" y="35"/>
                        </a:lnTo>
                        <a:lnTo>
                          <a:pt x="35" y="40"/>
                        </a:lnTo>
                        <a:lnTo>
                          <a:pt x="27"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0" name="Freeform 17"/>
                  <p:cNvSpPr>
                    <a:spLocks/>
                  </p:cNvSpPr>
                  <p:nvPr/>
                </p:nvSpPr>
                <p:spPr bwMode="auto">
                  <a:xfrm>
                    <a:off x="4399" y="3436"/>
                    <a:ext cx="346" cy="177"/>
                  </a:xfrm>
                  <a:custGeom>
                    <a:avLst/>
                    <a:gdLst>
                      <a:gd name="T0" fmla="*/ 290 w 346"/>
                      <a:gd name="T1" fmla="*/ 0 h 177"/>
                      <a:gd name="T2" fmla="*/ 299 w 346"/>
                      <a:gd name="T3" fmla="*/ 4 h 177"/>
                      <a:gd name="T4" fmla="*/ 309 w 346"/>
                      <a:gd name="T5" fmla="*/ 14 h 177"/>
                      <a:gd name="T6" fmla="*/ 318 w 346"/>
                      <a:gd name="T7" fmla="*/ 28 h 177"/>
                      <a:gd name="T8" fmla="*/ 327 w 346"/>
                      <a:gd name="T9" fmla="*/ 44 h 177"/>
                      <a:gd name="T10" fmla="*/ 336 w 346"/>
                      <a:gd name="T11" fmla="*/ 62 h 177"/>
                      <a:gd name="T12" fmla="*/ 341 w 346"/>
                      <a:gd name="T13" fmla="*/ 77 h 177"/>
                      <a:gd name="T14" fmla="*/ 344 w 346"/>
                      <a:gd name="T15" fmla="*/ 93 h 177"/>
                      <a:gd name="T16" fmla="*/ 346 w 346"/>
                      <a:gd name="T17" fmla="*/ 103 h 177"/>
                      <a:gd name="T18" fmla="*/ 346 w 346"/>
                      <a:gd name="T19" fmla="*/ 112 h 177"/>
                      <a:gd name="T20" fmla="*/ 343 w 346"/>
                      <a:gd name="T21" fmla="*/ 121 h 177"/>
                      <a:gd name="T22" fmla="*/ 337 w 346"/>
                      <a:gd name="T23" fmla="*/ 130 h 177"/>
                      <a:gd name="T24" fmla="*/ 332 w 346"/>
                      <a:gd name="T25" fmla="*/ 137 h 177"/>
                      <a:gd name="T26" fmla="*/ 322 w 346"/>
                      <a:gd name="T27" fmla="*/ 144 h 177"/>
                      <a:gd name="T28" fmla="*/ 309 w 346"/>
                      <a:gd name="T29" fmla="*/ 147 h 177"/>
                      <a:gd name="T30" fmla="*/ 294 w 346"/>
                      <a:gd name="T31" fmla="*/ 151 h 177"/>
                      <a:gd name="T32" fmla="*/ 274 w 346"/>
                      <a:gd name="T33" fmla="*/ 151 h 177"/>
                      <a:gd name="T34" fmla="*/ 248 w 346"/>
                      <a:gd name="T35" fmla="*/ 151 h 177"/>
                      <a:gd name="T36" fmla="*/ 219 w 346"/>
                      <a:gd name="T37" fmla="*/ 152 h 177"/>
                      <a:gd name="T38" fmla="*/ 189 w 346"/>
                      <a:gd name="T39" fmla="*/ 158 h 177"/>
                      <a:gd name="T40" fmla="*/ 159 w 346"/>
                      <a:gd name="T41" fmla="*/ 163 h 177"/>
                      <a:gd name="T42" fmla="*/ 131 w 346"/>
                      <a:gd name="T43" fmla="*/ 168 h 177"/>
                      <a:gd name="T44" fmla="*/ 105 w 346"/>
                      <a:gd name="T45" fmla="*/ 172 h 177"/>
                      <a:gd name="T46" fmla="*/ 82 w 346"/>
                      <a:gd name="T47" fmla="*/ 175 h 177"/>
                      <a:gd name="T48" fmla="*/ 65 w 346"/>
                      <a:gd name="T49" fmla="*/ 177 h 177"/>
                      <a:gd name="T50" fmla="*/ 53 w 346"/>
                      <a:gd name="T51" fmla="*/ 177 h 177"/>
                      <a:gd name="T52" fmla="*/ 40 w 346"/>
                      <a:gd name="T53" fmla="*/ 175 h 177"/>
                      <a:gd name="T54" fmla="*/ 30 w 346"/>
                      <a:gd name="T55" fmla="*/ 173 h 177"/>
                      <a:gd name="T56" fmla="*/ 19 w 346"/>
                      <a:gd name="T57" fmla="*/ 172 h 177"/>
                      <a:gd name="T58" fmla="*/ 12 w 346"/>
                      <a:gd name="T59" fmla="*/ 168 h 177"/>
                      <a:gd name="T60" fmla="*/ 5 w 346"/>
                      <a:gd name="T61" fmla="*/ 165 h 177"/>
                      <a:gd name="T62" fmla="*/ 2 w 346"/>
                      <a:gd name="T63" fmla="*/ 161 h 177"/>
                      <a:gd name="T64" fmla="*/ 0 w 346"/>
                      <a:gd name="T65" fmla="*/ 156 h 177"/>
                      <a:gd name="T66" fmla="*/ 2 w 346"/>
                      <a:gd name="T67" fmla="*/ 152 h 177"/>
                      <a:gd name="T68" fmla="*/ 7 w 346"/>
                      <a:gd name="T69" fmla="*/ 147 h 177"/>
                      <a:gd name="T70" fmla="*/ 14 w 346"/>
                      <a:gd name="T71" fmla="*/ 144 h 177"/>
                      <a:gd name="T72" fmla="*/ 23 w 346"/>
                      <a:gd name="T73" fmla="*/ 142 h 177"/>
                      <a:gd name="T74" fmla="*/ 33 w 346"/>
                      <a:gd name="T75" fmla="*/ 138 h 177"/>
                      <a:gd name="T76" fmla="*/ 42 w 346"/>
                      <a:gd name="T77" fmla="*/ 137 h 177"/>
                      <a:gd name="T78" fmla="*/ 53 w 346"/>
                      <a:gd name="T79" fmla="*/ 135 h 177"/>
                      <a:gd name="T80" fmla="*/ 60 w 346"/>
                      <a:gd name="T81" fmla="*/ 133 h 177"/>
                      <a:gd name="T82" fmla="*/ 68 w 346"/>
                      <a:gd name="T83" fmla="*/ 130 h 177"/>
                      <a:gd name="T84" fmla="*/ 82 w 346"/>
                      <a:gd name="T85" fmla="*/ 121 h 177"/>
                      <a:gd name="T86" fmla="*/ 98 w 346"/>
                      <a:gd name="T87" fmla="*/ 112 h 177"/>
                      <a:gd name="T88" fmla="*/ 117 w 346"/>
                      <a:gd name="T89" fmla="*/ 100 h 177"/>
                      <a:gd name="T90" fmla="*/ 135 w 346"/>
                      <a:gd name="T91" fmla="*/ 90 h 177"/>
                      <a:gd name="T92" fmla="*/ 152 w 346"/>
                      <a:gd name="T93" fmla="*/ 77 h 177"/>
                      <a:gd name="T94" fmla="*/ 166 w 346"/>
                      <a:gd name="T95" fmla="*/ 69 h 177"/>
                      <a:gd name="T96" fmla="*/ 177 w 346"/>
                      <a:gd name="T97" fmla="*/ 62 h 177"/>
                      <a:gd name="T98" fmla="*/ 187 w 346"/>
                      <a:gd name="T99" fmla="*/ 55 h 177"/>
                      <a:gd name="T100" fmla="*/ 199 w 346"/>
                      <a:gd name="T101" fmla="*/ 44 h 177"/>
                      <a:gd name="T102" fmla="*/ 212 w 346"/>
                      <a:gd name="T103" fmla="*/ 34 h 177"/>
                      <a:gd name="T104" fmla="*/ 227 w 346"/>
                      <a:gd name="T105" fmla="*/ 23 h 177"/>
                      <a:gd name="T106" fmla="*/ 243 w 346"/>
                      <a:gd name="T107" fmla="*/ 13 h 177"/>
                      <a:gd name="T108" fmla="*/ 259 w 346"/>
                      <a:gd name="T109" fmla="*/ 6 h 177"/>
                      <a:gd name="T110" fmla="*/ 274 w 346"/>
                      <a:gd name="T111" fmla="*/ 0 h 177"/>
                      <a:gd name="T112" fmla="*/ 290 w 346"/>
                      <a:gd name="T113" fmla="*/ 0 h 1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6"/>
                      <a:gd name="T172" fmla="*/ 0 h 177"/>
                      <a:gd name="T173" fmla="*/ 346 w 346"/>
                      <a:gd name="T174" fmla="*/ 177 h 1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6" h="177">
                        <a:moveTo>
                          <a:pt x="290" y="0"/>
                        </a:moveTo>
                        <a:lnTo>
                          <a:pt x="299" y="4"/>
                        </a:lnTo>
                        <a:lnTo>
                          <a:pt x="309" y="14"/>
                        </a:lnTo>
                        <a:lnTo>
                          <a:pt x="318" y="28"/>
                        </a:lnTo>
                        <a:lnTo>
                          <a:pt x="327" y="44"/>
                        </a:lnTo>
                        <a:lnTo>
                          <a:pt x="336" y="62"/>
                        </a:lnTo>
                        <a:lnTo>
                          <a:pt x="341" y="77"/>
                        </a:lnTo>
                        <a:lnTo>
                          <a:pt x="344" y="93"/>
                        </a:lnTo>
                        <a:lnTo>
                          <a:pt x="346" y="103"/>
                        </a:lnTo>
                        <a:lnTo>
                          <a:pt x="346" y="112"/>
                        </a:lnTo>
                        <a:lnTo>
                          <a:pt x="343" y="121"/>
                        </a:lnTo>
                        <a:lnTo>
                          <a:pt x="337" y="130"/>
                        </a:lnTo>
                        <a:lnTo>
                          <a:pt x="332" y="137"/>
                        </a:lnTo>
                        <a:lnTo>
                          <a:pt x="322" y="144"/>
                        </a:lnTo>
                        <a:lnTo>
                          <a:pt x="309" y="147"/>
                        </a:lnTo>
                        <a:lnTo>
                          <a:pt x="294" y="151"/>
                        </a:lnTo>
                        <a:lnTo>
                          <a:pt x="274" y="151"/>
                        </a:lnTo>
                        <a:lnTo>
                          <a:pt x="248" y="151"/>
                        </a:lnTo>
                        <a:lnTo>
                          <a:pt x="219" y="152"/>
                        </a:lnTo>
                        <a:lnTo>
                          <a:pt x="189" y="158"/>
                        </a:lnTo>
                        <a:lnTo>
                          <a:pt x="159" y="163"/>
                        </a:lnTo>
                        <a:lnTo>
                          <a:pt x="131" y="168"/>
                        </a:lnTo>
                        <a:lnTo>
                          <a:pt x="105" y="172"/>
                        </a:lnTo>
                        <a:lnTo>
                          <a:pt x="82" y="175"/>
                        </a:lnTo>
                        <a:lnTo>
                          <a:pt x="65" y="177"/>
                        </a:lnTo>
                        <a:lnTo>
                          <a:pt x="53" y="177"/>
                        </a:lnTo>
                        <a:lnTo>
                          <a:pt x="40" y="175"/>
                        </a:lnTo>
                        <a:lnTo>
                          <a:pt x="30" y="173"/>
                        </a:lnTo>
                        <a:lnTo>
                          <a:pt x="19" y="172"/>
                        </a:lnTo>
                        <a:lnTo>
                          <a:pt x="12" y="168"/>
                        </a:lnTo>
                        <a:lnTo>
                          <a:pt x="5" y="165"/>
                        </a:lnTo>
                        <a:lnTo>
                          <a:pt x="2" y="161"/>
                        </a:lnTo>
                        <a:lnTo>
                          <a:pt x="0" y="156"/>
                        </a:lnTo>
                        <a:lnTo>
                          <a:pt x="2" y="152"/>
                        </a:lnTo>
                        <a:lnTo>
                          <a:pt x="7" y="147"/>
                        </a:lnTo>
                        <a:lnTo>
                          <a:pt x="14" y="144"/>
                        </a:lnTo>
                        <a:lnTo>
                          <a:pt x="23" y="142"/>
                        </a:lnTo>
                        <a:lnTo>
                          <a:pt x="33" y="138"/>
                        </a:lnTo>
                        <a:lnTo>
                          <a:pt x="42" y="137"/>
                        </a:lnTo>
                        <a:lnTo>
                          <a:pt x="53" y="135"/>
                        </a:lnTo>
                        <a:lnTo>
                          <a:pt x="60" y="133"/>
                        </a:lnTo>
                        <a:lnTo>
                          <a:pt x="68" y="130"/>
                        </a:lnTo>
                        <a:lnTo>
                          <a:pt x="82" y="121"/>
                        </a:lnTo>
                        <a:lnTo>
                          <a:pt x="98" y="112"/>
                        </a:lnTo>
                        <a:lnTo>
                          <a:pt x="117" y="100"/>
                        </a:lnTo>
                        <a:lnTo>
                          <a:pt x="135" y="90"/>
                        </a:lnTo>
                        <a:lnTo>
                          <a:pt x="152" y="77"/>
                        </a:lnTo>
                        <a:lnTo>
                          <a:pt x="166" y="69"/>
                        </a:lnTo>
                        <a:lnTo>
                          <a:pt x="177" y="62"/>
                        </a:lnTo>
                        <a:lnTo>
                          <a:pt x="187" y="55"/>
                        </a:lnTo>
                        <a:lnTo>
                          <a:pt x="199" y="44"/>
                        </a:lnTo>
                        <a:lnTo>
                          <a:pt x="212" y="34"/>
                        </a:lnTo>
                        <a:lnTo>
                          <a:pt x="227" y="23"/>
                        </a:lnTo>
                        <a:lnTo>
                          <a:pt x="243" y="13"/>
                        </a:lnTo>
                        <a:lnTo>
                          <a:pt x="259" y="6"/>
                        </a:lnTo>
                        <a:lnTo>
                          <a:pt x="274" y="0"/>
                        </a:lnTo>
                        <a:lnTo>
                          <a:pt x="290"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1" name="Freeform 18"/>
                  <p:cNvSpPr>
                    <a:spLocks/>
                  </p:cNvSpPr>
                  <p:nvPr/>
                </p:nvSpPr>
                <p:spPr bwMode="auto">
                  <a:xfrm>
                    <a:off x="4652" y="3454"/>
                    <a:ext cx="44" cy="44"/>
                  </a:xfrm>
                  <a:custGeom>
                    <a:avLst/>
                    <a:gdLst>
                      <a:gd name="T0" fmla="*/ 23 w 44"/>
                      <a:gd name="T1" fmla="*/ 44 h 44"/>
                      <a:gd name="T2" fmla="*/ 14 w 44"/>
                      <a:gd name="T3" fmla="*/ 42 h 44"/>
                      <a:gd name="T4" fmla="*/ 7 w 44"/>
                      <a:gd name="T5" fmla="*/ 37 h 44"/>
                      <a:gd name="T6" fmla="*/ 2 w 44"/>
                      <a:gd name="T7" fmla="*/ 30 h 44"/>
                      <a:gd name="T8" fmla="*/ 0 w 44"/>
                      <a:gd name="T9" fmla="*/ 21 h 44"/>
                      <a:gd name="T10" fmla="*/ 2 w 44"/>
                      <a:gd name="T11" fmla="*/ 12 h 44"/>
                      <a:gd name="T12" fmla="*/ 7 w 44"/>
                      <a:gd name="T13" fmla="*/ 5 h 44"/>
                      <a:gd name="T14" fmla="*/ 14 w 44"/>
                      <a:gd name="T15" fmla="*/ 2 h 44"/>
                      <a:gd name="T16" fmla="*/ 23 w 44"/>
                      <a:gd name="T17" fmla="*/ 0 h 44"/>
                      <a:gd name="T18" fmla="*/ 32 w 44"/>
                      <a:gd name="T19" fmla="*/ 2 h 44"/>
                      <a:gd name="T20" fmla="*/ 39 w 44"/>
                      <a:gd name="T21" fmla="*/ 5 h 44"/>
                      <a:gd name="T22" fmla="*/ 42 w 44"/>
                      <a:gd name="T23" fmla="*/ 12 h 44"/>
                      <a:gd name="T24" fmla="*/ 44 w 44"/>
                      <a:gd name="T25" fmla="*/ 21 h 44"/>
                      <a:gd name="T26" fmla="*/ 42 w 44"/>
                      <a:gd name="T27" fmla="*/ 30 h 44"/>
                      <a:gd name="T28" fmla="*/ 39 w 44"/>
                      <a:gd name="T29" fmla="*/ 37 h 44"/>
                      <a:gd name="T30" fmla="*/ 32 w 44"/>
                      <a:gd name="T31" fmla="*/ 42 h 44"/>
                      <a:gd name="T32" fmla="*/ 23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3" y="44"/>
                        </a:moveTo>
                        <a:lnTo>
                          <a:pt x="14" y="42"/>
                        </a:lnTo>
                        <a:lnTo>
                          <a:pt x="7" y="37"/>
                        </a:lnTo>
                        <a:lnTo>
                          <a:pt x="2" y="30"/>
                        </a:lnTo>
                        <a:lnTo>
                          <a:pt x="0" y="21"/>
                        </a:lnTo>
                        <a:lnTo>
                          <a:pt x="2" y="12"/>
                        </a:lnTo>
                        <a:lnTo>
                          <a:pt x="7" y="5"/>
                        </a:lnTo>
                        <a:lnTo>
                          <a:pt x="14" y="2"/>
                        </a:lnTo>
                        <a:lnTo>
                          <a:pt x="23" y="0"/>
                        </a:lnTo>
                        <a:lnTo>
                          <a:pt x="32" y="2"/>
                        </a:lnTo>
                        <a:lnTo>
                          <a:pt x="39" y="5"/>
                        </a:lnTo>
                        <a:lnTo>
                          <a:pt x="42" y="12"/>
                        </a:lnTo>
                        <a:lnTo>
                          <a:pt x="44" y="21"/>
                        </a:lnTo>
                        <a:lnTo>
                          <a:pt x="42" y="30"/>
                        </a:lnTo>
                        <a:lnTo>
                          <a:pt x="39" y="37"/>
                        </a:lnTo>
                        <a:lnTo>
                          <a:pt x="32" y="42"/>
                        </a:lnTo>
                        <a:lnTo>
                          <a:pt x="23"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2" name="Freeform 19"/>
                  <p:cNvSpPr>
                    <a:spLocks/>
                  </p:cNvSpPr>
                  <p:nvPr/>
                </p:nvSpPr>
                <p:spPr bwMode="auto">
                  <a:xfrm>
                    <a:off x="4373" y="3449"/>
                    <a:ext cx="397" cy="171"/>
                  </a:xfrm>
                  <a:custGeom>
                    <a:avLst/>
                    <a:gdLst>
                      <a:gd name="T0" fmla="*/ 363 w 397"/>
                      <a:gd name="T1" fmla="*/ 0 h 171"/>
                      <a:gd name="T2" fmla="*/ 374 w 397"/>
                      <a:gd name="T3" fmla="*/ 24 h 171"/>
                      <a:gd name="T4" fmla="*/ 388 w 397"/>
                      <a:gd name="T5" fmla="*/ 59 h 171"/>
                      <a:gd name="T6" fmla="*/ 397 w 397"/>
                      <a:gd name="T7" fmla="*/ 96 h 171"/>
                      <a:gd name="T8" fmla="*/ 395 w 397"/>
                      <a:gd name="T9" fmla="*/ 125 h 171"/>
                      <a:gd name="T10" fmla="*/ 376 w 397"/>
                      <a:gd name="T11" fmla="*/ 131 h 171"/>
                      <a:gd name="T12" fmla="*/ 356 w 397"/>
                      <a:gd name="T13" fmla="*/ 134 h 171"/>
                      <a:gd name="T14" fmla="*/ 337 w 397"/>
                      <a:gd name="T15" fmla="*/ 138 h 171"/>
                      <a:gd name="T16" fmla="*/ 320 w 397"/>
                      <a:gd name="T17" fmla="*/ 139 h 171"/>
                      <a:gd name="T18" fmla="*/ 302 w 397"/>
                      <a:gd name="T19" fmla="*/ 141 h 171"/>
                      <a:gd name="T20" fmla="*/ 285 w 397"/>
                      <a:gd name="T21" fmla="*/ 143 h 171"/>
                      <a:gd name="T22" fmla="*/ 269 w 397"/>
                      <a:gd name="T23" fmla="*/ 143 h 171"/>
                      <a:gd name="T24" fmla="*/ 255 w 397"/>
                      <a:gd name="T25" fmla="*/ 143 h 171"/>
                      <a:gd name="T26" fmla="*/ 238 w 397"/>
                      <a:gd name="T27" fmla="*/ 145 h 171"/>
                      <a:gd name="T28" fmla="*/ 215 w 397"/>
                      <a:gd name="T29" fmla="*/ 146 h 171"/>
                      <a:gd name="T30" fmla="*/ 189 w 397"/>
                      <a:gd name="T31" fmla="*/ 152 h 171"/>
                      <a:gd name="T32" fmla="*/ 161 w 397"/>
                      <a:gd name="T33" fmla="*/ 157 h 171"/>
                      <a:gd name="T34" fmla="*/ 131 w 397"/>
                      <a:gd name="T35" fmla="*/ 162 h 171"/>
                      <a:gd name="T36" fmla="*/ 103 w 397"/>
                      <a:gd name="T37" fmla="*/ 166 h 171"/>
                      <a:gd name="T38" fmla="*/ 77 w 397"/>
                      <a:gd name="T39" fmla="*/ 169 h 171"/>
                      <a:gd name="T40" fmla="*/ 56 w 397"/>
                      <a:gd name="T41" fmla="*/ 171 h 171"/>
                      <a:gd name="T42" fmla="*/ 38 w 397"/>
                      <a:gd name="T43" fmla="*/ 169 h 171"/>
                      <a:gd name="T44" fmla="*/ 24 w 397"/>
                      <a:gd name="T45" fmla="*/ 167 h 171"/>
                      <a:gd name="T46" fmla="*/ 12 w 397"/>
                      <a:gd name="T47" fmla="*/ 162 h 171"/>
                      <a:gd name="T48" fmla="*/ 5 w 397"/>
                      <a:gd name="T49" fmla="*/ 157 h 171"/>
                      <a:gd name="T50" fmla="*/ 0 w 397"/>
                      <a:gd name="T51" fmla="*/ 150 h 171"/>
                      <a:gd name="T52" fmla="*/ 2 w 397"/>
                      <a:gd name="T53" fmla="*/ 141 h 171"/>
                      <a:gd name="T54" fmla="*/ 9 w 397"/>
                      <a:gd name="T55" fmla="*/ 132 h 171"/>
                      <a:gd name="T56" fmla="*/ 23 w 397"/>
                      <a:gd name="T57" fmla="*/ 122 h 171"/>
                      <a:gd name="T58" fmla="*/ 40 w 397"/>
                      <a:gd name="T59" fmla="*/ 111 h 171"/>
                      <a:gd name="T60" fmla="*/ 59 w 397"/>
                      <a:gd name="T61" fmla="*/ 104 h 171"/>
                      <a:gd name="T62" fmla="*/ 80 w 397"/>
                      <a:gd name="T63" fmla="*/ 99 h 171"/>
                      <a:gd name="T64" fmla="*/ 100 w 397"/>
                      <a:gd name="T65" fmla="*/ 92 h 171"/>
                      <a:gd name="T66" fmla="*/ 120 w 397"/>
                      <a:gd name="T67" fmla="*/ 85 h 171"/>
                      <a:gd name="T68" fmla="*/ 140 w 397"/>
                      <a:gd name="T69" fmla="*/ 77 h 171"/>
                      <a:gd name="T70" fmla="*/ 157 w 397"/>
                      <a:gd name="T71" fmla="*/ 64 h 171"/>
                      <a:gd name="T72" fmla="*/ 175 w 397"/>
                      <a:gd name="T73" fmla="*/ 49 h 171"/>
                      <a:gd name="T74" fmla="*/ 197 w 397"/>
                      <a:gd name="T75" fmla="*/ 50 h 171"/>
                      <a:gd name="T76" fmla="*/ 222 w 397"/>
                      <a:gd name="T77" fmla="*/ 49 h 171"/>
                      <a:gd name="T78" fmla="*/ 250 w 397"/>
                      <a:gd name="T79" fmla="*/ 43 h 171"/>
                      <a:gd name="T80" fmla="*/ 278 w 397"/>
                      <a:gd name="T81" fmla="*/ 36 h 171"/>
                      <a:gd name="T82" fmla="*/ 306 w 397"/>
                      <a:gd name="T83" fmla="*/ 28 h 171"/>
                      <a:gd name="T84" fmla="*/ 330 w 397"/>
                      <a:gd name="T85" fmla="*/ 19 h 171"/>
                      <a:gd name="T86" fmla="*/ 349 w 397"/>
                      <a:gd name="T87" fmla="*/ 8 h 171"/>
                      <a:gd name="T88" fmla="*/ 363 w 397"/>
                      <a:gd name="T89" fmla="*/ 0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7"/>
                      <a:gd name="T136" fmla="*/ 0 h 171"/>
                      <a:gd name="T137" fmla="*/ 397 w 397"/>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7" h="171">
                        <a:moveTo>
                          <a:pt x="363" y="0"/>
                        </a:moveTo>
                        <a:lnTo>
                          <a:pt x="374" y="24"/>
                        </a:lnTo>
                        <a:lnTo>
                          <a:pt x="388" y="59"/>
                        </a:lnTo>
                        <a:lnTo>
                          <a:pt x="397" y="96"/>
                        </a:lnTo>
                        <a:lnTo>
                          <a:pt x="395" y="125"/>
                        </a:lnTo>
                        <a:lnTo>
                          <a:pt x="376" y="131"/>
                        </a:lnTo>
                        <a:lnTo>
                          <a:pt x="356" y="134"/>
                        </a:lnTo>
                        <a:lnTo>
                          <a:pt x="337" y="138"/>
                        </a:lnTo>
                        <a:lnTo>
                          <a:pt x="320" y="139"/>
                        </a:lnTo>
                        <a:lnTo>
                          <a:pt x="302" y="141"/>
                        </a:lnTo>
                        <a:lnTo>
                          <a:pt x="285" y="143"/>
                        </a:lnTo>
                        <a:lnTo>
                          <a:pt x="269" y="143"/>
                        </a:lnTo>
                        <a:lnTo>
                          <a:pt x="255" y="143"/>
                        </a:lnTo>
                        <a:lnTo>
                          <a:pt x="238" y="145"/>
                        </a:lnTo>
                        <a:lnTo>
                          <a:pt x="215" y="146"/>
                        </a:lnTo>
                        <a:lnTo>
                          <a:pt x="189" y="152"/>
                        </a:lnTo>
                        <a:lnTo>
                          <a:pt x="161" y="157"/>
                        </a:lnTo>
                        <a:lnTo>
                          <a:pt x="131" y="162"/>
                        </a:lnTo>
                        <a:lnTo>
                          <a:pt x="103" y="166"/>
                        </a:lnTo>
                        <a:lnTo>
                          <a:pt x="77" y="169"/>
                        </a:lnTo>
                        <a:lnTo>
                          <a:pt x="56" y="171"/>
                        </a:lnTo>
                        <a:lnTo>
                          <a:pt x="38" y="169"/>
                        </a:lnTo>
                        <a:lnTo>
                          <a:pt x="24" y="167"/>
                        </a:lnTo>
                        <a:lnTo>
                          <a:pt x="12" y="162"/>
                        </a:lnTo>
                        <a:lnTo>
                          <a:pt x="5" y="157"/>
                        </a:lnTo>
                        <a:lnTo>
                          <a:pt x="0" y="150"/>
                        </a:lnTo>
                        <a:lnTo>
                          <a:pt x="2" y="141"/>
                        </a:lnTo>
                        <a:lnTo>
                          <a:pt x="9" y="132"/>
                        </a:lnTo>
                        <a:lnTo>
                          <a:pt x="23" y="122"/>
                        </a:lnTo>
                        <a:lnTo>
                          <a:pt x="40" y="111"/>
                        </a:lnTo>
                        <a:lnTo>
                          <a:pt x="59" y="104"/>
                        </a:lnTo>
                        <a:lnTo>
                          <a:pt x="80" y="99"/>
                        </a:lnTo>
                        <a:lnTo>
                          <a:pt x="100" y="92"/>
                        </a:lnTo>
                        <a:lnTo>
                          <a:pt x="120" y="85"/>
                        </a:lnTo>
                        <a:lnTo>
                          <a:pt x="140" y="77"/>
                        </a:lnTo>
                        <a:lnTo>
                          <a:pt x="157" y="64"/>
                        </a:lnTo>
                        <a:lnTo>
                          <a:pt x="175" y="49"/>
                        </a:lnTo>
                        <a:lnTo>
                          <a:pt x="197" y="50"/>
                        </a:lnTo>
                        <a:lnTo>
                          <a:pt x="222" y="49"/>
                        </a:lnTo>
                        <a:lnTo>
                          <a:pt x="250" y="43"/>
                        </a:lnTo>
                        <a:lnTo>
                          <a:pt x="278" y="36"/>
                        </a:lnTo>
                        <a:lnTo>
                          <a:pt x="306" y="28"/>
                        </a:lnTo>
                        <a:lnTo>
                          <a:pt x="330" y="19"/>
                        </a:lnTo>
                        <a:lnTo>
                          <a:pt x="349" y="8"/>
                        </a:lnTo>
                        <a:lnTo>
                          <a:pt x="363" y="0"/>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3" name="Freeform 20"/>
                  <p:cNvSpPr>
                    <a:spLocks/>
                  </p:cNvSpPr>
                  <p:nvPr/>
                </p:nvSpPr>
                <p:spPr bwMode="auto">
                  <a:xfrm>
                    <a:off x="4382" y="3574"/>
                    <a:ext cx="388" cy="58"/>
                  </a:xfrm>
                  <a:custGeom>
                    <a:avLst/>
                    <a:gdLst>
                      <a:gd name="T0" fmla="*/ 386 w 388"/>
                      <a:gd name="T1" fmla="*/ 0 h 58"/>
                      <a:gd name="T2" fmla="*/ 367 w 388"/>
                      <a:gd name="T3" fmla="*/ 6 h 58"/>
                      <a:gd name="T4" fmla="*/ 347 w 388"/>
                      <a:gd name="T5" fmla="*/ 9 h 58"/>
                      <a:gd name="T6" fmla="*/ 328 w 388"/>
                      <a:gd name="T7" fmla="*/ 13 h 58"/>
                      <a:gd name="T8" fmla="*/ 311 w 388"/>
                      <a:gd name="T9" fmla="*/ 14 h 58"/>
                      <a:gd name="T10" fmla="*/ 293 w 388"/>
                      <a:gd name="T11" fmla="*/ 16 h 58"/>
                      <a:gd name="T12" fmla="*/ 276 w 388"/>
                      <a:gd name="T13" fmla="*/ 18 h 58"/>
                      <a:gd name="T14" fmla="*/ 260 w 388"/>
                      <a:gd name="T15" fmla="*/ 18 h 58"/>
                      <a:gd name="T16" fmla="*/ 246 w 388"/>
                      <a:gd name="T17" fmla="*/ 18 h 58"/>
                      <a:gd name="T18" fmla="*/ 229 w 388"/>
                      <a:gd name="T19" fmla="*/ 20 h 58"/>
                      <a:gd name="T20" fmla="*/ 206 w 388"/>
                      <a:gd name="T21" fmla="*/ 21 h 58"/>
                      <a:gd name="T22" fmla="*/ 180 w 388"/>
                      <a:gd name="T23" fmla="*/ 27 h 58"/>
                      <a:gd name="T24" fmla="*/ 152 w 388"/>
                      <a:gd name="T25" fmla="*/ 32 h 58"/>
                      <a:gd name="T26" fmla="*/ 122 w 388"/>
                      <a:gd name="T27" fmla="*/ 37 h 58"/>
                      <a:gd name="T28" fmla="*/ 94 w 388"/>
                      <a:gd name="T29" fmla="*/ 41 h 58"/>
                      <a:gd name="T30" fmla="*/ 68 w 388"/>
                      <a:gd name="T31" fmla="*/ 44 h 58"/>
                      <a:gd name="T32" fmla="*/ 47 w 388"/>
                      <a:gd name="T33" fmla="*/ 46 h 58"/>
                      <a:gd name="T34" fmla="*/ 33 w 388"/>
                      <a:gd name="T35" fmla="*/ 46 h 58"/>
                      <a:gd name="T36" fmla="*/ 21 w 388"/>
                      <a:gd name="T37" fmla="*/ 42 h 58"/>
                      <a:gd name="T38" fmla="*/ 8 w 388"/>
                      <a:gd name="T39" fmla="*/ 41 h 58"/>
                      <a:gd name="T40" fmla="*/ 0 w 388"/>
                      <a:gd name="T41" fmla="*/ 35 h 58"/>
                      <a:gd name="T42" fmla="*/ 0 w 388"/>
                      <a:gd name="T43" fmla="*/ 41 h 58"/>
                      <a:gd name="T44" fmla="*/ 8 w 388"/>
                      <a:gd name="T45" fmla="*/ 48 h 58"/>
                      <a:gd name="T46" fmla="*/ 24 w 388"/>
                      <a:gd name="T47" fmla="*/ 55 h 58"/>
                      <a:gd name="T48" fmla="*/ 47 w 388"/>
                      <a:gd name="T49" fmla="*/ 58 h 58"/>
                      <a:gd name="T50" fmla="*/ 64 w 388"/>
                      <a:gd name="T51" fmla="*/ 58 h 58"/>
                      <a:gd name="T52" fmla="*/ 89 w 388"/>
                      <a:gd name="T53" fmla="*/ 56 h 58"/>
                      <a:gd name="T54" fmla="*/ 118 w 388"/>
                      <a:gd name="T55" fmla="*/ 53 h 58"/>
                      <a:gd name="T56" fmla="*/ 148 w 388"/>
                      <a:gd name="T57" fmla="*/ 49 h 58"/>
                      <a:gd name="T58" fmla="*/ 180 w 388"/>
                      <a:gd name="T59" fmla="*/ 48 h 58"/>
                      <a:gd name="T60" fmla="*/ 208 w 388"/>
                      <a:gd name="T61" fmla="*/ 44 h 58"/>
                      <a:gd name="T62" fmla="*/ 230 w 388"/>
                      <a:gd name="T63" fmla="*/ 42 h 58"/>
                      <a:gd name="T64" fmla="*/ 248 w 388"/>
                      <a:gd name="T65" fmla="*/ 42 h 58"/>
                      <a:gd name="T66" fmla="*/ 263 w 388"/>
                      <a:gd name="T67" fmla="*/ 42 h 58"/>
                      <a:gd name="T68" fmla="*/ 283 w 388"/>
                      <a:gd name="T69" fmla="*/ 42 h 58"/>
                      <a:gd name="T70" fmla="*/ 304 w 388"/>
                      <a:gd name="T71" fmla="*/ 41 h 58"/>
                      <a:gd name="T72" fmla="*/ 326 w 388"/>
                      <a:gd name="T73" fmla="*/ 41 h 58"/>
                      <a:gd name="T74" fmla="*/ 347 w 388"/>
                      <a:gd name="T75" fmla="*/ 39 h 58"/>
                      <a:gd name="T76" fmla="*/ 367 w 388"/>
                      <a:gd name="T77" fmla="*/ 35 h 58"/>
                      <a:gd name="T78" fmla="*/ 381 w 388"/>
                      <a:gd name="T79" fmla="*/ 32 h 58"/>
                      <a:gd name="T80" fmla="*/ 388 w 388"/>
                      <a:gd name="T81" fmla="*/ 28 h 58"/>
                      <a:gd name="T82" fmla="*/ 388 w 388"/>
                      <a:gd name="T83" fmla="*/ 18 h 58"/>
                      <a:gd name="T84" fmla="*/ 388 w 388"/>
                      <a:gd name="T85" fmla="*/ 9 h 58"/>
                      <a:gd name="T86" fmla="*/ 386 w 388"/>
                      <a:gd name="T87" fmla="*/ 2 h 58"/>
                      <a:gd name="T88" fmla="*/ 386 w 388"/>
                      <a:gd name="T89" fmla="*/ 0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
                      <a:gd name="T136" fmla="*/ 0 h 58"/>
                      <a:gd name="T137" fmla="*/ 388 w 388"/>
                      <a:gd name="T138" fmla="*/ 58 h 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 h="58">
                        <a:moveTo>
                          <a:pt x="386" y="0"/>
                        </a:moveTo>
                        <a:lnTo>
                          <a:pt x="367" y="6"/>
                        </a:lnTo>
                        <a:lnTo>
                          <a:pt x="347" y="9"/>
                        </a:lnTo>
                        <a:lnTo>
                          <a:pt x="328" y="13"/>
                        </a:lnTo>
                        <a:lnTo>
                          <a:pt x="311" y="14"/>
                        </a:lnTo>
                        <a:lnTo>
                          <a:pt x="293" y="16"/>
                        </a:lnTo>
                        <a:lnTo>
                          <a:pt x="276" y="18"/>
                        </a:lnTo>
                        <a:lnTo>
                          <a:pt x="260" y="18"/>
                        </a:lnTo>
                        <a:lnTo>
                          <a:pt x="246" y="18"/>
                        </a:lnTo>
                        <a:lnTo>
                          <a:pt x="229" y="20"/>
                        </a:lnTo>
                        <a:lnTo>
                          <a:pt x="206" y="21"/>
                        </a:lnTo>
                        <a:lnTo>
                          <a:pt x="180" y="27"/>
                        </a:lnTo>
                        <a:lnTo>
                          <a:pt x="152" y="32"/>
                        </a:lnTo>
                        <a:lnTo>
                          <a:pt x="122" y="37"/>
                        </a:lnTo>
                        <a:lnTo>
                          <a:pt x="94" y="41"/>
                        </a:lnTo>
                        <a:lnTo>
                          <a:pt x="68" y="44"/>
                        </a:lnTo>
                        <a:lnTo>
                          <a:pt x="47" y="46"/>
                        </a:lnTo>
                        <a:lnTo>
                          <a:pt x="33" y="46"/>
                        </a:lnTo>
                        <a:lnTo>
                          <a:pt x="21" y="42"/>
                        </a:lnTo>
                        <a:lnTo>
                          <a:pt x="8" y="41"/>
                        </a:lnTo>
                        <a:lnTo>
                          <a:pt x="0" y="35"/>
                        </a:lnTo>
                        <a:lnTo>
                          <a:pt x="0" y="41"/>
                        </a:lnTo>
                        <a:lnTo>
                          <a:pt x="8" y="48"/>
                        </a:lnTo>
                        <a:lnTo>
                          <a:pt x="24" y="55"/>
                        </a:lnTo>
                        <a:lnTo>
                          <a:pt x="47" y="58"/>
                        </a:lnTo>
                        <a:lnTo>
                          <a:pt x="64" y="58"/>
                        </a:lnTo>
                        <a:lnTo>
                          <a:pt x="89" y="56"/>
                        </a:lnTo>
                        <a:lnTo>
                          <a:pt x="118" y="53"/>
                        </a:lnTo>
                        <a:lnTo>
                          <a:pt x="148" y="49"/>
                        </a:lnTo>
                        <a:lnTo>
                          <a:pt x="180" y="48"/>
                        </a:lnTo>
                        <a:lnTo>
                          <a:pt x="208" y="44"/>
                        </a:lnTo>
                        <a:lnTo>
                          <a:pt x="230" y="42"/>
                        </a:lnTo>
                        <a:lnTo>
                          <a:pt x="248" y="42"/>
                        </a:lnTo>
                        <a:lnTo>
                          <a:pt x="263" y="42"/>
                        </a:lnTo>
                        <a:lnTo>
                          <a:pt x="283" y="42"/>
                        </a:lnTo>
                        <a:lnTo>
                          <a:pt x="304" y="41"/>
                        </a:lnTo>
                        <a:lnTo>
                          <a:pt x="326" y="41"/>
                        </a:lnTo>
                        <a:lnTo>
                          <a:pt x="347" y="39"/>
                        </a:lnTo>
                        <a:lnTo>
                          <a:pt x="367" y="35"/>
                        </a:lnTo>
                        <a:lnTo>
                          <a:pt x="381" y="32"/>
                        </a:lnTo>
                        <a:lnTo>
                          <a:pt x="388" y="28"/>
                        </a:lnTo>
                        <a:lnTo>
                          <a:pt x="388" y="18"/>
                        </a:lnTo>
                        <a:lnTo>
                          <a:pt x="388" y="9"/>
                        </a:lnTo>
                        <a:lnTo>
                          <a:pt x="386" y="2"/>
                        </a:lnTo>
                        <a:lnTo>
                          <a:pt x="386" y="0"/>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4" name="Freeform 21"/>
                  <p:cNvSpPr>
                    <a:spLocks/>
                  </p:cNvSpPr>
                  <p:nvPr/>
                </p:nvSpPr>
                <p:spPr bwMode="auto">
                  <a:xfrm>
                    <a:off x="4076" y="1922"/>
                    <a:ext cx="678" cy="1605"/>
                  </a:xfrm>
                  <a:custGeom>
                    <a:avLst/>
                    <a:gdLst>
                      <a:gd name="T0" fmla="*/ 660 w 678"/>
                      <a:gd name="T1" fmla="*/ 1548 h 1605"/>
                      <a:gd name="T2" fmla="*/ 599 w 678"/>
                      <a:gd name="T3" fmla="*/ 1576 h 1605"/>
                      <a:gd name="T4" fmla="*/ 524 w 678"/>
                      <a:gd name="T5" fmla="*/ 1598 h 1605"/>
                      <a:gd name="T6" fmla="*/ 465 w 678"/>
                      <a:gd name="T7" fmla="*/ 1604 h 1605"/>
                      <a:gd name="T8" fmla="*/ 440 w 678"/>
                      <a:gd name="T9" fmla="*/ 1565 h 1605"/>
                      <a:gd name="T10" fmla="*/ 433 w 678"/>
                      <a:gd name="T11" fmla="*/ 1504 h 1605"/>
                      <a:gd name="T12" fmla="*/ 424 w 678"/>
                      <a:gd name="T13" fmla="*/ 1469 h 1605"/>
                      <a:gd name="T14" fmla="*/ 405 w 678"/>
                      <a:gd name="T15" fmla="*/ 1427 h 1605"/>
                      <a:gd name="T16" fmla="*/ 381 w 678"/>
                      <a:gd name="T17" fmla="*/ 1376 h 1605"/>
                      <a:gd name="T18" fmla="*/ 360 w 678"/>
                      <a:gd name="T19" fmla="*/ 1333 h 1605"/>
                      <a:gd name="T20" fmla="*/ 341 w 678"/>
                      <a:gd name="T21" fmla="*/ 1300 h 1605"/>
                      <a:gd name="T22" fmla="*/ 285 w 678"/>
                      <a:gd name="T23" fmla="*/ 1203 h 1605"/>
                      <a:gd name="T24" fmla="*/ 211 w 678"/>
                      <a:gd name="T25" fmla="*/ 1076 h 1605"/>
                      <a:gd name="T26" fmla="*/ 155 w 678"/>
                      <a:gd name="T27" fmla="*/ 969 h 1605"/>
                      <a:gd name="T28" fmla="*/ 141 w 678"/>
                      <a:gd name="T29" fmla="*/ 912 h 1605"/>
                      <a:gd name="T30" fmla="*/ 131 w 678"/>
                      <a:gd name="T31" fmla="*/ 845 h 1605"/>
                      <a:gd name="T32" fmla="*/ 100 w 678"/>
                      <a:gd name="T33" fmla="*/ 741 h 1605"/>
                      <a:gd name="T34" fmla="*/ 56 w 678"/>
                      <a:gd name="T35" fmla="*/ 587 h 1605"/>
                      <a:gd name="T36" fmla="*/ 21 w 678"/>
                      <a:gd name="T37" fmla="*/ 438 h 1605"/>
                      <a:gd name="T38" fmla="*/ 2 w 678"/>
                      <a:gd name="T39" fmla="*/ 302 h 1605"/>
                      <a:gd name="T40" fmla="*/ 2 w 678"/>
                      <a:gd name="T41" fmla="*/ 190 h 1605"/>
                      <a:gd name="T42" fmla="*/ 14 w 678"/>
                      <a:gd name="T43" fmla="*/ 100 h 1605"/>
                      <a:gd name="T44" fmla="*/ 47 w 678"/>
                      <a:gd name="T45" fmla="*/ 37 h 1605"/>
                      <a:gd name="T46" fmla="*/ 103 w 678"/>
                      <a:gd name="T47" fmla="*/ 3 h 1605"/>
                      <a:gd name="T48" fmla="*/ 180 w 678"/>
                      <a:gd name="T49" fmla="*/ 7 h 1605"/>
                      <a:gd name="T50" fmla="*/ 241 w 678"/>
                      <a:gd name="T51" fmla="*/ 51 h 1605"/>
                      <a:gd name="T52" fmla="*/ 285 w 678"/>
                      <a:gd name="T53" fmla="*/ 124 h 1605"/>
                      <a:gd name="T54" fmla="*/ 309 w 678"/>
                      <a:gd name="T55" fmla="*/ 213 h 1605"/>
                      <a:gd name="T56" fmla="*/ 323 w 678"/>
                      <a:gd name="T57" fmla="*/ 341 h 1605"/>
                      <a:gd name="T58" fmla="*/ 339 w 678"/>
                      <a:gd name="T59" fmla="*/ 587 h 1605"/>
                      <a:gd name="T60" fmla="*/ 342 w 678"/>
                      <a:gd name="T61" fmla="*/ 693 h 1605"/>
                      <a:gd name="T62" fmla="*/ 346 w 678"/>
                      <a:gd name="T63" fmla="*/ 762 h 1605"/>
                      <a:gd name="T64" fmla="*/ 358 w 678"/>
                      <a:gd name="T65" fmla="*/ 789 h 1605"/>
                      <a:gd name="T66" fmla="*/ 353 w 678"/>
                      <a:gd name="T67" fmla="*/ 810 h 1605"/>
                      <a:gd name="T68" fmla="*/ 334 w 678"/>
                      <a:gd name="T69" fmla="*/ 833 h 1605"/>
                      <a:gd name="T70" fmla="*/ 335 w 678"/>
                      <a:gd name="T71" fmla="*/ 866 h 1605"/>
                      <a:gd name="T72" fmla="*/ 358 w 678"/>
                      <a:gd name="T73" fmla="*/ 863 h 1605"/>
                      <a:gd name="T74" fmla="*/ 367 w 678"/>
                      <a:gd name="T75" fmla="*/ 875 h 1605"/>
                      <a:gd name="T76" fmla="*/ 367 w 678"/>
                      <a:gd name="T77" fmla="*/ 894 h 1605"/>
                      <a:gd name="T78" fmla="*/ 381 w 678"/>
                      <a:gd name="T79" fmla="*/ 903 h 1605"/>
                      <a:gd name="T80" fmla="*/ 398 w 678"/>
                      <a:gd name="T81" fmla="*/ 907 h 1605"/>
                      <a:gd name="T82" fmla="*/ 409 w 678"/>
                      <a:gd name="T83" fmla="*/ 926 h 1605"/>
                      <a:gd name="T84" fmla="*/ 433 w 678"/>
                      <a:gd name="T85" fmla="*/ 964 h 1605"/>
                      <a:gd name="T86" fmla="*/ 479 w 678"/>
                      <a:gd name="T87" fmla="*/ 1039 h 1605"/>
                      <a:gd name="T88" fmla="*/ 526 w 678"/>
                      <a:gd name="T89" fmla="*/ 1132 h 1605"/>
                      <a:gd name="T90" fmla="*/ 571 w 678"/>
                      <a:gd name="T91" fmla="*/ 1231 h 1605"/>
                      <a:gd name="T92" fmla="*/ 613 w 678"/>
                      <a:gd name="T93" fmla="*/ 1329 h 1605"/>
                      <a:gd name="T94" fmla="*/ 648 w 678"/>
                      <a:gd name="T95" fmla="*/ 1417 h 1605"/>
                      <a:gd name="T96" fmla="*/ 671 w 678"/>
                      <a:gd name="T97" fmla="*/ 1486 h 1605"/>
                      <a:gd name="T98" fmla="*/ 678 w 678"/>
                      <a:gd name="T99" fmla="*/ 1528 h 16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8"/>
                      <a:gd name="T151" fmla="*/ 0 h 1605"/>
                      <a:gd name="T152" fmla="*/ 678 w 678"/>
                      <a:gd name="T153" fmla="*/ 1605 h 16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8" h="1605">
                        <a:moveTo>
                          <a:pt x="676" y="1537"/>
                        </a:moveTo>
                        <a:lnTo>
                          <a:pt x="660" y="1548"/>
                        </a:lnTo>
                        <a:lnTo>
                          <a:pt x="632" y="1562"/>
                        </a:lnTo>
                        <a:lnTo>
                          <a:pt x="599" y="1576"/>
                        </a:lnTo>
                        <a:lnTo>
                          <a:pt x="561" y="1590"/>
                        </a:lnTo>
                        <a:lnTo>
                          <a:pt x="524" y="1598"/>
                        </a:lnTo>
                        <a:lnTo>
                          <a:pt x="489" y="1605"/>
                        </a:lnTo>
                        <a:lnTo>
                          <a:pt x="465" y="1604"/>
                        </a:lnTo>
                        <a:lnTo>
                          <a:pt x="451" y="1595"/>
                        </a:lnTo>
                        <a:lnTo>
                          <a:pt x="440" y="1565"/>
                        </a:lnTo>
                        <a:lnTo>
                          <a:pt x="437" y="1532"/>
                        </a:lnTo>
                        <a:lnTo>
                          <a:pt x="433" y="1504"/>
                        </a:lnTo>
                        <a:lnTo>
                          <a:pt x="430" y="1481"/>
                        </a:lnTo>
                        <a:lnTo>
                          <a:pt x="424" y="1469"/>
                        </a:lnTo>
                        <a:lnTo>
                          <a:pt x="416" y="1450"/>
                        </a:lnTo>
                        <a:lnTo>
                          <a:pt x="405" y="1427"/>
                        </a:lnTo>
                        <a:lnTo>
                          <a:pt x="393" y="1401"/>
                        </a:lnTo>
                        <a:lnTo>
                          <a:pt x="381" y="1376"/>
                        </a:lnTo>
                        <a:lnTo>
                          <a:pt x="369" y="1352"/>
                        </a:lnTo>
                        <a:lnTo>
                          <a:pt x="360" y="1333"/>
                        </a:lnTo>
                        <a:lnTo>
                          <a:pt x="353" y="1321"/>
                        </a:lnTo>
                        <a:lnTo>
                          <a:pt x="341" y="1300"/>
                        </a:lnTo>
                        <a:lnTo>
                          <a:pt x="316" y="1258"/>
                        </a:lnTo>
                        <a:lnTo>
                          <a:pt x="285" y="1203"/>
                        </a:lnTo>
                        <a:lnTo>
                          <a:pt x="248" y="1141"/>
                        </a:lnTo>
                        <a:lnTo>
                          <a:pt x="211" y="1076"/>
                        </a:lnTo>
                        <a:lnTo>
                          <a:pt x="180" y="1017"/>
                        </a:lnTo>
                        <a:lnTo>
                          <a:pt x="155" y="969"/>
                        </a:lnTo>
                        <a:lnTo>
                          <a:pt x="145" y="938"/>
                        </a:lnTo>
                        <a:lnTo>
                          <a:pt x="141" y="912"/>
                        </a:lnTo>
                        <a:lnTo>
                          <a:pt x="138" y="879"/>
                        </a:lnTo>
                        <a:lnTo>
                          <a:pt x="131" y="845"/>
                        </a:lnTo>
                        <a:lnTo>
                          <a:pt x="124" y="814"/>
                        </a:lnTo>
                        <a:lnTo>
                          <a:pt x="100" y="741"/>
                        </a:lnTo>
                        <a:lnTo>
                          <a:pt x="77" y="664"/>
                        </a:lnTo>
                        <a:lnTo>
                          <a:pt x="56" y="587"/>
                        </a:lnTo>
                        <a:lnTo>
                          <a:pt x="37" y="512"/>
                        </a:lnTo>
                        <a:lnTo>
                          <a:pt x="21" y="438"/>
                        </a:lnTo>
                        <a:lnTo>
                          <a:pt x="10" y="367"/>
                        </a:lnTo>
                        <a:lnTo>
                          <a:pt x="2" y="302"/>
                        </a:lnTo>
                        <a:lnTo>
                          <a:pt x="0" y="244"/>
                        </a:lnTo>
                        <a:lnTo>
                          <a:pt x="2" y="190"/>
                        </a:lnTo>
                        <a:lnTo>
                          <a:pt x="7" y="141"/>
                        </a:lnTo>
                        <a:lnTo>
                          <a:pt x="14" y="100"/>
                        </a:lnTo>
                        <a:lnTo>
                          <a:pt x="28" y="65"/>
                        </a:lnTo>
                        <a:lnTo>
                          <a:pt x="47" y="37"/>
                        </a:lnTo>
                        <a:lnTo>
                          <a:pt x="72" y="17"/>
                        </a:lnTo>
                        <a:lnTo>
                          <a:pt x="103" y="3"/>
                        </a:lnTo>
                        <a:lnTo>
                          <a:pt x="141" y="0"/>
                        </a:lnTo>
                        <a:lnTo>
                          <a:pt x="180" y="7"/>
                        </a:lnTo>
                        <a:lnTo>
                          <a:pt x="213" y="23"/>
                        </a:lnTo>
                        <a:lnTo>
                          <a:pt x="241" y="51"/>
                        </a:lnTo>
                        <a:lnTo>
                          <a:pt x="265" y="84"/>
                        </a:lnTo>
                        <a:lnTo>
                          <a:pt x="285" y="124"/>
                        </a:lnTo>
                        <a:lnTo>
                          <a:pt x="299" y="168"/>
                        </a:lnTo>
                        <a:lnTo>
                          <a:pt x="309" y="213"/>
                        </a:lnTo>
                        <a:lnTo>
                          <a:pt x="316" y="258"/>
                        </a:lnTo>
                        <a:lnTo>
                          <a:pt x="323" y="341"/>
                        </a:lnTo>
                        <a:lnTo>
                          <a:pt x="332" y="465"/>
                        </a:lnTo>
                        <a:lnTo>
                          <a:pt x="339" y="587"/>
                        </a:lnTo>
                        <a:lnTo>
                          <a:pt x="342" y="658"/>
                        </a:lnTo>
                        <a:lnTo>
                          <a:pt x="342" y="693"/>
                        </a:lnTo>
                        <a:lnTo>
                          <a:pt x="342" y="730"/>
                        </a:lnTo>
                        <a:lnTo>
                          <a:pt x="346" y="762"/>
                        </a:lnTo>
                        <a:lnTo>
                          <a:pt x="353" y="779"/>
                        </a:lnTo>
                        <a:lnTo>
                          <a:pt x="358" y="789"/>
                        </a:lnTo>
                        <a:lnTo>
                          <a:pt x="358" y="800"/>
                        </a:lnTo>
                        <a:lnTo>
                          <a:pt x="353" y="810"/>
                        </a:lnTo>
                        <a:lnTo>
                          <a:pt x="342" y="819"/>
                        </a:lnTo>
                        <a:lnTo>
                          <a:pt x="334" y="833"/>
                        </a:lnTo>
                        <a:lnTo>
                          <a:pt x="332" y="852"/>
                        </a:lnTo>
                        <a:lnTo>
                          <a:pt x="335" y="866"/>
                        </a:lnTo>
                        <a:lnTo>
                          <a:pt x="346" y="868"/>
                        </a:lnTo>
                        <a:lnTo>
                          <a:pt x="358" y="863"/>
                        </a:lnTo>
                        <a:lnTo>
                          <a:pt x="363" y="866"/>
                        </a:lnTo>
                        <a:lnTo>
                          <a:pt x="367" y="875"/>
                        </a:lnTo>
                        <a:lnTo>
                          <a:pt x="365" y="886"/>
                        </a:lnTo>
                        <a:lnTo>
                          <a:pt x="367" y="894"/>
                        </a:lnTo>
                        <a:lnTo>
                          <a:pt x="372" y="900"/>
                        </a:lnTo>
                        <a:lnTo>
                          <a:pt x="381" y="903"/>
                        </a:lnTo>
                        <a:lnTo>
                          <a:pt x="390" y="903"/>
                        </a:lnTo>
                        <a:lnTo>
                          <a:pt x="398" y="907"/>
                        </a:lnTo>
                        <a:lnTo>
                          <a:pt x="404" y="915"/>
                        </a:lnTo>
                        <a:lnTo>
                          <a:pt x="409" y="926"/>
                        </a:lnTo>
                        <a:lnTo>
                          <a:pt x="414" y="936"/>
                        </a:lnTo>
                        <a:lnTo>
                          <a:pt x="433" y="964"/>
                        </a:lnTo>
                        <a:lnTo>
                          <a:pt x="456" y="999"/>
                        </a:lnTo>
                        <a:lnTo>
                          <a:pt x="479" y="1039"/>
                        </a:lnTo>
                        <a:lnTo>
                          <a:pt x="501" y="1085"/>
                        </a:lnTo>
                        <a:lnTo>
                          <a:pt x="526" y="1132"/>
                        </a:lnTo>
                        <a:lnTo>
                          <a:pt x="549" y="1181"/>
                        </a:lnTo>
                        <a:lnTo>
                          <a:pt x="571" y="1231"/>
                        </a:lnTo>
                        <a:lnTo>
                          <a:pt x="592" y="1280"/>
                        </a:lnTo>
                        <a:lnTo>
                          <a:pt x="613" y="1329"/>
                        </a:lnTo>
                        <a:lnTo>
                          <a:pt x="631" y="1375"/>
                        </a:lnTo>
                        <a:lnTo>
                          <a:pt x="648" y="1417"/>
                        </a:lnTo>
                        <a:lnTo>
                          <a:pt x="660" y="1455"/>
                        </a:lnTo>
                        <a:lnTo>
                          <a:pt x="671" y="1486"/>
                        </a:lnTo>
                        <a:lnTo>
                          <a:pt x="676" y="1513"/>
                        </a:lnTo>
                        <a:lnTo>
                          <a:pt x="678" y="1528"/>
                        </a:lnTo>
                        <a:lnTo>
                          <a:pt x="676" y="1537"/>
                        </a:lnTo>
                        <a:close/>
                      </a:path>
                    </a:pathLst>
                  </a:custGeom>
                  <a:solidFill>
                    <a:srgbClr val="003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5" name="Freeform 22"/>
                  <p:cNvSpPr>
                    <a:spLocks/>
                  </p:cNvSpPr>
                  <p:nvPr/>
                </p:nvSpPr>
                <p:spPr bwMode="auto">
                  <a:xfrm>
                    <a:off x="4142" y="554"/>
                    <a:ext cx="371" cy="554"/>
                  </a:xfrm>
                  <a:custGeom>
                    <a:avLst/>
                    <a:gdLst>
                      <a:gd name="T0" fmla="*/ 20 w 371"/>
                      <a:gd name="T1" fmla="*/ 301 h 554"/>
                      <a:gd name="T2" fmla="*/ 18 w 371"/>
                      <a:gd name="T3" fmla="*/ 290 h 554"/>
                      <a:gd name="T4" fmla="*/ 21 w 371"/>
                      <a:gd name="T5" fmla="*/ 285 h 554"/>
                      <a:gd name="T6" fmla="*/ 21 w 371"/>
                      <a:gd name="T7" fmla="*/ 283 h 554"/>
                      <a:gd name="T8" fmla="*/ 20 w 371"/>
                      <a:gd name="T9" fmla="*/ 280 h 554"/>
                      <a:gd name="T10" fmla="*/ 16 w 371"/>
                      <a:gd name="T11" fmla="*/ 271 h 554"/>
                      <a:gd name="T12" fmla="*/ 20 w 371"/>
                      <a:gd name="T13" fmla="*/ 260 h 554"/>
                      <a:gd name="T14" fmla="*/ 20 w 371"/>
                      <a:gd name="T15" fmla="*/ 248 h 554"/>
                      <a:gd name="T16" fmla="*/ 13 w 371"/>
                      <a:gd name="T17" fmla="*/ 241 h 554"/>
                      <a:gd name="T18" fmla="*/ 4 w 371"/>
                      <a:gd name="T19" fmla="*/ 236 h 554"/>
                      <a:gd name="T20" fmla="*/ 0 w 371"/>
                      <a:gd name="T21" fmla="*/ 220 h 554"/>
                      <a:gd name="T22" fmla="*/ 25 w 371"/>
                      <a:gd name="T23" fmla="*/ 198 h 554"/>
                      <a:gd name="T24" fmla="*/ 46 w 371"/>
                      <a:gd name="T25" fmla="*/ 173 h 554"/>
                      <a:gd name="T26" fmla="*/ 56 w 371"/>
                      <a:gd name="T27" fmla="*/ 135 h 554"/>
                      <a:gd name="T28" fmla="*/ 70 w 371"/>
                      <a:gd name="T29" fmla="*/ 95 h 554"/>
                      <a:gd name="T30" fmla="*/ 107 w 371"/>
                      <a:gd name="T31" fmla="*/ 47 h 554"/>
                      <a:gd name="T32" fmla="*/ 163 w 371"/>
                      <a:gd name="T33" fmla="*/ 11 h 554"/>
                      <a:gd name="T34" fmla="*/ 229 w 371"/>
                      <a:gd name="T35" fmla="*/ 0 h 554"/>
                      <a:gd name="T36" fmla="*/ 299 w 371"/>
                      <a:gd name="T37" fmla="*/ 25 h 554"/>
                      <a:gd name="T38" fmla="*/ 346 w 371"/>
                      <a:gd name="T39" fmla="*/ 65 h 554"/>
                      <a:gd name="T40" fmla="*/ 369 w 371"/>
                      <a:gd name="T41" fmla="*/ 115 h 554"/>
                      <a:gd name="T42" fmla="*/ 369 w 371"/>
                      <a:gd name="T43" fmla="*/ 171 h 554"/>
                      <a:gd name="T44" fmla="*/ 351 w 371"/>
                      <a:gd name="T45" fmla="*/ 226 h 554"/>
                      <a:gd name="T46" fmla="*/ 327 w 371"/>
                      <a:gd name="T47" fmla="*/ 266 h 554"/>
                      <a:gd name="T48" fmla="*/ 303 w 371"/>
                      <a:gd name="T49" fmla="*/ 294 h 554"/>
                      <a:gd name="T50" fmla="*/ 280 w 371"/>
                      <a:gd name="T51" fmla="*/ 311 h 554"/>
                      <a:gd name="T52" fmla="*/ 259 w 371"/>
                      <a:gd name="T53" fmla="*/ 336 h 554"/>
                      <a:gd name="T54" fmla="*/ 247 w 371"/>
                      <a:gd name="T55" fmla="*/ 388 h 554"/>
                      <a:gd name="T56" fmla="*/ 252 w 371"/>
                      <a:gd name="T57" fmla="*/ 472 h 554"/>
                      <a:gd name="T58" fmla="*/ 234 w 371"/>
                      <a:gd name="T59" fmla="*/ 535 h 554"/>
                      <a:gd name="T60" fmla="*/ 201 w 371"/>
                      <a:gd name="T61" fmla="*/ 554 h 554"/>
                      <a:gd name="T62" fmla="*/ 173 w 371"/>
                      <a:gd name="T63" fmla="*/ 550 h 554"/>
                      <a:gd name="T64" fmla="*/ 147 w 371"/>
                      <a:gd name="T65" fmla="*/ 531 h 554"/>
                      <a:gd name="T66" fmla="*/ 126 w 371"/>
                      <a:gd name="T67" fmla="*/ 498 h 554"/>
                      <a:gd name="T68" fmla="*/ 105 w 371"/>
                      <a:gd name="T69" fmla="*/ 439 h 554"/>
                      <a:gd name="T70" fmla="*/ 86 w 371"/>
                      <a:gd name="T71" fmla="*/ 388 h 554"/>
                      <a:gd name="T72" fmla="*/ 67 w 371"/>
                      <a:gd name="T73" fmla="*/ 376 h 554"/>
                      <a:gd name="T74" fmla="*/ 47 w 371"/>
                      <a:gd name="T75" fmla="*/ 371 h 554"/>
                      <a:gd name="T76" fmla="*/ 32 w 371"/>
                      <a:gd name="T77" fmla="*/ 364 h 554"/>
                      <a:gd name="T78" fmla="*/ 18 w 371"/>
                      <a:gd name="T79" fmla="*/ 353 h 554"/>
                      <a:gd name="T80" fmla="*/ 13 w 371"/>
                      <a:gd name="T81" fmla="*/ 336 h 554"/>
                      <a:gd name="T82" fmla="*/ 18 w 371"/>
                      <a:gd name="T83" fmla="*/ 313 h 5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1"/>
                      <a:gd name="T127" fmla="*/ 0 h 554"/>
                      <a:gd name="T128" fmla="*/ 371 w 371"/>
                      <a:gd name="T129" fmla="*/ 554 h 5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1" h="554">
                        <a:moveTo>
                          <a:pt x="25" y="306"/>
                        </a:moveTo>
                        <a:lnTo>
                          <a:pt x="20" y="301"/>
                        </a:lnTo>
                        <a:lnTo>
                          <a:pt x="16" y="295"/>
                        </a:lnTo>
                        <a:lnTo>
                          <a:pt x="18" y="290"/>
                        </a:lnTo>
                        <a:lnTo>
                          <a:pt x="21" y="285"/>
                        </a:lnTo>
                        <a:lnTo>
                          <a:pt x="21" y="283"/>
                        </a:lnTo>
                        <a:lnTo>
                          <a:pt x="20" y="280"/>
                        </a:lnTo>
                        <a:lnTo>
                          <a:pt x="18" y="276"/>
                        </a:lnTo>
                        <a:lnTo>
                          <a:pt x="16" y="271"/>
                        </a:lnTo>
                        <a:lnTo>
                          <a:pt x="18" y="266"/>
                        </a:lnTo>
                        <a:lnTo>
                          <a:pt x="20" y="260"/>
                        </a:lnTo>
                        <a:lnTo>
                          <a:pt x="20" y="253"/>
                        </a:lnTo>
                        <a:lnTo>
                          <a:pt x="20" y="248"/>
                        </a:lnTo>
                        <a:lnTo>
                          <a:pt x="16" y="243"/>
                        </a:lnTo>
                        <a:lnTo>
                          <a:pt x="13" y="241"/>
                        </a:lnTo>
                        <a:lnTo>
                          <a:pt x="7" y="240"/>
                        </a:lnTo>
                        <a:lnTo>
                          <a:pt x="4" y="236"/>
                        </a:lnTo>
                        <a:lnTo>
                          <a:pt x="0" y="233"/>
                        </a:lnTo>
                        <a:lnTo>
                          <a:pt x="0" y="220"/>
                        </a:lnTo>
                        <a:lnTo>
                          <a:pt x="9" y="208"/>
                        </a:lnTo>
                        <a:lnTo>
                          <a:pt x="25" y="198"/>
                        </a:lnTo>
                        <a:lnTo>
                          <a:pt x="37" y="187"/>
                        </a:lnTo>
                        <a:lnTo>
                          <a:pt x="46" y="173"/>
                        </a:lnTo>
                        <a:lnTo>
                          <a:pt x="51" y="154"/>
                        </a:lnTo>
                        <a:lnTo>
                          <a:pt x="56" y="135"/>
                        </a:lnTo>
                        <a:lnTo>
                          <a:pt x="60" y="119"/>
                        </a:lnTo>
                        <a:lnTo>
                          <a:pt x="70" y="95"/>
                        </a:lnTo>
                        <a:lnTo>
                          <a:pt x="86" y="70"/>
                        </a:lnTo>
                        <a:lnTo>
                          <a:pt x="107" y="47"/>
                        </a:lnTo>
                        <a:lnTo>
                          <a:pt x="133" y="26"/>
                        </a:lnTo>
                        <a:lnTo>
                          <a:pt x="163" y="11"/>
                        </a:lnTo>
                        <a:lnTo>
                          <a:pt x="194" y="2"/>
                        </a:lnTo>
                        <a:lnTo>
                          <a:pt x="229" y="0"/>
                        </a:lnTo>
                        <a:lnTo>
                          <a:pt x="266" y="9"/>
                        </a:lnTo>
                        <a:lnTo>
                          <a:pt x="299" y="25"/>
                        </a:lnTo>
                        <a:lnTo>
                          <a:pt x="327" y="42"/>
                        </a:lnTo>
                        <a:lnTo>
                          <a:pt x="346" y="65"/>
                        </a:lnTo>
                        <a:lnTo>
                          <a:pt x="360" y="89"/>
                        </a:lnTo>
                        <a:lnTo>
                          <a:pt x="369" y="115"/>
                        </a:lnTo>
                        <a:lnTo>
                          <a:pt x="371" y="143"/>
                        </a:lnTo>
                        <a:lnTo>
                          <a:pt x="369" y="171"/>
                        </a:lnTo>
                        <a:lnTo>
                          <a:pt x="362" y="199"/>
                        </a:lnTo>
                        <a:lnTo>
                          <a:pt x="351" y="226"/>
                        </a:lnTo>
                        <a:lnTo>
                          <a:pt x="339" y="247"/>
                        </a:lnTo>
                        <a:lnTo>
                          <a:pt x="327" y="266"/>
                        </a:lnTo>
                        <a:lnTo>
                          <a:pt x="315" y="281"/>
                        </a:lnTo>
                        <a:lnTo>
                          <a:pt x="303" y="294"/>
                        </a:lnTo>
                        <a:lnTo>
                          <a:pt x="290" y="304"/>
                        </a:lnTo>
                        <a:lnTo>
                          <a:pt x="280" y="311"/>
                        </a:lnTo>
                        <a:lnTo>
                          <a:pt x="273" y="318"/>
                        </a:lnTo>
                        <a:lnTo>
                          <a:pt x="259" y="336"/>
                        </a:lnTo>
                        <a:lnTo>
                          <a:pt x="248" y="358"/>
                        </a:lnTo>
                        <a:lnTo>
                          <a:pt x="247" y="388"/>
                        </a:lnTo>
                        <a:lnTo>
                          <a:pt x="250" y="428"/>
                        </a:lnTo>
                        <a:lnTo>
                          <a:pt x="252" y="472"/>
                        </a:lnTo>
                        <a:lnTo>
                          <a:pt x="247" y="509"/>
                        </a:lnTo>
                        <a:lnTo>
                          <a:pt x="234" y="535"/>
                        </a:lnTo>
                        <a:lnTo>
                          <a:pt x="217" y="550"/>
                        </a:lnTo>
                        <a:lnTo>
                          <a:pt x="201" y="554"/>
                        </a:lnTo>
                        <a:lnTo>
                          <a:pt x="187" y="554"/>
                        </a:lnTo>
                        <a:lnTo>
                          <a:pt x="173" y="550"/>
                        </a:lnTo>
                        <a:lnTo>
                          <a:pt x="161" y="543"/>
                        </a:lnTo>
                        <a:lnTo>
                          <a:pt x="147" y="531"/>
                        </a:lnTo>
                        <a:lnTo>
                          <a:pt x="137" y="517"/>
                        </a:lnTo>
                        <a:lnTo>
                          <a:pt x="126" y="498"/>
                        </a:lnTo>
                        <a:lnTo>
                          <a:pt x="116" y="474"/>
                        </a:lnTo>
                        <a:lnTo>
                          <a:pt x="105" y="439"/>
                        </a:lnTo>
                        <a:lnTo>
                          <a:pt x="96" y="409"/>
                        </a:lnTo>
                        <a:lnTo>
                          <a:pt x="86" y="388"/>
                        </a:lnTo>
                        <a:lnTo>
                          <a:pt x="74" y="378"/>
                        </a:lnTo>
                        <a:lnTo>
                          <a:pt x="67" y="376"/>
                        </a:lnTo>
                        <a:lnTo>
                          <a:pt x="58" y="372"/>
                        </a:lnTo>
                        <a:lnTo>
                          <a:pt x="47" y="371"/>
                        </a:lnTo>
                        <a:lnTo>
                          <a:pt x="39" y="367"/>
                        </a:lnTo>
                        <a:lnTo>
                          <a:pt x="32" y="364"/>
                        </a:lnTo>
                        <a:lnTo>
                          <a:pt x="23" y="358"/>
                        </a:lnTo>
                        <a:lnTo>
                          <a:pt x="18" y="353"/>
                        </a:lnTo>
                        <a:lnTo>
                          <a:pt x="14" y="348"/>
                        </a:lnTo>
                        <a:lnTo>
                          <a:pt x="13" y="336"/>
                        </a:lnTo>
                        <a:lnTo>
                          <a:pt x="14" y="323"/>
                        </a:lnTo>
                        <a:lnTo>
                          <a:pt x="18" y="313"/>
                        </a:lnTo>
                        <a:lnTo>
                          <a:pt x="25" y="306"/>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6" name="Freeform 23"/>
                  <p:cNvSpPr>
                    <a:spLocks/>
                  </p:cNvSpPr>
                  <p:nvPr/>
                </p:nvSpPr>
                <p:spPr bwMode="auto">
                  <a:xfrm>
                    <a:off x="4303" y="1015"/>
                    <a:ext cx="44" cy="42"/>
                  </a:xfrm>
                  <a:custGeom>
                    <a:avLst/>
                    <a:gdLst>
                      <a:gd name="T0" fmla="*/ 19 w 44"/>
                      <a:gd name="T1" fmla="*/ 42 h 42"/>
                      <a:gd name="T2" fmla="*/ 11 w 44"/>
                      <a:gd name="T3" fmla="*/ 39 h 42"/>
                      <a:gd name="T4" fmla="*/ 5 w 44"/>
                      <a:gd name="T5" fmla="*/ 34 h 42"/>
                      <a:gd name="T6" fmla="*/ 0 w 44"/>
                      <a:gd name="T7" fmla="*/ 27 h 42"/>
                      <a:gd name="T8" fmla="*/ 0 w 44"/>
                      <a:gd name="T9" fmla="*/ 18 h 42"/>
                      <a:gd name="T10" fmla="*/ 4 w 44"/>
                      <a:gd name="T11" fmla="*/ 9 h 42"/>
                      <a:gd name="T12" fmla="*/ 11 w 44"/>
                      <a:gd name="T13" fmla="*/ 4 h 42"/>
                      <a:gd name="T14" fmla="*/ 18 w 44"/>
                      <a:gd name="T15" fmla="*/ 0 h 42"/>
                      <a:gd name="T16" fmla="*/ 26 w 44"/>
                      <a:gd name="T17" fmla="*/ 0 h 42"/>
                      <a:gd name="T18" fmla="*/ 35 w 44"/>
                      <a:gd name="T19" fmla="*/ 4 h 42"/>
                      <a:gd name="T20" fmla="*/ 40 w 44"/>
                      <a:gd name="T21" fmla="*/ 9 h 42"/>
                      <a:gd name="T22" fmla="*/ 44 w 44"/>
                      <a:gd name="T23" fmla="*/ 16 h 42"/>
                      <a:gd name="T24" fmla="*/ 44 w 44"/>
                      <a:gd name="T25" fmla="*/ 25 h 42"/>
                      <a:gd name="T26" fmla="*/ 40 w 44"/>
                      <a:gd name="T27" fmla="*/ 34 h 42"/>
                      <a:gd name="T28" fmla="*/ 35 w 44"/>
                      <a:gd name="T29" fmla="*/ 39 h 42"/>
                      <a:gd name="T30" fmla="*/ 28 w 44"/>
                      <a:gd name="T31" fmla="*/ 42 h 42"/>
                      <a:gd name="T32" fmla="*/ 19 w 44"/>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2"/>
                      <a:gd name="T53" fmla="*/ 44 w 44"/>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2">
                        <a:moveTo>
                          <a:pt x="19" y="42"/>
                        </a:moveTo>
                        <a:lnTo>
                          <a:pt x="11" y="39"/>
                        </a:lnTo>
                        <a:lnTo>
                          <a:pt x="5" y="34"/>
                        </a:lnTo>
                        <a:lnTo>
                          <a:pt x="0" y="27"/>
                        </a:lnTo>
                        <a:lnTo>
                          <a:pt x="0" y="18"/>
                        </a:lnTo>
                        <a:lnTo>
                          <a:pt x="4" y="9"/>
                        </a:lnTo>
                        <a:lnTo>
                          <a:pt x="11" y="4"/>
                        </a:lnTo>
                        <a:lnTo>
                          <a:pt x="18" y="0"/>
                        </a:lnTo>
                        <a:lnTo>
                          <a:pt x="26" y="0"/>
                        </a:lnTo>
                        <a:lnTo>
                          <a:pt x="35" y="4"/>
                        </a:lnTo>
                        <a:lnTo>
                          <a:pt x="40" y="9"/>
                        </a:lnTo>
                        <a:lnTo>
                          <a:pt x="44" y="16"/>
                        </a:lnTo>
                        <a:lnTo>
                          <a:pt x="44" y="25"/>
                        </a:lnTo>
                        <a:lnTo>
                          <a:pt x="40" y="34"/>
                        </a:lnTo>
                        <a:lnTo>
                          <a:pt x="35" y="39"/>
                        </a:lnTo>
                        <a:lnTo>
                          <a:pt x="28" y="42"/>
                        </a:lnTo>
                        <a:lnTo>
                          <a:pt x="19" y="42"/>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7" name="Freeform 24"/>
                  <p:cNvSpPr>
                    <a:spLocks/>
                  </p:cNvSpPr>
                  <p:nvPr/>
                </p:nvSpPr>
                <p:spPr bwMode="auto">
                  <a:xfrm>
                    <a:off x="4389" y="622"/>
                    <a:ext cx="43" cy="42"/>
                  </a:xfrm>
                  <a:custGeom>
                    <a:avLst/>
                    <a:gdLst>
                      <a:gd name="T0" fmla="*/ 19 w 43"/>
                      <a:gd name="T1" fmla="*/ 42 h 42"/>
                      <a:gd name="T2" fmla="*/ 10 w 43"/>
                      <a:gd name="T3" fmla="*/ 39 h 42"/>
                      <a:gd name="T4" fmla="*/ 5 w 43"/>
                      <a:gd name="T5" fmla="*/ 34 h 42"/>
                      <a:gd name="T6" fmla="*/ 0 w 43"/>
                      <a:gd name="T7" fmla="*/ 27 h 42"/>
                      <a:gd name="T8" fmla="*/ 0 w 43"/>
                      <a:gd name="T9" fmla="*/ 18 h 42"/>
                      <a:gd name="T10" fmla="*/ 3 w 43"/>
                      <a:gd name="T11" fmla="*/ 9 h 42"/>
                      <a:gd name="T12" fmla="*/ 10 w 43"/>
                      <a:gd name="T13" fmla="*/ 4 h 42"/>
                      <a:gd name="T14" fmla="*/ 17 w 43"/>
                      <a:gd name="T15" fmla="*/ 0 h 42"/>
                      <a:gd name="T16" fmla="*/ 26 w 43"/>
                      <a:gd name="T17" fmla="*/ 0 h 42"/>
                      <a:gd name="T18" fmla="*/ 35 w 43"/>
                      <a:gd name="T19" fmla="*/ 4 h 42"/>
                      <a:gd name="T20" fmla="*/ 40 w 43"/>
                      <a:gd name="T21" fmla="*/ 9 h 42"/>
                      <a:gd name="T22" fmla="*/ 43 w 43"/>
                      <a:gd name="T23" fmla="*/ 16 h 42"/>
                      <a:gd name="T24" fmla="*/ 43 w 43"/>
                      <a:gd name="T25" fmla="*/ 25 h 42"/>
                      <a:gd name="T26" fmla="*/ 40 w 43"/>
                      <a:gd name="T27" fmla="*/ 34 h 42"/>
                      <a:gd name="T28" fmla="*/ 35 w 43"/>
                      <a:gd name="T29" fmla="*/ 39 h 42"/>
                      <a:gd name="T30" fmla="*/ 28 w 43"/>
                      <a:gd name="T31" fmla="*/ 42 h 42"/>
                      <a:gd name="T32" fmla="*/ 19 w 43"/>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2"/>
                      <a:gd name="T53" fmla="*/ 43 w 43"/>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2">
                        <a:moveTo>
                          <a:pt x="19" y="42"/>
                        </a:moveTo>
                        <a:lnTo>
                          <a:pt x="10" y="39"/>
                        </a:lnTo>
                        <a:lnTo>
                          <a:pt x="5" y="34"/>
                        </a:lnTo>
                        <a:lnTo>
                          <a:pt x="0" y="27"/>
                        </a:lnTo>
                        <a:lnTo>
                          <a:pt x="0" y="18"/>
                        </a:lnTo>
                        <a:lnTo>
                          <a:pt x="3" y="9"/>
                        </a:lnTo>
                        <a:lnTo>
                          <a:pt x="10" y="4"/>
                        </a:lnTo>
                        <a:lnTo>
                          <a:pt x="17" y="0"/>
                        </a:lnTo>
                        <a:lnTo>
                          <a:pt x="26" y="0"/>
                        </a:lnTo>
                        <a:lnTo>
                          <a:pt x="35" y="4"/>
                        </a:lnTo>
                        <a:lnTo>
                          <a:pt x="40" y="9"/>
                        </a:lnTo>
                        <a:lnTo>
                          <a:pt x="43" y="16"/>
                        </a:lnTo>
                        <a:lnTo>
                          <a:pt x="43" y="25"/>
                        </a:lnTo>
                        <a:lnTo>
                          <a:pt x="40" y="34"/>
                        </a:lnTo>
                        <a:lnTo>
                          <a:pt x="35" y="39"/>
                        </a:lnTo>
                        <a:lnTo>
                          <a:pt x="28" y="42"/>
                        </a:lnTo>
                        <a:lnTo>
                          <a:pt x="19" y="42"/>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8" name="Freeform 25"/>
                  <p:cNvSpPr>
                    <a:spLocks/>
                  </p:cNvSpPr>
                  <p:nvPr/>
                </p:nvSpPr>
                <p:spPr bwMode="auto">
                  <a:xfrm>
                    <a:off x="4203" y="696"/>
                    <a:ext cx="56" cy="31"/>
                  </a:xfrm>
                  <a:custGeom>
                    <a:avLst/>
                    <a:gdLst>
                      <a:gd name="T0" fmla="*/ 53 w 56"/>
                      <a:gd name="T1" fmla="*/ 24 h 31"/>
                      <a:gd name="T2" fmla="*/ 42 w 56"/>
                      <a:gd name="T3" fmla="*/ 12 h 31"/>
                      <a:gd name="T4" fmla="*/ 28 w 56"/>
                      <a:gd name="T5" fmla="*/ 3 h 31"/>
                      <a:gd name="T6" fmla="*/ 13 w 56"/>
                      <a:gd name="T7" fmla="*/ 0 h 31"/>
                      <a:gd name="T8" fmla="*/ 2 w 56"/>
                      <a:gd name="T9" fmla="*/ 8 h 31"/>
                      <a:gd name="T10" fmla="*/ 0 w 56"/>
                      <a:gd name="T11" fmla="*/ 12 h 31"/>
                      <a:gd name="T12" fmla="*/ 2 w 56"/>
                      <a:gd name="T13" fmla="*/ 14 h 31"/>
                      <a:gd name="T14" fmla="*/ 4 w 56"/>
                      <a:gd name="T15" fmla="*/ 15 h 31"/>
                      <a:gd name="T16" fmla="*/ 7 w 56"/>
                      <a:gd name="T17" fmla="*/ 14 h 31"/>
                      <a:gd name="T18" fmla="*/ 14 w 56"/>
                      <a:gd name="T19" fmla="*/ 12 h 31"/>
                      <a:gd name="T20" fmla="*/ 21 w 56"/>
                      <a:gd name="T21" fmla="*/ 12 h 31"/>
                      <a:gd name="T22" fmla="*/ 30 w 56"/>
                      <a:gd name="T23" fmla="*/ 14 h 31"/>
                      <a:gd name="T24" fmla="*/ 35 w 56"/>
                      <a:gd name="T25" fmla="*/ 17 h 31"/>
                      <a:gd name="T26" fmla="*/ 39 w 56"/>
                      <a:gd name="T27" fmla="*/ 19 h 31"/>
                      <a:gd name="T28" fmla="*/ 44 w 56"/>
                      <a:gd name="T29" fmla="*/ 22 h 31"/>
                      <a:gd name="T30" fmla="*/ 48 w 56"/>
                      <a:gd name="T31" fmla="*/ 24 h 31"/>
                      <a:gd name="T32" fmla="*/ 51 w 56"/>
                      <a:gd name="T33" fmla="*/ 28 h 31"/>
                      <a:gd name="T34" fmla="*/ 55 w 56"/>
                      <a:gd name="T35" fmla="*/ 29 h 31"/>
                      <a:gd name="T36" fmla="*/ 56 w 56"/>
                      <a:gd name="T37" fmla="*/ 31 h 31"/>
                      <a:gd name="T38" fmla="*/ 56 w 56"/>
                      <a:gd name="T39" fmla="*/ 29 h 31"/>
                      <a:gd name="T40" fmla="*/ 53 w 56"/>
                      <a:gd name="T41" fmla="*/ 24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31"/>
                      <a:gd name="T65" fmla="*/ 56 w 56"/>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31">
                        <a:moveTo>
                          <a:pt x="53" y="24"/>
                        </a:moveTo>
                        <a:lnTo>
                          <a:pt x="42" y="12"/>
                        </a:lnTo>
                        <a:lnTo>
                          <a:pt x="28" y="3"/>
                        </a:lnTo>
                        <a:lnTo>
                          <a:pt x="13" y="0"/>
                        </a:lnTo>
                        <a:lnTo>
                          <a:pt x="2" y="8"/>
                        </a:lnTo>
                        <a:lnTo>
                          <a:pt x="0" y="12"/>
                        </a:lnTo>
                        <a:lnTo>
                          <a:pt x="2" y="14"/>
                        </a:lnTo>
                        <a:lnTo>
                          <a:pt x="4" y="15"/>
                        </a:lnTo>
                        <a:lnTo>
                          <a:pt x="7" y="14"/>
                        </a:lnTo>
                        <a:lnTo>
                          <a:pt x="14" y="12"/>
                        </a:lnTo>
                        <a:lnTo>
                          <a:pt x="21" y="12"/>
                        </a:lnTo>
                        <a:lnTo>
                          <a:pt x="30" y="14"/>
                        </a:lnTo>
                        <a:lnTo>
                          <a:pt x="35" y="17"/>
                        </a:lnTo>
                        <a:lnTo>
                          <a:pt x="39" y="19"/>
                        </a:lnTo>
                        <a:lnTo>
                          <a:pt x="44" y="22"/>
                        </a:lnTo>
                        <a:lnTo>
                          <a:pt x="48" y="24"/>
                        </a:lnTo>
                        <a:lnTo>
                          <a:pt x="51" y="28"/>
                        </a:lnTo>
                        <a:lnTo>
                          <a:pt x="55" y="29"/>
                        </a:lnTo>
                        <a:lnTo>
                          <a:pt x="56" y="31"/>
                        </a:lnTo>
                        <a:lnTo>
                          <a:pt x="56" y="29"/>
                        </a:lnTo>
                        <a:lnTo>
                          <a:pt x="5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19" name="Freeform 26"/>
                  <p:cNvSpPr>
                    <a:spLocks/>
                  </p:cNvSpPr>
                  <p:nvPr/>
                </p:nvSpPr>
                <p:spPr bwMode="auto">
                  <a:xfrm>
                    <a:off x="4202" y="718"/>
                    <a:ext cx="47" cy="32"/>
                  </a:xfrm>
                  <a:custGeom>
                    <a:avLst/>
                    <a:gdLst>
                      <a:gd name="T0" fmla="*/ 8 w 47"/>
                      <a:gd name="T1" fmla="*/ 25 h 32"/>
                      <a:gd name="T2" fmla="*/ 5 w 47"/>
                      <a:gd name="T3" fmla="*/ 27 h 32"/>
                      <a:gd name="T4" fmla="*/ 3 w 47"/>
                      <a:gd name="T5" fmla="*/ 27 h 32"/>
                      <a:gd name="T6" fmla="*/ 1 w 47"/>
                      <a:gd name="T7" fmla="*/ 28 h 32"/>
                      <a:gd name="T8" fmla="*/ 0 w 47"/>
                      <a:gd name="T9" fmla="*/ 30 h 32"/>
                      <a:gd name="T10" fmla="*/ 0 w 47"/>
                      <a:gd name="T11" fmla="*/ 30 h 32"/>
                      <a:gd name="T12" fmla="*/ 1 w 47"/>
                      <a:gd name="T13" fmla="*/ 30 h 32"/>
                      <a:gd name="T14" fmla="*/ 5 w 47"/>
                      <a:gd name="T15" fmla="*/ 32 h 32"/>
                      <a:gd name="T16" fmla="*/ 7 w 47"/>
                      <a:gd name="T17" fmla="*/ 32 h 32"/>
                      <a:gd name="T18" fmla="*/ 15 w 47"/>
                      <a:gd name="T19" fmla="*/ 30 h 32"/>
                      <a:gd name="T20" fmla="*/ 24 w 47"/>
                      <a:gd name="T21" fmla="*/ 28 h 32"/>
                      <a:gd name="T22" fmla="*/ 31 w 47"/>
                      <a:gd name="T23" fmla="*/ 27 h 32"/>
                      <a:gd name="T24" fmla="*/ 38 w 47"/>
                      <a:gd name="T25" fmla="*/ 28 h 32"/>
                      <a:gd name="T26" fmla="*/ 45 w 47"/>
                      <a:gd name="T27" fmla="*/ 28 h 32"/>
                      <a:gd name="T28" fmla="*/ 47 w 47"/>
                      <a:gd name="T29" fmla="*/ 27 h 32"/>
                      <a:gd name="T30" fmla="*/ 47 w 47"/>
                      <a:gd name="T31" fmla="*/ 25 h 32"/>
                      <a:gd name="T32" fmla="*/ 40 w 47"/>
                      <a:gd name="T33" fmla="*/ 21 h 32"/>
                      <a:gd name="T34" fmla="*/ 31 w 47"/>
                      <a:gd name="T35" fmla="*/ 20 h 32"/>
                      <a:gd name="T36" fmla="*/ 22 w 47"/>
                      <a:gd name="T37" fmla="*/ 16 h 32"/>
                      <a:gd name="T38" fmla="*/ 14 w 47"/>
                      <a:gd name="T39" fmla="*/ 11 h 32"/>
                      <a:gd name="T40" fmla="*/ 8 w 47"/>
                      <a:gd name="T41" fmla="*/ 7 h 32"/>
                      <a:gd name="T42" fmla="*/ 5 w 47"/>
                      <a:gd name="T43" fmla="*/ 2 h 32"/>
                      <a:gd name="T44" fmla="*/ 3 w 47"/>
                      <a:gd name="T45" fmla="*/ 0 h 32"/>
                      <a:gd name="T46" fmla="*/ 1 w 47"/>
                      <a:gd name="T47" fmla="*/ 0 h 32"/>
                      <a:gd name="T48" fmla="*/ 1 w 47"/>
                      <a:gd name="T49" fmla="*/ 6 h 32"/>
                      <a:gd name="T50" fmla="*/ 3 w 47"/>
                      <a:gd name="T51" fmla="*/ 9 h 32"/>
                      <a:gd name="T52" fmla="*/ 5 w 47"/>
                      <a:gd name="T53" fmla="*/ 14 h 32"/>
                      <a:gd name="T54" fmla="*/ 8 w 47"/>
                      <a:gd name="T55" fmla="*/ 18 h 32"/>
                      <a:gd name="T56" fmla="*/ 10 w 47"/>
                      <a:gd name="T57" fmla="*/ 20 h 32"/>
                      <a:gd name="T58" fmla="*/ 8 w 47"/>
                      <a:gd name="T59" fmla="*/ 21 h 32"/>
                      <a:gd name="T60" fmla="*/ 8 w 47"/>
                      <a:gd name="T61" fmla="*/ 23 h 32"/>
                      <a:gd name="T62" fmla="*/ 8 w 47"/>
                      <a:gd name="T63" fmla="*/ 25 h 32"/>
                      <a:gd name="T64" fmla="*/ 8 w 47"/>
                      <a:gd name="T65" fmla="*/ 2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32"/>
                      <a:gd name="T101" fmla="*/ 47 w 4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32">
                        <a:moveTo>
                          <a:pt x="8" y="25"/>
                        </a:moveTo>
                        <a:lnTo>
                          <a:pt x="5" y="27"/>
                        </a:lnTo>
                        <a:lnTo>
                          <a:pt x="3" y="27"/>
                        </a:lnTo>
                        <a:lnTo>
                          <a:pt x="1" y="28"/>
                        </a:lnTo>
                        <a:lnTo>
                          <a:pt x="0" y="30"/>
                        </a:lnTo>
                        <a:lnTo>
                          <a:pt x="1" y="30"/>
                        </a:lnTo>
                        <a:lnTo>
                          <a:pt x="5" y="32"/>
                        </a:lnTo>
                        <a:lnTo>
                          <a:pt x="7" y="32"/>
                        </a:lnTo>
                        <a:lnTo>
                          <a:pt x="15" y="30"/>
                        </a:lnTo>
                        <a:lnTo>
                          <a:pt x="24" y="28"/>
                        </a:lnTo>
                        <a:lnTo>
                          <a:pt x="31" y="27"/>
                        </a:lnTo>
                        <a:lnTo>
                          <a:pt x="38" y="28"/>
                        </a:lnTo>
                        <a:lnTo>
                          <a:pt x="45" y="28"/>
                        </a:lnTo>
                        <a:lnTo>
                          <a:pt x="47" y="27"/>
                        </a:lnTo>
                        <a:lnTo>
                          <a:pt x="47" y="25"/>
                        </a:lnTo>
                        <a:lnTo>
                          <a:pt x="40" y="21"/>
                        </a:lnTo>
                        <a:lnTo>
                          <a:pt x="31" y="20"/>
                        </a:lnTo>
                        <a:lnTo>
                          <a:pt x="22" y="16"/>
                        </a:lnTo>
                        <a:lnTo>
                          <a:pt x="14" y="11"/>
                        </a:lnTo>
                        <a:lnTo>
                          <a:pt x="8" y="7"/>
                        </a:lnTo>
                        <a:lnTo>
                          <a:pt x="5" y="2"/>
                        </a:lnTo>
                        <a:lnTo>
                          <a:pt x="3" y="0"/>
                        </a:lnTo>
                        <a:lnTo>
                          <a:pt x="1" y="0"/>
                        </a:lnTo>
                        <a:lnTo>
                          <a:pt x="1" y="6"/>
                        </a:lnTo>
                        <a:lnTo>
                          <a:pt x="3" y="9"/>
                        </a:lnTo>
                        <a:lnTo>
                          <a:pt x="5" y="14"/>
                        </a:lnTo>
                        <a:lnTo>
                          <a:pt x="8" y="18"/>
                        </a:lnTo>
                        <a:lnTo>
                          <a:pt x="10" y="20"/>
                        </a:lnTo>
                        <a:lnTo>
                          <a:pt x="8" y="21"/>
                        </a:lnTo>
                        <a:lnTo>
                          <a:pt x="8" y="23"/>
                        </a:lnTo>
                        <a:lnTo>
                          <a:pt x="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0" name="Freeform 27"/>
                  <p:cNvSpPr>
                    <a:spLocks/>
                  </p:cNvSpPr>
                  <p:nvPr/>
                </p:nvSpPr>
                <p:spPr bwMode="auto">
                  <a:xfrm>
                    <a:off x="4158" y="820"/>
                    <a:ext cx="42" cy="40"/>
                  </a:xfrm>
                  <a:custGeom>
                    <a:avLst/>
                    <a:gdLst>
                      <a:gd name="T0" fmla="*/ 42 w 42"/>
                      <a:gd name="T1" fmla="*/ 22 h 40"/>
                      <a:gd name="T2" fmla="*/ 42 w 42"/>
                      <a:gd name="T3" fmla="*/ 22 h 40"/>
                      <a:gd name="T4" fmla="*/ 42 w 42"/>
                      <a:gd name="T5" fmla="*/ 22 h 40"/>
                      <a:gd name="T6" fmla="*/ 42 w 42"/>
                      <a:gd name="T7" fmla="*/ 24 h 40"/>
                      <a:gd name="T8" fmla="*/ 42 w 42"/>
                      <a:gd name="T9" fmla="*/ 24 h 40"/>
                      <a:gd name="T10" fmla="*/ 35 w 42"/>
                      <a:gd name="T11" fmla="*/ 28 h 40"/>
                      <a:gd name="T12" fmla="*/ 28 w 42"/>
                      <a:gd name="T13" fmla="*/ 33 h 40"/>
                      <a:gd name="T14" fmla="*/ 19 w 42"/>
                      <a:gd name="T15" fmla="*/ 38 h 40"/>
                      <a:gd name="T16" fmla="*/ 9 w 42"/>
                      <a:gd name="T17" fmla="*/ 40 h 40"/>
                      <a:gd name="T18" fmla="*/ 4 w 42"/>
                      <a:gd name="T19" fmla="*/ 35 h 40"/>
                      <a:gd name="T20" fmla="*/ 0 w 42"/>
                      <a:gd name="T21" fmla="*/ 29 h 40"/>
                      <a:gd name="T22" fmla="*/ 2 w 42"/>
                      <a:gd name="T23" fmla="*/ 24 h 40"/>
                      <a:gd name="T24" fmla="*/ 5 w 42"/>
                      <a:gd name="T25" fmla="*/ 19 h 40"/>
                      <a:gd name="T26" fmla="*/ 5 w 42"/>
                      <a:gd name="T27" fmla="*/ 19 h 40"/>
                      <a:gd name="T28" fmla="*/ 5 w 42"/>
                      <a:gd name="T29" fmla="*/ 17 h 40"/>
                      <a:gd name="T30" fmla="*/ 5 w 42"/>
                      <a:gd name="T31" fmla="*/ 17 h 40"/>
                      <a:gd name="T32" fmla="*/ 5 w 42"/>
                      <a:gd name="T33" fmla="*/ 17 h 40"/>
                      <a:gd name="T34" fmla="*/ 4 w 42"/>
                      <a:gd name="T35" fmla="*/ 14 h 40"/>
                      <a:gd name="T36" fmla="*/ 2 w 42"/>
                      <a:gd name="T37" fmla="*/ 10 h 40"/>
                      <a:gd name="T38" fmla="*/ 0 w 42"/>
                      <a:gd name="T39" fmla="*/ 5 h 40"/>
                      <a:gd name="T40" fmla="*/ 2 w 42"/>
                      <a:gd name="T41" fmla="*/ 0 h 40"/>
                      <a:gd name="T42" fmla="*/ 11 w 42"/>
                      <a:gd name="T43" fmla="*/ 3 h 40"/>
                      <a:gd name="T44" fmla="*/ 21 w 42"/>
                      <a:gd name="T45" fmla="*/ 8 h 40"/>
                      <a:gd name="T46" fmla="*/ 33 w 42"/>
                      <a:gd name="T47" fmla="*/ 17 h 40"/>
                      <a:gd name="T48" fmla="*/ 42 w 42"/>
                      <a:gd name="T49" fmla="*/ 22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40"/>
                      <a:gd name="T77" fmla="*/ 42 w 42"/>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40">
                        <a:moveTo>
                          <a:pt x="42" y="22"/>
                        </a:moveTo>
                        <a:lnTo>
                          <a:pt x="42" y="22"/>
                        </a:lnTo>
                        <a:lnTo>
                          <a:pt x="42" y="24"/>
                        </a:lnTo>
                        <a:lnTo>
                          <a:pt x="35" y="28"/>
                        </a:lnTo>
                        <a:lnTo>
                          <a:pt x="28" y="33"/>
                        </a:lnTo>
                        <a:lnTo>
                          <a:pt x="19" y="38"/>
                        </a:lnTo>
                        <a:lnTo>
                          <a:pt x="9" y="40"/>
                        </a:lnTo>
                        <a:lnTo>
                          <a:pt x="4" y="35"/>
                        </a:lnTo>
                        <a:lnTo>
                          <a:pt x="0" y="29"/>
                        </a:lnTo>
                        <a:lnTo>
                          <a:pt x="2" y="24"/>
                        </a:lnTo>
                        <a:lnTo>
                          <a:pt x="5" y="19"/>
                        </a:lnTo>
                        <a:lnTo>
                          <a:pt x="5" y="17"/>
                        </a:lnTo>
                        <a:lnTo>
                          <a:pt x="4" y="14"/>
                        </a:lnTo>
                        <a:lnTo>
                          <a:pt x="2" y="10"/>
                        </a:lnTo>
                        <a:lnTo>
                          <a:pt x="0" y="5"/>
                        </a:lnTo>
                        <a:lnTo>
                          <a:pt x="2" y="0"/>
                        </a:lnTo>
                        <a:lnTo>
                          <a:pt x="11" y="3"/>
                        </a:lnTo>
                        <a:lnTo>
                          <a:pt x="21" y="8"/>
                        </a:lnTo>
                        <a:lnTo>
                          <a:pt x="33" y="17"/>
                        </a:lnTo>
                        <a:lnTo>
                          <a:pt x="42" y="22"/>
                        </a:lnTo>
                        <a:close/>
                      </a:path>
                    </a:pathLst>
                  </a:custGeom>
                  <a:solidFill>
                    <a:srgbClr val="D85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1" name="Freeform 28"/>
                  <p:cNvSpPr>
                    <a:spLocks/>
                  </p:cNvSpPr>
                  <p:nvPr/>
                </p:nvSpPr>
                <p:spPr bwMode="auto">
                  <a:xfrm>
                    <a:off x="4163" y="837"/>
                    <a:ext cx="37" cy="7"/>
                  </a:xfrm>
                  <a:custGeom>
                    <a:avLst/>
                    <a:gdLst>
                      <a:gd name="T0" fmla="*/ 35 w 37"/>
                      <a:gd name="T1" fmla="*/ 7 h 7"/>
                      <a:gd name="T2" fmla="*/ 26 w 37"/>
                      <a:gd name="T3" fmla="*/ 7 h 7"/>
                      <a:gd name="T4" fmla="*/ 16 w 37"/>
                      <a:gd name="T5" fmla="*/ 5 h 7"/>
                      <a:gd name="T6" fmla="*/ 6 w 37"/>
                      <a:gd name="T7" fmla="*/ 5 h 7"/>
                      <a:gd name="T8" fmla="*/ 0 w 37"/>
                      <a:gd name="T9" fmla="*/ 2 h 7"/>
                      <a:gd name="T10" fmla="*/ 0 w 37"/>
                      <a:gd name="T11" fmla="*/ 2 h 7"/>
                      <a:gd name="T12" fmla="*/ 0 w 37"/>
                      <a:gd name="T13" fmla="*/ 0 h 7"/>
                      <a:gd name="T14" fmla="*/ 0 w 37"/>
                      <a:gd name="T15" fmla="*/ 0 h 7"/>
                      <a:gd name="T16" fmla="*/ 0 w 37"/>
                      <a:gd name="T17" fmla="*/ 0 h 7"/>
                      <a:gd name="T18" fmla="*/ 9 w 37"/>
                      <a:gd name="T19" fmla="*/ 2 h 7"/>
                      <a:gd name="T20" fmla="*/ 20 w 37"/>
                      <a:gd name="T21" fmla="*/ 4 h 7"/>
                      <a:gd name="T22" fmla="*/ 30 w 37"/>
                      <a:gd name="T23" fmla="*/ 4 h 7"/>
                      <a:gd name="T24" fmla="*/ 37 w 37"/>
                      <a:gd name="T25" fmla="*/ 5 h 7"/>
                      <a:gd name="T26" fmla="*/ 37 w 37"/>
                      <a:gd name="T27" fmla="*/ 5 h 7"/>
                      <a:gd name="T28" fmla="*/ 37 w 37"/>
                      <a:gd name="T29" fmla="*/ 5 h 7"/>
                      <a:gd name="T30" fmla="*/ 37 w 37"/>
                      <a:gd name="T31" fmla="*/ 7 h 7"/>
                      <a:gd name="T32" fmla="*/ 35 w 37"/>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7"/>
                      <a:gd name="T53" fmla="*/ 37 w 3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7">
                        <a:moveTo>
                          <a:pt x="35" y="7"/>
                        </a:moveTo>
                        <a:lnTo>
                          <a:pt x="26" y="7"/>
                        </a:lnTo>
                        <a:lnTo>
                          <a:pt x="16" y="5"/>
                        </a:lnTo>
                        <a:lnTo>
                          <a:pt x="6" y="5"/>
                        </a:lnTo>
                        <a:lnTo>
                          <a:pt x="0" y="2"/>
                        </a:lnTo>
                        <a:lnTo>
                          <a:pt x="0" y="0"/>
                        </a:lnTo>
                        <a:lnTo>
                          <a:pt x="9" y="2"/>
                        </a:lnTo>
                        <a:lnTo>
                          <a:pt x="20" y="4"/>
                        </a:lnTo>
                        <a:lnTo>
                          <a:pt x="30" y="4"/>
                        </a:lnTo>
                        <a:lnTo>
                          <a:pt x="37" y="5"/>
                        </a:lnTo>
                        <a:lnTo>
                          <a:pt x="37" y="7"/>
                        </a:lnTo>
                        <a:lnTo>
                          <a:pt x="3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2" name="Freeform 29"/>
                  <p:cNvSpPr>
                    <a:spLocks/>
                  </p:cNvSpPr>
                  <p:nvPr/>
                </p:nvSpPr>
                <p:spPr bwMode="auto">
                  <a:xfrm>
                    <a:off x="4160" y="545"/>
                    <a:ext cx="485" cy="448"/>
                  </a:xfrm>
                  <a:custGeom>
                    <a:avLst/>
                    <a:gdLst>
                      <a:gd name="T0" fmla="*/ 98 w 485"/>
                      <a:gd name="T1" fmla="*/ 140 h 448"/>
                      <a:gd name="T2" fmla="*/ 66 w 485"/>
                      <a:gd name="T3" fmla="*/ 140 h 448"/>
                      <a:gd name="T4" fmla="*/ 40 w 485"/>
                      <a:gd name="T5" fmla="*/ 119 h 448"/>
                      <a:gd name="T6" fmla="*/ 14 w 485"/>
                      <a:gd name="T7" fmla="*/ 97 h 448"/>
                      <a:gd name="T8" fmla="*/ 0 w 485"/>
                      <a:gd name="T9" fmla="*/ 60 h 448"/>
                      <a:gd name="T10" fmla="*/ 9 w 485"/>
                      <a:gd name="T11" fmla="*/ 20 h 448"/>
                      <a:gd name="T12" fmla="*/ 24 w 485"/>
                      <a:gd name="T13" fmla="*/ 6 h 448"/>
                      <a:gd name="T14" fmla="*/ 50 w 485"/>
                      <a:gd name="T15" fmla="*/ 4 h 448"/>
                      <a:gd name="T16" fmla="*/ 78 w 485"/>
                      <a:gd name="T17" fmla="*/ 4 h 448"/>
                      <a:gd name="T18" fmla="*/ 106 w 485"/>
                      <a:gd name="T19" fmla="*/ 11 h 448"/>
                      <a:gd name="T20" fmla="*/ 127 w 485"/>
                      <a:gd name="T21" fmla="*/ 14 h 448"/>
                      <a:gd name="T22" fmla="*/ 211 w 485"/>
                      <a:gd name="T23" fmla="*/ 0 h 448"/>
                      <a:gd name="T24" fmla="*/ 292 w 485"/>
                      <a:gd name="T25" fmla="*/ 18 h 448"/>
                      <a:gd name="T26" fmla="*/ 349 w 485"/>
                      <a:gd name="T27" fmla="*/ 41 h 448"/>
                      <a:gd name="T28" fmla="*/ 368 w 485"/>
                      <a:gd name="T29" fmla="*/ 23 h 448"/>
                      <a:gd name="T30" fmla="*/ 388 w 485"/>
                      <a:gd name="T31" fmla="*/ 13 h 448"/>
                      <a:gd name="T32" fmla="*/ 431 w 485"/>
                      <a:gd name="T33" fmla="*/ 41 h 448"/>
                      <a:gd name="T34" fmla="*/ 475 w 485"/>
                      <a:gd name="T35" fmla="*/ 105 h 448"/>
                      <a:gd name="T36" fmla="*/ 484 w 485"/>
                      <a:gd name="T37" fmla="*/ 166 h 448"/>
                      <a:gd name="T38" fmla="*/ 468 w 485"/>
                      <a:gd name="T39" fmla="*/ 210 h 448"/>
                      <a:gd name="T40" fmla="*/ 470 w 485"/>
                      <a:gd name="T41" fmla="*/ 243 h 448"/>
                      <a:gd name="T42" fmla="*/ 456 w 485"/>
                      <a:gd name="T43" fmla="*/ 283 h 448"/>
                      <a:gd name="T44" fmla="*/ 416 w 485"/>
                      <a:gd name="T45" fmla="*/ 345 h 448"/>
                      <a:gd name="T46" fmla="*/ 417 w 485"/>
                      <a:gd name="T47" fmla="*/ 383 h 448"/>
                      <a:gd name="T48" fmla="*/ 447 w 485"/>
                      <a:gd name="T49" fmla="*/ 397 h 448"/>
                      <a:gd name="T50" fmla="*/ 468 w 485"/>
                      <a:gd name="T51" fmla="*/ 395 h 448"/>
                      <a:gd name="T52" fmla="*/ 431 w 485"/>
                      <a:gd name="T53" fmla="*/ 437 h 448"/>
                      <a:gd name="T54" fmla="*/ 365 w 485"/>
                      <a:gd name="T55" fmla="*/ 446 h 448"/>
                      <a:gd name="T56" fmla="*/ 307 w 485"/>
                      <a:gd name="T57" fmla="*/ 395 h 448"/>
                      <a:gd name="T58" fmla="*/ 326 w 485"/>
                      <a:gd name="T59" fmla="*/ 289 h 448"/>
                      <a:gd name="T60" fmla="*/ 360 w 485"/>
                      <a:gd name="T61" fmla="*/ 208 h 448"/>
                      <a:gd name="T62" fmla="*/ 381 w 485"/>
                      <a:gd name="T63" fmla="*/ 158 h 448"/>
                      <a:gd name="T64" fmla="*/ 384 w 485"/>
                      <a:gd name="T65" fmla="*/ 109 h 448"/>
                      <a:gd name="T66" fmla="*/ 368 w 485"/>
                      <a:gd name="T67" fmla="*/ 114 h 448"/>
                      <a:gd name="T68" fmla="*/ 365 w 485"/>
                      <a:gd name="T69" fmla="*/ 210 h 448"/>
                      <a:gd name="T70" fmla="*/ 306 w 485"/>
                      <a:gd name="T71" fmla="*/ 297 h 448"/>
                      <a:gd name="T72" fmla="*/ 251 w 485"/>
                      <a:gd name="T73" fmla="*/ 339 h 448"/>
                      <a:gd name="T74" fmla="*/ 223 w 485"/>
                      <a:gd name="T75" fmla="*/ 352 h 448"/>
                      <a:gd name="T76" fmla="*/ 208 w 485"/>
                      <a:gd name="T77" fmla="*/ 310 h 448"/>
                      <a:gd name="T78" fmla="*/ 239 w 485"/>
                      <a:gd name="T79" fmla="*/ 280 h 448"/>
                      <a:gd name="T80" fmla="*/ 255 w 485"/>
                      <a:gd name="T81" fmla="*/ 242 h 448"/>
                      <a:gd name="T82" fmla="*/ 225 w 485"/>
                      <a:gd name="T83" fmla="*/ 221 h 448"/>
                      <a:gd name="T84" fmla="*/ 194 w 485"/>
                      <a:gd name="T85" fmla="*/ 229 h 448"/>
                      <a:gd name="T86" fmla="*/ 176 w 485"/>
                      <a:gd name="T87" fmla="*/ 247 h 448"/>
                      <a:gd name="T88" fmla="*/ 147 w 485"/>
                      <a:gd name="T89" fmla="*/ 275 h 448"/>
                      <a:gd name="T90" fmla="*/ 134 w 485"/>
                      <a:gd name="T91" fmla="*/ 257 h 448"/>
                      <a:gd name="T92" fmla="*/ 154 w 485"/>
                      <a:gd name="T93" fmla="*/ 250 h 448"/>
                      <a:gd name="T94" fmla="*/ 148 w 485"/>
                      <a:gd name="T95" fmla="*/ 229 h 448"/>
                      <a:gd name="T96" fmla="*/ 117 w 485"/>
                      <a:gd name="T97" fmla="*/ 177 h 4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5"/>
                      <a:gd name="T148" fmla="*/ 0 h 448"/>
                      <a:gd name="T149" fmla="*/ 485 w 485"/>
                      <a:gd name="T150" fmla="*/ 448 h 4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5" h="448">
                        <a:moveTo>
                          <a:pt x="113" y="133"/>
                        </a:moveTo>
                        <a:lnTo>
                          <a:pt x="106" y="137"/>
                        </a:lnTo>
                        <a:lnTo>
                          <a:pt x="98" y="140"/>
                        </a:lnTo>
                        <a:lnTo>
                          <a:pt x="89" y="142"/>
                        </a:lnTo>
                        <a:lnTo>
                          <a:pt x="77" y="142"/>
                        </a:lnTo>
                        <a:lnTo>
                          <a:pt x="66" y="140"/>
                        </a:lnTo>
                        <a:lnTo>
                          <a:pt x="56" y="135"/>
                        </a:lnTo>
                        <a:lnTo>
                          <a:pt x="47" y="128"/>
                        </a:lnTo>
                        <a:lnTo>
                          <a:pt x="40" y="119"/>
                        </a:lnTo>
                        <a:lnTo>
                          <a:pt x="31" y="114"/>
                        </a:lnTo>
                        <a:lnTo>
                          <a:pt x="23" y="105"/>
                        </a:lnTo>
                        <a:lnTo>
                          <a:pt x="14" y="97"/>
                        </a:lnTo>
                        <a:lnTo>
                          <a:pt x="7" y="86"/>
                        </a:lnTo>
                        <a:lnTo>
                          <a:pt x="2" y="74"/>
                        </a:lnTo>
                        <a:lnTo>
                          <a:pt x="0" y="60"/>
                        </a:lnTo>
                        <a:lnTo>
                          <a:pt x="0" y="46"/>
                        </a:lnTo>
                        <a:lnTo>
                          <a:pt x="3" y="32"/>
                        </a:lnTo>
                        <a:lnTo>
                          <a:pt x="9" y="20"/>
                        </a:lnTo>
                        <a:lnTo>
                          <a:pt x="14" y="13"/>
                        </a:lnTo>
                        <a:lnTo>
                          <a:pt x="19" y="7"/>
                        </a:lnTo>
                        <a:lnTo>
                          <a:pt x="24" y="6"/>
                        </a:lnTo>
                        <a:lnTo>
                          <a:pt x="31" y="4"/>
                        </a:lnTo>
                        <a:lnTo>
                          <a:pt x="40" y="4"/>
                        </a:lnTo>
                        <a:lnTo>
                          <a:pt x="50" y="4"/>
                        </a:lnTo>
                        <a:lnTo>
                          <a:pt x="63" y="2"/>
                        </a:lnTo>
                        <a:lnTo>
                          <a:pt x="70" y="2"/>
                        </a:lnTo>
                        <a:lnTo>
                          <a:pt x="78" y="4"/>
                        </a:lnTo>
                        <a:lnTo>
                          <a:pt x="89" y="6"/>
                        </a:lnTo>
                        <a:lnTo>
                          <a:pt x="98" y="7"/>
                        </a:lnTo>
                        <a:lnTo>
                          <a:pt x="106" y="11"/>
                        </a:lnTo>
                        <a:lnTo>
                          <a:pt x="115" y="13"/>
                        </a:lnTo>
                        <a:lnTo>
                          <a:pt x="122" y="14"/>
                        </a:lnTo>
                        <a:lnTo>
                          <a:pt x="127" y="14"/>
                        </a:lnTo>
                        <a:lnTo>
                          <a:pt x="155" y="6"/>
                        </a:lnTo>
                        <a:lnTo>
                          <a:pt x="183" y="2"/>
                        </a:lnTo>
                        <a:lnTo>
                          <a:pt x="211" y="0"/>
                        </a:lnTo>
                        <a:lnTo>
                          <a:pt x="239" y="2"/>
                        </a:lnTo>
                        <a:lnTo>
                          <a:pt x="267" y="9"/>
                        </a:lnTo>
                        <a:lnTo>
                          <a:pt x="292" y="18"/>
                        </a:lnTo>
                        <a:lnTo>
                          <a:pt x="316" y="28"/>
                        </a:lnTo>
                        <a:lnTo>
                          <a:pt x="339" y="42"/>
                        </a:lnTo>
                        <a:lnTo>
                          <a:pt x="349" y="41"/>
                        </a:lnTo>
                        <a:lnTo>
                          <a:pt x="356" y="37"/>
                        </a:lnTo>
                        <a:lnTo>
                          <a:pt x="363" y="30"/>
                        </a:lnTo>
                        <a:lnTo>
                          <a:pt x="368" y="23"/>
                        </a:lnTo>
                        <a:lnTo>
                          <a:pt x="374" y="18"/>
                        </a:lnTo>
                        <a:lnTo>
                          <a:pt x="381" y="14"/>
                        </a:lnTo>
                        <a:lnTo>
                          <a:pt x="388" y="13"/>
                        </a:lnTo>
                        <a:lnTo>
                          <a:pt x="400" y="16"/>
                        </a:lnTo>
                        <a:lnTo>
                          <a:pt x="416" y="27"/>
                        </a:lnTo>
                        <a:lnTo>
                          <a:pt x="431" y="41"/>
                        </a:lnTo>
                        <a:lnTo>
                          <a:pt x="447" y="60"/>
                        </a:lnTo>
                        <a:lnTo>
                          <a:pt x="463" y="83"/>
                        </a:lnTo>
                        <a:lnTo>
                          <a:pt x="475" y="105"/>
                        </a:lnTo>
                        <a:lnTo>
                          <a:pt x="482" y="128"/>
                        </a:lnTo>
                        <a:lnTo>
                          <a:pt x="485" y="149"/>
                        </a:lnTo>
                        <a:lnTo>
                          <a:pt x="484" y="166"/>
                        </a:lnTo>
                        <a:lnTo>
                          <a:pt x="475" y="187"/>
                        </a:lnTo>
                        <a:lnTo>
                          <a:pt x="470" y="200"/>
                        </a:lnTo>
                        <a:lnTo>
                          <a:pt x="468" y="210"/>
                        </a:lnTo>
                        <a:lnTo>
                          <a:pt x="468" y="219"/>
                        </a:lnTo>
                        <a:lnTo>
                          <a:pt x="470" y="231"/>
                        </a:lnTo>
                        <a:lnTo>
                          <a:pt x="470" y="243"/>
                        </a:lnTo>
                        <a:lnTo>
                          <a:pt x="468" y="256"/>
                        </a:lnTo>
                        <a:lnTo>
                          <a:pt x="465" y="268"/>
                        </a:lnTo>
                        <a:lnTo>
                          <a:pt x="456" y="283"/>
                        </a:lnTo>
                        <a:lnTo>
                          <a:pt x="440" y="308"/>
                        </a:lnTo>
                        <a:lnTo>
                          <a:pt x="424" y="331"/>
                        </a:lnTo>
                        <a:lnTo>
                          <a:pt x="416" y="345"/>
                        </a:lnTo>
                        <a:lnTo>
                          <a:pt x="412" y="359"/>
                        </a:lnTo>
                        <a:lnTo>
                          <a:pt x="412" y="373"/>
                        </a:lnTo>
                        <a:lnTo>
                          <a:pt x="417" y="383"/>
                        </a:lnTo>
                        <a:lnTo>
                          <a:pt x="426" y="392"/>
                        </a:lnTo>
                        <a:lnTo>
                          <a:pt x="437" y="397"/>
                        </a:lnTo>
                        <a:lnTo>
                          <a:pt x="447" y="397"/>
                        </a:lnTo>
                        <a:lnTo>
                          <a:pt x="461" y="392"/>
                        </a:lnTo>
                        <a:lnTo>
                          <a:pt x="473" y="380"/>
                        </a:lnTo>
                        <a:lnTo>
                          <a:pt x="468" y="395"/>
                        </a:lnTo>
                        <a:lnTo>
                          <a:pt x="459" y="411"/>
                        </a:lnTo>
                        <a:lnTo>
                          <a:pt x="447" y="425"/>
                        </a:lnTo>
                        <a:lnTo>
                          <a:pt x="431" y="437"/>
                        </a:lnTo>
                        <a:lnTo>
                          <a:pt x="412" y="444"/>
                        </a:lnTo>
                        <a:lnTo>
                          <a:pt x="389" y="448"/>
                        </a:lnTo>
                        <a:lnTo>
                          <a:pt x="365" y="446"/>
                        </a:lnTo>
                        <a:lnTo>
                          <a:pt x="337" y="439"/>
                        </a:lnTo>
                        <a:lnTo>
                          <a:pt x="316" y="421"/>
                        </a:lnTo>
                        <a:lnTo>
                          <a:pt x="307" y="395"/>
                        </a:lnTo>
                        <a:lnTo>
                          <a:pt x="307" y="362"/>
                        </a:lnTo>
                        <a:lnTo>
                          <a:pt x="314" y="325"/>
                        </a:lnTo>
                        <a:lnTo>
                          <a:pt x="326" y="289"/>
                        </a:lnTo>
                        <a:lnTo>
                          <a:pt x="339" y="256"/>
                        </a:lnTo>
                        <a:lnTo>
                          <a:pt x="351" y="228"/>
                        </a:lnTo>
                        <a:lnTo>
                          <a:pt x="360" y="208"/>
                        </a:lnTo>
                        <a:lnTo>
                          <a:pt x="367" y="193"/>
                        </a:lnTo>
                        <a:lnTo>
                          <a:pt x="374" y="175"/>
                        </a:lnTo>
                        <a:lnTo>
                          <a:pt x="381" y="158"/>
                        </a:lnTo>
                        <a:lnTo>
                          <a:pt x="386" y="140"/>
                        </a:lnTo>
                        <a:lnTo>
                          <a:pt x="388" y="123"/>
                        </a:lnTo>
                        <a:lnTo>
                          <a:pt x="384" y="109"/>
                        </a:lnTo>
                        <a:lnTo>
                          <a:pt x="374" y="97"/>
                        </a:lnTo>
                        <a:lnTo>
                          <a:pt x="356" y="90"/>
                        </a:lnTo>
                        <a:lnTo>
                          <a:pt x="368" y="114"/>
                        </a:lnTo>
                        <a:lnTo>
                          <a:pt x="377" y="140"/>
                        </a:lnTo>
                        <a:lnTo>
                          <a:pt x="375" y="172"/>
                        </a:lnTo>
                        <a:lnTo>
                          <a:pt x="365" y="210"/>
                        </a:lnTo>
                        <a:lnTo>
                          <a:pt x="346" y="249"/>
                        </a:lnTo>
                        <a:lnTo>
                          <a:pt x="326" y="276"/>
                        </a:lnTo>
                        <a:lnTo>
                          <a:pt x="306" y="297"/>
                        </a:lnTo>
                        <a:lnTo>
                          <a:pt x="286" y="313"/>
                        </a:lnTo>
                        <a:lnTo>
                          <a:pt x="269" y="325"/>
                        </a:lnTo>
                        <a:lnTo>
                          <a:pt x="251" y="339"/>
                        </a:lnTo>
                        <a:lnTo>
                          <a:pt x="237" y="357"/>
                        </a:lnTo>
                        <a:lnTo>
                          <a:pt x="225" y="380"/>
                        </a:lnTo>
                        <a:lnTo>
                          <a:pt x="223" y="352"/>
                        </a:lnTo>
                        <a:lnTo>
                          <a:pt x="216" y="334"/>
                        </a:lnTo>
                        <a:lnTo>
                          <a:pt x="209" y="322"/>
                        </a:lnTo>
                        <a:lnTo>
                          <a:pt x="208" y="310"/>
                        </a:lnTo>
                        <a:lnTo>
                          <a:pt x="218" y="303"/>
                        </a:lnTo>
                        <a:lnTo>
                          <a:pt x="229" y="292"/>
                        </a:lnTo>
                        <a:lnTo>
                          <a:pt x="239" y="280"/>
                        </a:lnTo>
                        <a:lnTo>
                          <a:pt x="248" y="266"/>
                        </a:lnTo>
                        <a:lnTo>
                          <a:pt x="253" y="254"/>
                        </a:lnTo>
                        <a:lnTo>
                          <a:pt x="255" y="242"/>
                        </a:lnTo>
                        <a:lnTo>
                          <a:pt x="250" y="231"/>
                        </a:lnTo>
                        <a:lnTo>
                          <a:pt x="239" y="224"/>
                        </a:lnTo>
                        <a:lnTo>
                          <a:pt x="225" y="221"/>
                        </a:lnTo>
                        <a:lnTo>
                          <a:pt x="215" y="221"/>
                        </a:lnTo>
                        <a:lnTo>
                          <a:pt x="204" y="224"/>
                        </a:lnTo>
                        <a:lnTo>
                          <a:pt x="194" y="229"/>
                        </a:lnTo>
                        <a:lnTo>
                          <a:pt x="187" y="235"/>
                        </a:lnTo>
                        <a:lnTo>
                          <a:pt x="181" y="242"/>
                        </a:lnTo>
                        <a:lnTo>
                          <a:pt x="176" y="247"/>
                        </a:lnTo>
                        <a:lnTo>
                          <a:pt x="175" y="252"/>
                        </a:lnTo>
                        <a:lnTo>
                          <a:pt x="162" y="271"/>
                        </a:lnTo>
                        <a:lnTo>
                          <a:pt x="147" y="275"/>
                        </a:lnTo>
                        <a:lnTo>
                          <a:pt x="134" y="268"/>
                        </a:lnTo>
                        <a:lnTo>
                          <a:pt x="124" y="252"/>
                        </a:lnTo>
                        <a:lnTo>
                          <a:pt x="134" y="257"/>
                        </a:lnTo>
                        <a:lnTo>
                          <a:pt x="143" y="257"/>
                        </a:lnTo>
                        <a:lnTo>
                          <a:pt x="150" y="256"/>
                        </a:lnTo>
                        <a:lnTo>
                          <a:pt x="154" y="250"/>
                        </a:lnTo>
                        <a:lnTo>
                          <a:pt x="155" y="243"/>
                        </a:lnTo>
                        <a:lnTo>
                          <a:pt x="154" y="238"/>
                        </a:lnTo>
                        <a:lnTo>
                          <a:pt x="148" y="229"/>
                        </a:lnTo>
                        <a:lnTo>
                          <a:pt x="138" y="217"/>
                        </a:lnTo>
                        <a:lnTo>
                          <a:pt x="126" y="200"/>
                        </a:lnTo>
                        <a:lnTo>
                          <a:pt x="117" y="177"/>
                        </a:lnTo>
                        <a:lnTo>
                          <a:pt x="113" y="156"/>
                        </a:lnTo>
                        <a:lnTo>
                          <a:pt x="113" y="133"/>
                        </a:lnTo>
                        <a:close/>
                      </a:path>
                    </a:pathLst>
                  </a:custGeom>
                  <a:solidFill>
                    <a:srgbClr val="2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3" name="Freeform 30"/>
                  <p:cNvSpPr>
                    <a:spLocks/>
                  </p:cNvSpPr>
                  <p:nvPr/>
                </p:nvSpPr>
                <p:spPr bwMode="auto">
                  <a:xfrm>
                    <a:off x="4389" y="621"/>
                    <a:ext cx="45" cy="45"/>
                  </a:xfrm>
                  <a:custGeom>
                    <a:avLst/>
                    <a:gdLst>
                      <a:gd name="T0" fmla="*/ 14 w 45"/>
                      <a:gd name="T1" fmla="*/ 43 h 45"/>
                      <a:gd name="T2" fmla="*/ 7 w 45"/>
                      <a:gd name="T3" fmla="*/ 38 h 45"/>
                      <a:gd name="T4" fmla="*/ 3 w 45"/>
                      <a:gd name="T5" fmla="*/ 31 h 45"/>
                      <a:gd name="T6" fmla="*/ 0 w 45"/>
                      <a:gd name="T7" fmla="*/ 22 h 45"/>
                      <a:gd name="T8" fmla="*/ 1 w 45"/>
                      <a:gd name="T9" fmla="*/ 14 h 45"/>
                      <a:gd name="T10" fmla="*/ 7 w 45"/>
                      <a:gd name="T11" fmla="*/ 7 h 45"/>
                      <a:gd name="T12" fmla="*/ 14 w 45"/>
                      <a:gd name="T13" fmla="*/ 1 h 45"/>
                      <a:gd name="T14" fmla="*/ 22 w 45"/>
                      <a:gd name="T15" fmla="*/ 0 h 45"/>
                      <a:gd name="T16" fmla="*/ 31 w 45"/>
                      <a:gd name="T17" fmla="*/ 1 h 45"/>
                      <a:gd name="T18" fmla="*/ 38 w 45"/>
                      <a:gd name="T19" fmla="*/ 7 h 45"/>
                      <a:gd name="T20" fmla="*/ 43 w 45"/>
                      <a:gd name="T21" fmla="*/ 14 h 45"/>
                      <a:gd name="T22" fmla="*/ 45 w 45"/>
                      <a:gd name="T23" fmla="*/ 22 h 45"/>
                      <a:gd name="T24" fmla="*/ 43 w 45"/>
                      <a:gd name="T25" fmla="*/ 31 h 45"/>
                      <a:gd name="T26" fmla="*/ 38 w 45"/>
                      <a:gd name="T27" fmla="*/ 38 h 45"/>
                      <a:gd name="T28" fmla="*/ 31 w 45"/>
                      <a:gd name="T29" fmla="*/ 42 h 45"/>
                      <a:gd name="T30" fmla="*/ 22 w 45"/>
                      <a:gd name="T31" fmla="*/ 45 h 45"/>
                      <a:gd name="T32" fmla="*/ 14 w 45"/>
                      <a:gd name="T33" fmla="*/ 4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45"/>
                      <a:gd name="T53" fmla="*/ 45 w 45"/>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45">
                        <a:moveTo>
                          <a:pt x="14" y="43"/>
                        </a:moveTo>
                        <a:lnTo>
                          <a:pt x="7" y="38"/>
                        </a:lnTo>
                        <a:lnTo>
                          <a:pt x="3" y="31"/>
                        </a:lnTo>
                        <a:lnTo>
                          <a:pt x="0" y="22"/>
                        </a:lnTo>
                        <a:lnTo>
                          <a:pt x="1" y="14"/>
                        </a:lnTo>
                        <a:lnTo>
                          <a:pt x="7" y="7"/>
                        </a:lnTo>
                        <a:lnTo>
                          <a:pt x="14" y="1"/>
                        </a:lnTo>
                        <a:lnTo>
                          <a:pt x="22" y="0"/>
                        </a:lnTo>
                        <a:lnTo>
                          <a:pt x="31" y="1"/>
                        </a:lnTo>
                        <a:lnTo>
                          <a:pt x="38" y="7"/>
                        </a:lnTo>
                        <a:lnTo>
                          <a:pt x="43" y="14"/>
                        </a:lnTo>
                        <a:lnTo>
                          <a:pt x="45" y="22"/>
                        </a:lnTo>
                        <a:lnTo>
                          <a:pt x="43" y="31"/>
                        </a:lnTo>
                        <a:lnTo>
                          <a:pt x="38" y="38"/>
                        </a:lnTo>
                        <a:lnTo>
                          <a:pt x="31" y="42"/>
                        </a:lnTo>
                        <a:lnTo>
                          <a:pt x="22" y="45"/>
                        </a:lnTo>
                        <a:lnTo>
                          <a:pt x="14" y="43"/>
                        </a:lnTo>
                        <a:close/>
                      </a:path>
                    </a:pathLst>
                  </a:custGeom>
                  <a:solidFill>
                    <a:srgbClr val="2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4" name="Freeform 31"/>
                  <p:cNvSpPr>
                    <a:spLocks/>
                  </p:cNvSpPr>
                  <p:nvPr/>
                </p:nvSpPr>
                <p:spPr bwMode="auto">
                  <a:xfrm>
                    <a:off x="4060" y="980"/>
                    <a:ext cx="420" cy="1211"/>
                  </a:xfrm>
                  <a:custGeom>
                    <a:avLst/>
                    <a:gdLst>
                      <a:gd name="T0" fmla="*/ 292 w 420"/>
                      <a:gd name="T1" fmla="*/ 7 h 1211"/>
                      <a:gd name="T2" fmla="*/ 348 w 420"/>
                      <a:gd name="T3" fmla="*/ 55 h 1211"/>
                      <a:gd name="T4" fmla="*/ 392 w 420"/>
                      <a:gd name="T5" fmla="*/ 137 h 1211"/>
                      <a:gd name="T6" fmla="*/ 418 w 420"/>
                      <a:gd name="T7" fmla="*/ 245 h 1211"/>
                      <a:gd name="T8" fmla="*/ 414 w 420"/>
                      <a:gd name="T9" fmla="*/ 360 h 1211"/>
                      <a:gd name="T10" fmla="*/ 383 w 420"/>
                      <a:gd name="T11" fmla="*/ 477 h 1211"/>
                      <a:gd name="T12" fmla="*/ 343 w 420"/>
                      <a:gd name="T13" fmla="*/ 591 h 1211"/>
                      <a:gd name="T14" fmla="*/ 313 w 420"/>
                      <a:gd name="T15" fmla="*/ 676 h 1211"/>
                      <a:gd name="T16" fmla="*/ 311 w 420"/>
                      <a:gd name="T17" fmla="*/ 734 h 1211"/>
                      <a:gd name="T18" fmla="*/ 330 w 420"/>
                      <a:gd name="T19" fmla="*/ 814 h 1211"/>
                      <a:gd name="T20" fmla="*/ 357 w 420"/>
                      <a:gd name="T21" fmla="*/ 902 h 1211"/>
                      <a:gd name="T22" fmla="*/ 376 w 420"/>
                      <a:gd name="T23" fmla="*/ 979 h 1211"/>
                      <a:gd name="T24" fmla="*/ 374 w 420"/>
                      <a:gd name="T25" fmla="*/ 1052 h 1211"/>
                      <a:gd name="T26" fmla="*/ 348 w 420"/>
                      <a:gd name="T27" fmla="*/ 1127 h 1211"/>
                      <a:gd name="T28" fmla="*/ 299 w 420"/>
                      <a:gd name="T29" fmla="*/ 1180 h 1211"/>
                      <a:gd name="T30" fmla="*/ 229 w 420"/>
                      <a:gd name="T31" fmla="*/ 1207 h 1211"/>
                      <a:gd name="T32" fmla="*/ 166 w 420"/>
                      <a:gd name="T33" fmla="*/ 1209 h 1211"/>
                      <a:gd name="T34" fmla="*/ 121 w 420"/>
                      <a:gd name="T35" fmla="*/ 1197 h 1211"/>
                      <a:gd name="T36" fmla="*/ 81 w 420"/>
                      <a:gd name="T37" fmla="*/ 1178 h 1211"/>
                      <a:gd name="T38" fmla="*/ 53 w 420"/>
                      <a:gd name="T39" fmla="*/ 1157 h 1211"/>
                      <a:gd name="T40" fmla="*/ 40 w 420"/>
                      <a:gd name="T41" fmla="*/ 1110 h 1211"/>
                      <a:gd name="T42" fmla="*/ 19 w 420"/>
                      <a:gd name="T43" fmla="*/ 996 h 1211"/>
                      <a:gd name="T44" fmla="*/ 9 w 420"/>
                      <a:gd name="T45" fmla="*/ 917 h 1211"/>
                      <a:gd name="T46" fmla="*/ 9 w 420"/>
                      <a:gd name="T47" fmla="*/ 814 h 1211"/>
                      <a:gd name="T48" fmla="*/ 26 w 420"/>
                      <a:gd name="T49" fmla="*/ 708 h 1211"/>
                      <a:gd name="T50" fmla="*/ 37 w 420"/>
                      <a:gd name="T51" fmla="*/ 580 h 1211"/>
                      <a:gd name="T52" fmla="*/ 39 w 420"/>
                      <a:gd name="T53" fmla="*/ 500 h 1211"/>
                      <a:gd name="T54" fmla="*/ 42 w 420"/>
                      <a:gd name="T55" fmla="*/ 467 h 1211"/>
                      <a:gd name="T56" fmla="*/ 25 w 420"/>
                      <a:gd name="T57" fmla="*/ 437 h 1211"/>
                      <a:gd name="T58" fmla="*/ 2 w 420"/>
                      <a:gd name="T59" fmla="*/ 385 h 1211"/>
                      <a:gd name="T60" fmla="*/ 5 w 420"/>
                      <a:gd name="T61" fmla="*/ 353 h 1211"/>
                      <a:gd name="T62" fmla="*/ 25 w 420"/>
                      <a:gd name="T63" fmla="*/ 331 h 1211"/>
                      <a:gd name="T64" fmla="*/ 53 w 420"/>
                      <a:gd name="T65" fmla="*/ 303 h 1211"/>
                      <a:gd name="T66" fmla="*/ 82 w 420"/>
                      <a:gd name="T67" fmla="*/ 266 h 1211"/>
                      <a:gd name="T68" fmla="*/ 110 w 420"/>
                      <a:gd name="T69" fmla="*/ 214 h 1211"/>
                      <a:gd name="T70" fmla="*/ 143 w 420"/>
                      <a:gd name="T71" fmla="*/ 137 h 1211"/>
                      <a:gd name="T72" fmla="*/ 184 w 420"/>
                      <a:gd name="T73" fmla="*/ 60 h 1211"/>
                      <a:gd name="T74" fmla="*/ 234 w 420"/>
                      <a:gd name="T75" fmla="*/ 7 h 12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1211"/>
                      <a:gd name="T116" fmla="*/ 420 w 420"/>
                      <a:gd name="T117" fmla="*/ 1211 h 12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1211">
                        <a:moveTo>
                          <a:pt x="264" y="0"/>
                        </a:moveTo>
                        <a:lnTo>
                          <a:pt x="292" y="7"/>
                        </a:lnTo>
                        <a:lnTo>
                          <a:pt x="320" y="27"/>
                        </a:lnTo>
                        <a:lnTo>
                          <a:pt x="348" y="55"/>
                        </a:lnTo>
                        <a:lnTo>
                          <a:pt x="372" y="91"/>
                        </a:lnTo>
                        <a:lnTo>
                          <a:pt x="392" y="137"/>
                        </a:lnTo>
                        <a:lnTo>
                          <a:pt x="407" y="187"/>
                        </a:lnTo>
                        <a:lnTo>
                          <a:pt x="418" y="245"/>
                        </a:lnTo>
                        <a:lnTo>
                          <a:pt x="420" y="306"/>
                        </a:lnTo>
                        <a:lnTo>
                          <a:pt x="414" y="360"/>
                        </a:lnTo>
                        <a:lnTo>
                          <a:pt x="400" y="418"/>
                        </a:lnTo>
                        <a:lnTo>
                          <a:pt x="383" y="477"/>
                        </a:lnTo>
                        <a:lnTo>
                          <a:pt x="364" y="537"/>
                        </a:lnTo>
                        <a:lnTo>
                          <a:pt x="343" y="591"/>
                        </a:lnTo>
                        <a:lnTo>
                          <a:pt x="325" y="638"/>
                        </a:lnTo>
                        <a:lnTo>
                          <a:pt x="313" y="676"/>
                        </a:lnTo>
                        <a:lnTo>
                          <a:pt x="308" y="703"/>
                        </a:lnTo>
                        <a:lnTo>
                          <a:pt x="311" y="734"/>
                        </a:lnTo>
                        <a:lnTo>
                          <a:pt x="318" y="773"/>
                        </a:lnTo>
                        <a:lnTo>
                          <a:pt x="330" y="814"/>
                        </a:lnTo>
                        <a:lnTo>
                          <a:pt x="344" y="858"/>
                        </a:lnTo>
                        <a:lnTo>
                          <a:pt x="357" y="902"/>
                        </a:lnTo>
                        <a:lnTo>
                          <a:pt x="369" y="944"/>
                        </a:lnTo>
                        <a:lnTo>
                          <a:pt x="376" y="979"/>
                        </a:lnTo>
                        <a:lnTo>
                          <a:pt x="379" y="1008"/>
                        </a:lnTo>
                        <a:lnTo>
                          <a:pt x="374" y="1052"/>
                        </a:lnTo>
                        <a:lnTo>
                          <a:pt x="364" y="1092"/>
                        </a:lnTo>
                        <a:lnTo>
                          <a:pt x="348" y="1127"/>
                        </a:lnTo>
                        <a:lnTo>
                          <a:pt x="325" y="1157"/>
                        </a:lnTo>
                        <a:lnTo>
                          <a:pt x="299" y="1180"/>
                        </a:lnTo>
                        <a:lnTo>
                          <a:pt x="266" y="1197"/>
                        </a:lnTo>
                        <a:lnTo>
                          <a:pt x="229" y="1207"/>
                        </a:lnTo>
                        <a:lnTo>
                          <a:pt x="189" y="1211"/>
                        </a:lnTo>
                        <a:lnTo>
                          <a:pt x="166" y="1209"/>
                        </a:lnTo>
                        <a:lnTo>
                          <a:pt x="143" y="1204"/>
                        </a:lnTo>
                        <a:lnTo>
                          <a:pt x="121" y="1197"/>
                        </a:lnTo>
                        <a:lnTo>
                          <a:pt x="100" y="1188"/>
                        </a:lnTo>
                        <a:lnTo>
                          <a:pt x="81" y="1178"/>
                        </a:lnTo>
                        <a:lnTo>
                          <a:pt x="63" y="1167"/>
                        </a:lnTo>
                        <a:lnTo>
                          <a:pt x="53" y="1157"/>
                        </a:lnTo>
                        <a:lnTo>
                          <a:pt x="47" y="1146"/>
                        </a:lnTo>
                        <a:lnTo>
                          <a:pt x="40" y="1110"/>
                        </a:lnTo>
                        <a:lnTo>
                          <a:pt x="30" y="1054"/>
                        </a:lnTo>
                        <a:lnTo>
                          <a:pt x="19" y="996"/>
                        </a:lnTo>
                        <a:lnTo>
                          <a:pt x="12" y="954"/>
                        </a:lnTo>
                        <a:lnTo>
                          <a:pt x="9" y="917"/>
                        </a:lnTo>
                        <a:lnTo>
                          <a:pt x="7" y="869"/>
                        </a:lnTo>
                        <a:lnTo>
                          <a:pt x="9" y="814"/>
                        </a:lnTo>
                        <a:lnTo>
                          <a:pt x="16" y="766"/>
                        </a:lnTo>
                        <a:lnTo>
                          <a:pt x="26" y="708"/>
                        </a:lnTo>
                        <a:lnTo>
                          <a:pt x="35" y="643"/>
                        </a:lnTo>
                        <a:lnTo>
                          <a:pt x="37" y="580"/>
                        </a:lnTo>
                        <a:lnTo>
                          <a:pt x="37" y="521"/>
                        </a:lnTo>
                        <a:lnTo>
                          <a:pt x="39" y="500"/>
                        </a:lnTo>
                        <a:lnTo>
                          <a:pt x="40" y="481"/>
                        </a:lnTo>
                        <a:lnTo>
                          <a:pt x="42" y="467"/>
                        </a:lnTo>
                        <a:lnTo>
                          <a:pt x="42" y="460"/>
                        </a:lnTo>
                        <a:lnTo>
                          <a:pt x="25" y="437"/>
                        </a:lnTo>
                        <a:lnTo>
                          <a:pt x="11" y="409"/>
                        </a:lnTo>
                        <a:lnTo>
                          <a:pt x="2" y="385"/>
                        </a:lnTo>
                        <a:lnTo>
                          <a:pt x="0" y="364"/>
                        </a:lnTo>
                        <a:lnTo>
                          <a:pt x="5" y="353"/>
                        </a:lnTo>
                        <a:lnTo>
                          <a:pt x="14" y="343"/>
                        </a:lnTo>
                        <a:lnTo>
                          <a:pt x="25" y="331"/>
                        </a:lnTo>
                        <a:lnTo>
                          <a:pt x="39" y="318"/>
                        </a:lnTo>
                        <a:lnTo>
                          <a:pt x="53" y="303"/>
                        </a:lnTo>
                        <a:lnTo>
                          <a:pt x="68" y="287"/>
                        </a:lnTo>
                        <a:lnTo>
                          <a:pt x="82" y="266"/>
                        </a:lnTo>
                        <a:lnTo>
                          <a:pt x="96" y="243"/>
                        </a:lnTo>
                        <a:lnTo>
                          <a:pt x="110" y="214"/>
                        </a:lnTo>
                        <a:lnTo>
                          <a:pt x="126" y="179"/>
                        </a:lnTo>
                        <a:lnTo>
                          <a:pt x="143" y="137"/>
                        </a:lnTo>
                        <a:lnTo>
                          <a:pt x="163" y="96"/>
                        </a:lnTo>
                        <a:lnTo>
                          <a:pt x="184" y="60"/>
                        </a:lnTo>
                        <a:lnTo>
                          <a:pt x="208" y="28"/>
                        </a:lnTo>
                        <a:lnTo>
                          <a:pt x="234" y="7"/>
                        </a:lnTo>
                        <a:lnTo>
                          <a:pt x="264"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5" name="Freeform 32"/>
                  <p:cNvSpPr>
                    <a:spLocks/>
                  </p:cNvSpPr>
                  <p:nvPr/>
                </p:nvSpPr>
                <p:spPr bwMode="auto">
                  <a:xfrm>
                    <a:off x="4294" y="1160"/>
                    <a:ext cx="44" cy="44"/>
                  </a:xfrm>
                  <a:custGeom>
                    <a:avLst/>
                    <a:gdLst>
                      <a:gd name="T0" fmla="*/ 21 w 44"/>
                      <a:gd name="T1" fmla="*/ 44 h 44"/>
                      <a:gd name="T2" fmla="*/ 14 w 44"/>
                      <a:gd name="T3" fmla="*/ 42 h 44"/>
                      <a:gd name="T4" fmla="*/ 7 w 44"/>
                      <a:gd name="T5" fmla="*/ 37 h 44"/>
                      <a:gd name="T6" fmla="*/ 2 w 44"/>
                      <a:gd name="T7" fmla="*/ 30 h 44"/>
                      <a:gd name="T8" fmla="*/ 0 w 44"/>
                      <a:gd name="T9" fmla="*/ 21 h 44"/>
                      <a:gd name="T10" fmla="*/ 2 w 44"/>
                      <a:gd name="T11" fmla="*/ 13 h 44"/>
                      <a:gd name="T12" fmla="*/ 7 w 44"/>
                      <a:gd name="T13" fmla="*/ 6 h 44"/>
                      <a:gd name="T14" fmla="*/ 14 w 44"/>
                      <a:gd name="T15" fmla="*/ 2 h 44"/>
                      <a:gd name="T16" fmla="*/ 23 w 44"/>
                      <a:gd name="T17" fmla="*/ 0 h 44"/>
                      <a:gd name="T18" fmla="*/ 32 w 44"/>
                      <a:gd name="T19" fmla="*/ 2 h 44"/>
                      <a:gd name="T20" fmla="*/ 39 w 44"/>
                      <a:gd name="T21" fmla="*/ 7 h 44"/>
                      <a:gd name="T22" fmla="*/ 44 w 44"/>
                      <a:gd name="T23" fmla="*/ 14 h 44"/>
                      <a:gd name="T24" fmla="*/ 44 w 44"/>
                      <a:gd name="T25" fmla="*/ 23 h 44"/>
                      <a:gd name="T26" fmla="*/ 42 w 44"/>
                      <a:gd name="T27" fmla="*/ 32 h 44"/>
                      <a:gd name="T28" fmla="*/ 37 w 44"/>
                      <a:gd name="T29" fmla="*/ 39 h 44"/>
                      <a:gd name="T30" fmla="*/ 30 w 44"/>
                      <a:gd name="T31" fmla="*/ 44 h 44"/>
                      <a:gd name="T32" fmla="*/ 21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1" y="44"/>
                        </a:moveTo>
                        <a:lnTo>
                          <a:pt x="14" y="42"/>
                        </a:lnTo>
                        <a:lnTo>
                          <a:pt x="7" y="37"/>
                        </a:lnTo>
                        <a:lnTo>
                          <a:pt x="2" y="30"/>
                        </a:lnTo>
                        <a:lnTo>
                          <a:pt x="0" y="21"/>
                        </a:lnTo>
                        <a:lnTo>
                          <a:pt x="2" y="13"/>
                        </a:lnTo>
                        <a:lnTo>
                          <a:pt x="7" y="6"/>
                        </a:lnTo>
                        <a:lnTo>
                          <a:pt x="14" y="2"/>
                        </a:lnTo>
                        <a:lnTo>
                          <a:pt x="23" y="0"/>
                        </a:lnTo>
                        <a:lnTo>
                          <a:pt x="32" y="2"/>
                        </a:lnTo>
                        <a:lnTo>
                          <a:pt x="39" y="7"/>
                        </a:lnTo>
                        <a:lnTo>
                          <a:pt x="44" y="14"/>
                        </a:lnTo>
                        <a:lnTo>
                          <a:pt x="44" y="23"/>
                        </a:lnTo>
                        <a:lnTo>
                          <a:pt x="42" y="32"/>
                        </a:lnTo>
                        <a:lnTo>
                          <a:pt x="37" y="39"/>
                        </a:lnTo>
                        <a:lnTo>
                          <a:pt x="30" y="44"/>
                        </a:lnTo>
                        <a:lnTo>
                          <a:pt x="21"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6" name="Freeform 33"/>
                  <p:cNvSpPr>
                    <a:spLocks/>
                  </p:cNvSpPr>
                  <p:nvPr/>
                </p:nvSpPr>
                <p:spPr bwMode="auto">
                  <a:xfrm>
                    <a:off x="4303" y="1014"/>
                    <a:ext cx="44" cy="45"/>
                  </a:xfrm>
                  <a:custGeom>
                    <a:avLst/>
                    <a:gdLst>
                      <a:gd name="T0" fmla="*/ 21 w 44"/>
                      <a:gd name="T1" fmla="*/ 45 h 45"/>
                      <a:gd name="T2" fmla="*/ 12 w 44"/>
                      <a:gd name="T3" fmla="*/ 43 h 45"/>
                      <a:gd name="T4" fmla="*/ 5 w 44"/>
                      <a:gd name="T5" fmla="*/ 38 h 45"/>
                      <a:gd name="T6" fmla="*/ 2 w 44"/>
                      <a:gd name="T7" fmla="*/ 31 h 45"/>
                      <a:gd name="T8" fmla="*/ 0 w 44"/>
                      <a:gd name="T9" fmla="*/ 22 h 45"/>
                      <a:gd name="T10" fmla="*/ 2 w 44"/>
                      <a:gd name="T11" fmla="*/ 14 h 45"/>
                      <a:gd name="T12" fmla="*/ 7 w 44"/>
                      <a:gd name="T13" fmla="*/ 7 h 45"/>
                      <a:gd name="T14" fmla="*/ 14 w 44"/>
                      <a:gd name="T15" fmla="*/ 1 h 45"/>
                      <a:gd name="T16" fmla="*/ 23 w 44"/>
                      <a:gd name="T17" fmla="*/ 0 h 45"/>
                      <a:gd name="T18" fmla="*/ 32 w 44"/>
                      <a:gd name="T19" fmla="*/ 1 h 45"/>
                      <a:gd name="T20" fmla="*/ 38 w 44"/>
                      <a:gd name="T21" fmla="*/ 7 h 45"/>
                      <a:gd name="T22" fmla="*/ 44 w 44"/>
                      <a:gd name="T23" fmla="*/ 14 h 45"/>
                      <a:gd name="T24" fmla="*/ 44 w 44"/>
                      <a:gd name="T25" fmla="*/ 22 h 45"/>
                      <a:gd name="T26" fmla="*/ 42 w 44"/>
                      <a:gd name="T27" fmla="*/ 31 h 45"/>
                      <a:gd name="T28" fmla="*/ 37 w 44"/>
                      <a:gd name="T29" fmla="*/ 38 h 45"/>
                      <a:gd name="T30" fmla="*/ 30 w 44"/>
                      <a:gd name="T31" fmla="*/ 43 h 45"/>
                      <a:gd name="T32" fmla="*/ 21 w 44"/>
                      <a:gd name="T33" fmla="*/ 4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5"/>
                      <a:gd name="T53" fmla="*/ 44 w 44"/>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5">
                        <a:moveTo>
                          <a:pt x="21" y="45"/>
                        </a:moveTo>
                        <a:lnTo>
                          <a:pt x="12" y="43"/>
                        </a:lnTo>
                        <a:lnTo>
                          <a:pt x="5" y="38"/>
                        </a:lnTo>
                        <a:lnTo>
                          <a:pt x="2" y="31"/>
                        </a:lnTo>
                        <a:lnTo>
                          <a:pt x="0" y="22"/>
                        </a:lnTo>
                        <a:lnTo>
                          <a:pt x="2" y="14"/>
                        </a:lnTo>
                        <a:lnTo>
                          <a:pt x="7" y="7"/>
                        </a:lnTo>
                        <a:lnTo>
                          <a:pt x="14" y="1"/>
                        </a:lnTo>
                        <a:lnTo>
                          <a:pt x="23" y="0"/>
                        </a:lnTo>
                        <a:lnTo>
                          <a:pt x="32" y="1"/>
                        </a:lnTo>
                        <a:lnTo>
                          <a:pt x="38" y="7"/>
                        </a:lnTo>
                        <a:lnTo>
                          <a:pt x="44" y="14"/>
                        </a:lnTo>
                        <a:lnTo>
                          <a:pt x="44" y="22"/>
                        </a:lnTo>
                        <a:lnTo>
                          <a:pt x="42" y="31"/>
                        </a:lnTo>
                        <a:lnTo>
                          <a:pt x="37" y="38"/>
                        </a:lnTo>
                        <a:lnTo>
                          <a:pt x="30" y="43"/>
                        </a:lnTo>
                        <a:lnTo>
                          <a:pt x="21" y="45"/>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7" name="Freeform 34"/>
                  <p:cNvSpPr>
                    <a:spLocks/>
                  </p:cNvSpPr>
                  <p:nvPr/>
                </p:nvSpPr>
                <p:spPr bwMode="auto">
                  <a:xfrm>
                    <a:off x="4212" y="2051"/>
                    <a:ext cx="44" cy="44"/>
                  </a:xfrm>
                  <a:custGeom>
                    <a:avLst/>
                    <a:gdLst>
                      <a:gd name="T0" fmla="*/ 21 w 44"/>
                      <a:gd name="T1" fmla="*/ 44 h 44"/>
                      <a:gd name="T2" fmla="*/ 12 w 44"/>
                      <a:gd name="T3" fmla="*/ 42 h 44"/>
                      <a:gd name="T4" fmla="*/ 5 w 44"/>
                      <a:gd name="T5" fmla="*/ 37 h 44"/>
                      <a:gd name="T6" fmla="*/ 2 w 44"/>
                      <a:gd name="T7" fmla="*/ 30 h 44"/>
                      <a:gd name="T8" fmla="*/ 0 w 44"/>
                      <a:gd name="T9" fmla="*/ 21 h 44"/>
                      <a:gd name="T10" fmla="*/ 2 w 44"/>
                      <a:gd name="T11" fmla="*/ 12 h 44"/>
                      <a:gd name="T12" fmla="*/ 7 w 44"/>
                      <a:gd name="T13" fmla="*/ 5 h 44"/>
                      <a:gd name="T14" fmla="*/ 14 w 44"/>
                      <a:gd name="T15" fmla="*/ 2 h 44"/>
                      <a:gd name="T16" fmla="*/ 23 w 44"/>
                      <a:gd name="T17" fmla="*/ 0 h 44"/>
                      <a:gd name="T18" fmla="*/ 32 w 44"/>
                      <a:gd name="T19" fmla="*/ 2 h 44"/>
                      <a:gd name="T20" fmla="*/ 39 w 44"/>
                      <a:gd name="T21" fmla="*/ 7 h 44"/>
                      <a:gd name="T22" fmla="*/ 44 w 44"/>
                      <a:gd name="T23" fmla="*/ 14 h 44"/>
                      <a:gd name="T24" fmla="*/ 44 w 44"/>
                      <a:gd name="T25" fmla="*/ 23 h 44"/>
                      <a:gd name="T26" fmla="*/ 42 w 44"/>
                      <a:gd name="T27" fmla="*/ 32 h 44"/>
                      <a:gd name="T28" fmla="*/ 37 w 44"/>
                      <a:gd name="T29" fmla="*/ 39 h 44"/>
                      <a:gd name="T30" fmla="*/ 30 w 44"/>
                      <a:gd name="T31" fmla="*/ 42 h 44"/>
                      <a:gd name="T32" fmla="*/ 21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1" y="44"/>
                        </a:moveTo>
                        <a:lnTo>
                          <a:pt x="12" y="42"/>
                        </a:lnTo>
                        <a:lnTo>
                          <a:pt x="5" y="37"/>
                        </a:lnTo>
                        <a:lnTo>
                          <a:pt x="2" y="30"/>
                        </a:lnTo>
                        <a:lnTo>
                          <a:pt x="0" y="21"/>
                        </a:lnTo>
                        <a:lnTo>
                          <a:pt x="2" y="12"/>
                        </a:lnTo>
                        <a:lnTo>
                          <a:pt x="7" y="5"/>
                        </a:lnTo>
                        <a:lnTo>
                          <a:pt x="14" y="2"/>
                        </a:lnTo>
                        <a:lnTo>
                          <a:pt x="23" y="0"/>
                        </a:lnTo>
                        <a:lnTo>
                          <a:pt x="32" y="2"/>
                        </a:lnTo>
                        <a:lnTo>
                          <a:pt x="39" y="7"/>
                        </a:lnTo>
                        <a:lnTo>
                          <a:pt x="44" y="14"/>
                        </a:lnTo>
                        <a:lnTo>
                          <a:pt x="44" y="23"/>
                        </a:lnTo>
                        <a:lnTo>
                          <a:pt x="42" y="32"/>
                        </a:lnTo>
                        <a:lnTo>
                          <a:pt x="37" y="39"/>
                        </a:lnTo>
                        <a:lnTo>
                          <a:pt x="30" y="42"/>
                        </a:lnTo>
                        <a:lnTo>
                          <a:pt x="21"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8" name="Freeform 35"/>
                  <p:cNvSpPr>
                    <a:spLocks/>
                  </p:cNvSpPr>
                  <p:nvPr/>
                </p:nvSpPr>
                <p:spPr bwMode="auto">
                  <a:xfrm>
                    <a:off x="4069" y="1899"/>
                    <a:ext cx="377" cy="304"/>
                  </a:xfrm>
                  <a:custGeom>
                    <a:avLst/>
                    <a:gdLst>
                      <a:gd name="T0" fmla="*/ 360 w 377"/>
                      <a:gd name="T1" fmla="*/ 9 h 304"/>
                      <a:gd name="T2" fmla="*/ 374 w 377"/>
                      <a:gd name="T3" fmla="*/ 63 h 304"/>
                      <a:gd name="T4" fmla="*/ 377 w 377"/>
                      <a:gd name="T5" fmla="*/ 116 h 304"/>
                      <a:gd name="T6" fmla="*/ 372 w 377"/>
                      <a:gd name="T7" fmla="*/ 166 h 304"/>
                      <a:gd name="T8" fmla="*/ 358 w 377"/>
                      <a:gd name="T9" fmla="*/ 212 h 304"/>
                      <a:gd name="T10" fmla="*/ 334 w 377"/>
                      <a:gd name="T11" fmla="*/ 248 h 304"/>
                      <a:gd name="T12" fmla="*/ 299 w 377"/>
                      <a:gd name="T13" fmla="*/ 278 h 304"/>
                      <a:gd name="T14" fmla="*/ 255 w 377"/>
                      <a:gd name="T15" fmla="*/ 297 h 304"/>
                      <a:gd name="T16" fmla="*/ 199 w 377"/>
                      <a:gd name="T17" fmla="*/ 304 h 304"/>
                      <a:gd name="T18" fmla="*/ 178 w 377"/>
                      <a:gd name="T19" fmla="*/ 302 h 304"/>
                      <a:gd name="T20" fmla="*/ 152 w 377"/>
                      <a:gd name="T21" fmla="*/ 301 h 304"/>
                      <a:gd name="T22" fmla="*/ 122 w 377"/>
                      <a:gd name="T23" fmla="*/ 295 h 304"/>
                      <a:gd name="T24" fmla="*/ 93 w 377"/>
                      <a:gd name="T25" fmla="*/ 288 h 304"/>
                      <a:gd name="T26" fmla="*/ 65 w 377"/>
                      <a:gd name="T27" fmla="*/ 280 h 304"/>
                      <a:gd name="T28" fmla="*/ 40 w 377"/>
                      <a:gd name="T29" fmla="*/ 269 h 304"/>
                      <a:gd name="T30" fmla="*/ 23 w 377"/>
                      <a:gd name="T31" fmla="*/ 257 h 304"/>
                      <a:gd name="T32" fmla="*/ 14 w 377"/>
                      <a:gd name="T33" fmla="*/ 243 h 304"/>
                      <a:gd name="T34" fmla="*/ 9 w 377"/>
                      <a:gd name="T35" fmla="*/ 205 h 304"/>
                      <a:gd name="T36" fmla="*/ 5 w 377"/>
                      <a:gd name="T37" fmla="*/ 143 h 304"/>
                      <a:gd name="T38" fmla="*/ 2 w 377"/>
                      <a:gd name="T39" fmla="*/ 84 h 304"/>
                      <a:gd name="T40" fmla="*/ 0 w 377"/>
                      <a:gd name="T41" fmla="*/ 47 h 304"/>
                      <a:gd name="T42" fmla="*/ 19 w 377"/>
                      <a:gd name="T43" fmla="*/ 40 h 304"/>
                      <a:gd name="T44" fmla="*/ 38 w 377"/>
                      <a:gd name="T45" fmla="*/ 33 h 304"/>
                      <a:gd name="T46" fmla="*/ 61 w 377"/>
                      <a:gd name="T47" fmla="*/ 28 h 304"/>
                      <a:gd name="T48" fmla="*/ 84 w 377"/>
                      <a:gd name="T49" fmla="*/ 23 h 304"/>
                      <a:gd name="T50" fmla="*/ 108 w 377"/>
                      <a:gd name="T51" fmla="*/ 18 h 304"/>
                      <a:gd name="T52" fmla="*/ 134 w 377"/>
                      <a:gd name="T53" fmla="*/ 12 h 304"/>
                      <a:gd name="T54" fmla="*/ 159 w 377"/>
                      <a:gd name="T55" fmla="*/ 9 h 304"/>
                      <a:gd name="T56" fmla="*/ 185 w 377"/>
                      <a:gd name="T57" fmla="*/ 5 h 304"/>
                      <a:gd name="T58" fmla="*/ 211 w 377"/>
                      <a:gd name="T59" fmla="*/ 4 h 304"/>
                      <a:gd name="T60" fmla="*/ 236 w 377"/>
                      <a:gd name="T61" fmla="*/ 2 h 304"/>
                      <a:gd name="T62" fmla="*/ 260 w 377"/>
                      <a:gd name="T63" fmla="*/ 0 h 304"/>
                      <a:gd name="T64" fmla="*/ 283 w 377"/>
                      <a:gd name="T65" fmla="*/ 0 h 304"/>
                      <a:gd name="T66" fmla="*/ 306 w 377"/>
                      <a:gd name="T67" fmla="*/ 0 h 304"/>
                      <a:gd name="T68" fmla="*/ 325 w 377"/>
                      <a:gd name="T69" fmla="*/ 2 h 304"/>
                      <a:gd name="T70" fmla="*/ 344 w 377"/>
                      <a:gd name="T71" fmla="*/ 5 h 304"/>
                      <a:gd name="T72" fmla="*/ 360 w 377"/>
                      <a:gd name="T73" fmla="*/ 9 h 3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7"/>
                      <a:gd name="T112" fmla="*/ 0 h 304"/>
                      <a:gd name="T113" fmla="*/ 377 w 377"/>
                      <a:gd name="T114" fmla="*/ 304 h 3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7" h="304">
                        <a:moveTo>
                          <a:pt x="360" y="9"/>
                        </a:moveTo>
                        <a:lnTo>
                          <a:pt x="374" y="63"/>
                        </a:lnTo>
                        <a:lnTo>
                          <a:pt x="377" y="116"/>
                        </a:lnTo>
                        <a:lnTo>
                          <a:pt x="372" y="166"/>
                        </a:lnTo>
                        <a:lnTo>
                          <a:pt x="358" y="212"/>
                        </a:lnTo>
                        <a:lnTo>
                          <a:pt x="334" y="248"/>
                        </a:lnTo>
                        <a:lnTo>
                          <a:pt x="299" y="278"/>
                        </a:lnTo>
                        <a:lnTo>
                          <a:pt x="255" y="297"/>
                        </a:lnTo>
                        <a:lnTo>
                          <a:pt x="199" y="304"/>
                        </a:lnTo>
                        <a:lnTo>
                          <a:pt x="178" y="302"/>
                        </a:lnTo>
                        <a:lnTo>
                          <a:pt x="152" y="301"/>
                        </a:lnTo>
                        <a:lnTo>
                          <a:pt x="122" y="295"/>
                        </a:lnTo>
                        <a:lnTo>
                          <a:pt x="93" y="288"/>
                        </a:lnTo>
                        <a:lnTo>
                          <a:pt x="65" y="280"/>
                        </a:lnTo>
                        <a:lnTo>
                          <a:pt x="40" y="269"/>
                        </a:lnTo>
                        <a:lnTo>
                          <a:pt x="23" y="257"/>
                        </a:lnTo>
                        <a:lnTo>
                          <a:pt x="14" y="243"/>
                        </a:lnTo>
                        <a:lnTo>
                          <a:pt x="9" y="205"/>
                        </a:lnTo>
                        <a:lnTo>
                          <a:pt x="5" y="143"/>
                        </a:lnTo>
                        <a:lnTo>
                          <a:pt x="2" y="84"/>
                        </a:lnTo>
                        <a:lnTo>
                          <a:pt x="0" y="47"/>
                        </a:lnTo>
                        <a:lnTo>
                          <a:pt x="19" y="40"/>
                        </a:lnTo>
                        <a:lnTo>
                          <a:pt x="38" y="33"/>
                        </a:lnTo>
                        <a:lnTo>
                          <a:pt x="61" y="28"/>
                        </a:lnTo>
                        <a:lnTo>
                          <a:pt x="84" y="23"/>
                        </a:lnTo>
                        <a:lnTo>
                          <a:pt x="108" y="18"/>
                        </a:lnTo>
                        <a:lnTo>
                          <a:pt x="134" y="12"/>
                        </a:lnTo>
                        <a:lnTo>
                          <a:pt x="159" y="9"/>
                        </a:lnTo>
                        <a:lnTo>
                          <a:pt x="185" y="5"/>
                        </a:lnTo>
                        <a:lnTo>
                          <a:pt x="211" y="4"/>
                        </a:lnTo>
                        <a:lnTo>
                          <a:pt x="236" y="2"/>
                        </a:lnTo>
                        <a:lnTo>
                          <a:pt x="260" y="0"/>
                        </a:lnTo>
                        <a:lnTo>
                          <a:pt x="283" y="0"/>
                        </a:lnTo>
                        <a:lnTo>
                          <a:pt x="306" y="0"/>
                        </a:lnTo>
                        <a:lnTo>
                          <a:pt x="325" y="2"/>
                        </a:lnTo>
                        <a:lnTo>
                          <a:pt x="344" y="5"/>
                        </a:lnTo>
                        <a:lnTo>
                          <a:pt x="360" y="9"/>
                        </a:lnTo>
                        <a:close/>
                      </a:path>
                    </a:pathLst>
                  </a:custGeom>
                  <a:solidFill>
                    <a:srgbClr val="003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29" name="Freeform 36"/>
                  <p:cNvSpPr>
                    <a:spLocks/>
                  </p:cNvSpPr>
                  <p:nvPr/>
                </p:nvSpPr>
                <p:spPr bwMode="auto">
                  <a:xfrm>
                    <a:off x="4039" y="932"/>
                    <a:ext cx="444" cy="1014"/>
                  </a:xfrm>
                  <a:custGeom>
                    <a:avLst/>
                    <a:gdLst>
                      <a:gd name="T0" fmla="*/ 374 w 444"/>
                      <a:gd name="T1" fmla="*/ 972 h 1014"/>
                      <a:gd name="T2" fmla="*/ 336 w 444"/>
                      <a:gd name="T3" fmla="*/ 967 h 1014"/>
                      <a:gd name="T4" fmla="*/ 290 w 444"/>
                      <a:gd name="T5" fmla="*/ 967 h 1014"/>
                      <a:gd name="T6" fmla="*/ 241 w 444"/>
                      <a:gd name="T7" fmla="*/ 971 h 1014"/>
                      <a:gd name="T8" fmla="*/ 189 w 444"/>
                      <a:gd name="T9" fmla="*/ 976 h 1014"/>
                      <a:gd name="T10" fmla="*/ 138 w 444"/>
                      <a:gd name="T11" fmla="*/ 985 h 1014"/>
                      <a:gd name="T12" fmla="*/ 91 w 444"/>
                      <a:gd name="T13" fmla="*/ 995 h 1014"/>
                      <a:gd name="T14" fmla="*/ 49 w 444"/>
                      <a:gd name="T15" fmla="*/ 1007 h 1014"/>
                      <a:gd name="T16" fmla="*/ 26 w 444"/>
                      <a:gd name="T17" fmla="*/ 983 h 1014"/>
                      <a:gd name="T18" fmla="*/ 21 w 444"/>
                      <a:gd name="T19" fmla="*/ 929 h 1014"/>
                      <a:gd name="T20" fmla="*/ 11 w 444"/>
                      <a:gd name="T21" fmla="*/ 913 h 1014"/>
                      <a:gd name="T22" fmla="*/ 0 w 444"/>
                      <a:gd name="T23" fmla="*/ 892 h 1014"/>
                      <a:gd name="T24" fmla="*/ 5 w 444"/>
                      <a:gd name="T25" fmla="*/ 805 h 1014"/>
                      <a:gd name="T26" fmla="*/ 21 w 444"/>
                      <a:gd name="T27" fmla="*/ 656 h 1014"/>
                      <a:gd name="T28" fmla="*/ 21 w 444"/>
                      <a:gd name="T29" fmla="*/ 560 h 1014"/>
                      <a:gd name="T30" fmla="*/ 14 w 444"/>
                      <a:gd name="T31" fmla="*/ 440 h 1014"/>
                      <a:gd name="T32" fmla="*/ 26 w 444"/>
                      <a:gd name="T33" fmla="*/ 393 h 1014"/>
                      <a:gd name="T34" fmla="*/ 67 w 444"/>
                      <a:gd name="T35" fmla="*/ 335 h 1014"/>
                      <a:gd name="T36" fmla="*/ 116 w 444"/>
                      <a:gd name="T37" fmla="*/ 258 h 1014"/>
                      <a:gd name="T38" fmla="*/ 154 w 444"/>
                      <a:gd name="T39" fmla="*/ 193 h 1014"/>
                      <a:gd name="T40" fmla="*/ 163 w 444"/>
                      <a:gd name="T41" fmla="*/ 153 h 1014"/>
                      <a:gd name="T42" fmla="*/ 161 w 444"/>
                      <a:gd name="T43" fmla="*/ 125 h 1014"/>
                      <a:gd name="T44" fmla="*/ 161 w 444"/>
                      <a:gd name="T45" fmla="*/ 120 h 1014"/>
                      <a:gd name="T46" fmla="*/ 173 w 444"/>
                      <a:gd name="T47" fmla="*/ 111 h 1014"/>
                      <a:gd name="T48" fmla="*/ 178 w 444"/>
                      <a:gd name="T49" fmla="*/ 103 h 1014"/>
                      <a:gd name="T50" fmla="*/ 182 w 444"/>
                      <a:gd name="T51" fmla="*/ 80 h 1014"/>
                      <a:gd name="T52" fmla="*/ 199 w 444"/>
                      <a:gd name="T53" fmla="*/ 59 h 1014"/>
                      <a:gd name="T54" fmla="*/ 254 w 444"/>
                      <a:gd name="T55" fmla="*/ 33 h 1014"/>
                      <a:gd name="T56" fmla="*/ 320 w 444"/>
                      <a:gd name="T57" fmla="*/ 8 h 1014"/>
                      <a:gd name="T58" fmla="*/ 371 w 444"/>
                      <a:gd name="T59" fmla="*/ 0 h 1014"/>
                      <a:gd name="T60" fmla="*/ 385 w 444"/>
                      <a:gd name="T61" fmla="*/ 24 h 1014"/>
                      <a:gd name="T62" fmla="*/ 397 w 444"/>
                      <a:gd name="T63" fmla="*/ 71 h 1014"/>
                      <a:gd name="T64" fmla="*/ 386 w 444"/>
                      <a:gd name="T65" fmla="*/ 90 h 1014"/>
                      <a:gd name="T66" fmla="*/ 413 w 444"/>
                      <a:gd name="T67" fmla="*/ 139 h 1014"/>
                      <a:gd name="T68" fmla="*/ 430 w 444"/>
                      <a:gd name="T69" fmla="*/ 199 h 1014"/>
                      <a:gd name="T70" fmla="*/ 441 w 444"/>
                      <a:gd name="T71" fmla="*/ 263 h 1014"/>
                      <a:gd name="T72" fmla="*/ 444 w 444"/>
                      <a:gd name="T73" fmla="*/ 330 h 1014"/>
                      <a:gd name="T74" fmla="*/ 435 w 444"/>
                      <a:gd name="T75" fmla="*/ 558 h 1014"/>
                      <a:gd name="T76" fmla="*/ 425 w 444"/>
                      <a:gd name="T77" fmla="*/ 740 h 1014"/>
                      <a:gd name="T78" fmla="*/ 432 w 444"/>
                      <a:gd name="T79" fmla="*/ 817 h 1014"/>
                      <a:gd name="T80" fmla="*/ 416 w 444"/>
                      <a:gd name="T81" fmla="*/ 885 h 1014"/>
                      <a:gd name="T82" fmla="*/ 395 w 444"/>
                      <a:gd name="T83" fmla="*/ 896 h 1014"/>
                      <a:gd name="T84" fmla="*/ 381 w 444"/>
                      <a:gd name="T85" fmla="*/ 901 h 1014"/>
                      <a:gd name="T86" fmla="*/ 390 w 444"/>
                      <a:gd name="T87" fmla="*/ 945 h 1014"/>
                      <a:gd name="T88" fmla="*/ 390 w 444"/>
                      <a:gd name="T89" fmla="*/ 976 h 10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
                      <a:gd name="T136" fmla="*/ 0 h 1014"/>
                      <a:gd name="T137" fmla="*/ 444 w 444"/>
                      <a:gd name="T138" fmla="*/ 1014 h 10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 h="1014">
                        <a:moveTo>
                          <a:pt x="390" y="976"/>
                        </a:moveTo>
                        <a:lnTo>
                          <a:pt x="374" y="972"/>
                        </a:lnTo>
                        <a:lnTo>
                          <a:pt x="355" y="969"/>
                        </a:lnTo>
                        <a:lnTo>
                          <a:pt x="336" y="967"/>
                        </a:lnTo>
                        <a:lnTo>
                          <a:pt x="313" y="967"/>
                        </a:lnTo>
                        <a:lnTo>
                          <a:pt x="290" y="967"/>
                        </a:lnTo>
                        <a:lnTo>
                          <a:pt x="266" y="969"/>
                        </a:lnTo>
                        <a:lnTo>
                          <a:pt x="241" y="971"/>
                        </a:lnTo>
                        <a:lnTo>
                          <a:pt x="215" y="972"/>
                        </a:lnTo>
                        <a:lnTo>
                          <a:pt x="189" y="976"/>
                        </a:lnTo>
                        <a:lnTo>
                          <a:pt x="164" y="979"/>
                        </a:lnTo>
                        <a:lnTo>
                          <a:pt x="138" y="985"/>
                        </a:lnTo>
                        <a:lnTo>
                          <a:pt x="114" y="990"/>
                        </a:lnTo>
                        <a:lnTo>
                          <a:pt x="91" y="995"/>
                        </a:lnTo>
                        <a:lnTo>
                          <a:pt x="68" y="1000"/>
                        </a:lnTo>
                        <a:lnTo>
                          <a:pt x="49" y="1007"/>
                        </a:lnTo>
                        <a:lnTo>
                          <a:pt x="30" y="1014"/>
                        </a:lnTo>
                        <a:lnTo>
                          <a:pt x="26" y="983"/>
                        </a:lnTo>
                        <a:lnTo>
                          <a:pt x="23" y="953"/>
                        </a:lnTo>
                        <a:lnTo>
                          <a:pt x="21" y="929"/>
                        </a:lnTo>
                        <a:lnTo>
                          <a:pt x="18" y="917"/>
                        </a:lnTo>
                        <a:lnTo>
                          <a:pt x="11" y="913"/>
                        </a:lnTo>
                        <a:lnTo>
                          <a:pt x="5" y="908"/>
                        </a:lnTo>
                        <a:lnTo>
                          <a:pt x="0" y="892"/>
                        </a:lnTo>
                        <a:lnTo>
                          <a:pt x="0" y="862"/>
                        </a:lnTo>
                        <a:lnTo>
                          <a:pt x="5" y="805"/>
                        </a:lnTo>
                        <a:lnTo>
                          <a:pt x="14" y="730"/>
                        </a:lnTo>
                        <a:lnTo>
                          <a:pt x="21" y="656"/>
                        </a:lnTo>
                        <a:lnTo>
                          <a:pt x="23" y="607"/>
                        </a:lnTo>
                        <a:lnTo>
                          <a:pt x="21" y="560"/>
                        </a:lnTo>
                        <a:lnTo>
                          <a:pt x="18" y="497"/>
                        </a:lnTo>
                        <a:lnTo>
                          <a:pt x="14" y="440"/>
                        </a:lnTo>
                        <a:lnTo>
                          <a:pt x="18" y="407"/>
                        </a:lnTo>
                        <a:lnTo>
                          <a:pt x="26" y="393"/>
                        </a:lnTo>
                        <a:lnTo>
                          <a:pt x="44" y="368"/>
                        </a:lnTo>
                        <a:lnTo>
                          <a:pt x="67" y="335"/>
                        </a:lnTo>
                        <a:lnTo>
                          <a:pt x="91" y="296"/>
                        </a:lnTo>
                        <a:lnTo>
                          <a:pt x="116" y="258"/>
                        </a:lnTo>
                        <a:lnTo>
                          <a:pt x="138" y="221"/>
                        </a:lnTo>
                        <a:lnTo>
                          <a:pt x="154" y="193"/>
                        </a:lnTo>
                        <a:lnTo>
                          <a:pt x="161" y="174"/>
                        </a:lnTo>
                        <a:lnTo>
                          <a:pt x="163" y="153"/>
                        </a:lnTo>
                        <a:lnTo>
                          <a:pt x="163" y="138"/>
                        </a:lnTo>
                        <a:lnTo>
                          <a:pt x="161" y="125"/>
                        </a:lnTo>
                        <a:lnTo>
                          <a:pt x="159" y="122"/>
                        </a:lnTo>
                        <a:lnTo>
                          <a:pt x="161" y="120"/>
                        </a:lnTo>
                        <a:lnTo>
                          <a:pt x="166" y="117"/>
                        </a:lnTo>
                        <a:lnTo>
                          <a:pt x="173" y="111"/>
                        </a:lnTo>
                        <a:lnTo>
                          <a:pt x="178" y="108"/>
                        </a:lnTo>
                        <a:lnTo>
                          <a:pt x="178" y="103"/>
                        </a:lnTo>
                        <a:lnTo>
                          <a:pt x="180" y="92"/>
                        </a:lnTo>
                        <a:lnTo>
                          <a:pt x="182" y="80"/>
                        </a:lnTo>
                        <a:lnTo>
                          <a:pt x="185" y="69"/>
                        </a:lnTo>
                        <a:lnTo>
                          <a:pt x="199" y="59"/>
                        </a:lnTo>
                        <a:lnTo>
                          <a:pt x="222" y="47"/>
                        </a:lnTo>
                        <a:lnTo>
                          <a:pt x="254" y="33"/>
                        </a:lnTo>
                        <a:lnTo>
                          <a:pt x="287" y="19"/>
                        </a:lnTo>
                        <a:lnTo>
                          <a:pt x="320" y="8"/>
                        </a:lnTo>
                        <a:lnTo>
                          <a:pt x="350" y="0"/>
                        </a:lnTo>
                        <a:lnTo>
                          <a:pt x="371" y="0"/>
                        </a:lnTo>
                        <a:lnTo>
                          <a:pt x="379" y="5"/>
                        </a:lnTo>
                        <a:lnTo>
                          <a:pt x="385" y="24"/>
                        </a:lnTo>
                        <a:lnTo>
                          <a:pt x="392" y="48"/>
                        </a:lnTo>
                        <a:lnTo>
                          <a:pt x="397" y="71"/>
                        </a:lnTo>
                        <a:lnTo>
                          <a:pt x="395" y="83"/>
                        </a:lnTo>
                        <a:lnTo>
                          <a:pt x="386" y="90"/>
                        </a:lnTo>
                        <a:lnTo>
                          <a:pt x="400" y="113"/>
                        </a:lnTo>
                        <a:lnTo>
                          <a:pt x="413" y="139"/>
                        </a:lnTo>
                        <a:lnTo>
                          <a:pt x="423" y="167"/>
                        </a:lnTo>
                        <a:lnTo>
                          <a:pt x="430" y="199"/>
                        </a:lnTo>
                        <a:lnTo>
                          <a:pt x="437" y="230"/>
                        </a:lnTo>
                        <a:lnTo>
                          <a:pt x="441" y="263"/>
                        </a:lnTo>
                        <a:lnTo>
                          <a:pt x="444" y="296"/>
                        </a:lnTo>
                        <a:lnTo>
                          <a:pt x="444" y="330"/>
                        </a:lnTo>
                        <a:lnTo>
                          <a:pt x="441" y="427"/>
                        </a:lnTo>
                        <a:lnTo>
                          <a:pt x="435" y="558"/>
                        </a:lnTo>
                        <a:lnTo>
                          <a:pt x="428" y="679"/>
                        </a:lnTo>
                        <a:lnTo>
                          <a:pt x="425" y="740"/>
                        </a:lnTo>
                        <a:lnTo>
                          <a:pt x="428" y="772"/>
                        </a:lnTo>
                        <a:lnTo>
                          <a:pt x="432" y="817"/>
                        </a:lnTo>
                        <a:lnTo>
                          <a:pt x="430" y="861"/>
                        </a:lnTo>
                        <a:lnTo>
                          <a:pt x="416" y="885"/>
                        </a:lnTo>
                        <a:lnTo>
                          <a:pt x="406" y="890"/>
                        </a:lnTo>
                        <a:lnTo>
                          <a:pt x="395" y="896"/>
                        </a:lnTo>
                        <a:lnTo>
                          <a:pt x="385" y="899"/>
                        </a:lnTo>
                        <a:lnTo>
                          <a:pt x="381" y="901"/>
                        </a:lnTo>
                        <a:lnTo>
                          <a:pt x="385" y="920"/>
                        </a:lnTo>
                        <a:lnTo>
                          <a:pt x="390" y="945"/>
                        </a:lnTo>
                        <a:lnTo>
                          <a:pt x="393" y="965"/>
                        </a:lnTo>
                        <a:lnTo>
                          <a:pt x="390" y="976"/>
                        </a:lnTo>
                        <a:close/>
                      </a:path>
                    </a:pathLst>
                  </a:custGeom>
                  <a:solidFill>
                    <a:srgbClr val="E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0" name="Freeform 37"/>
                  <p:cNvSpPr>
                    <a:spLocks/>
                  </p:cNvSpPr>
                  <p:nvPr/>
                </p:nvSpPr>
                <p:spPr bwMode="auto">
                  <a:xfrm>
                    <a:off x="4345" y="1899"/>
                    <a:ext cx="101" cy="157"/>
                  </a:xfrm>
                  <a:custGeom>
                    <a:avLst/>
                    <a:gdLst>
                      <a:gd name="T0" fmla="*/ 14 w 101"/>
                      <a:gd name="T1" fmla="*/ 0 h 157"/>
                      <a:gd name="T2" fmla="*/ 24 w 101"/>
                      <a:gd name="T3" fmla="*/ 86 h 157"/>
                      <a:gd name="T4" fmla="*/ 101 w 101"/>
                      <a:gd name="T5" fmla="*/ 140 h 157"/>
                      <a:gd name="T6" fmla="*/ 100 w 101"/>
                      <a:gd name="T7" fmla="*/ 157 h 157"/>
                      <a:gd name="T8" fmla="*/ 5 w 101"/>
                      <a:gd name="T9" fmla="*/ 93 h 157"/>
                      <a:gd name="T10" fmla="*/ 0 w 101"/>
                      <a:gd name="T11" fmla="*/ 0 h 157"/>
                      <a:gd name="T12" fmla="*/ 14 w 101"/>
                      <a:gd name="T13" fmla="*/ 0 h 157"/>
                      <a:gd name="T14" fmla="*/ 0 60000 65536"/>
                      <a:gd name="T15" fmla="*/ 0 60000 65536"/>
                      <a:gd name="T16" fmla="*/ 0 60000 65536"/>
                      <a:gd name="T17" fmla="*/ 0 60000 65536"/>
                      <a:gd name="T18" fmla="*/ 0 60000 65536"/>
                      <a:gd name="T19" fmla="*/ 0 60000 65536"/>
                      <a:gd name="T20" fmla="*/ 0 60000 65536"/>
                      <a:gd name="T21" fmla="*/ 0 w 101"/>
                      <a:gd name="T22" fmla="*/ 0 h 157"/>
                      <a:gd name="T23" fmla="*/ 101 w 101"/>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57">
                        <a:moveTo>
                          <a:pt x="14" y="0"/>
                        </a:moveTo>
                        <a:lnTo>
                          <a:pt x="24" y="86"/>
                        </a:lnTo>
                        <a:lnTo>
                          <a:pt x="101" y="140"/>
                        </a:lnTo>
                        <a:lnTo>
                          <a:pt x="100" y="157"/>
                        </a:lnTo>
                        <a:lnTo>
                          <a:pt x="5" y="93"/>
                        </a:lnTo>
                        <a:lnTo>
                          <a:pt x="0" y="0"/>
                        </a:lnTo>
                        <a:lnTo>
                          <a:pt x="14" y="0"/>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1" name="Freeform 38"/>
                  <p:cNvSpPr>
                    <a:spLocks/>
                  </p:cNvSpPr>
                  <p:nvPr/>
                </p:nvSpPr>
                <p:spPr bwMode="auto">
                  <a:xfrm>
                    <a:off x="4083" y="1927"/>
                    <a:ext cx="355" cy="1703"/>
                  </a:xfrm>
                  <a:custGeom>
                    <a:avLst/>
                    <a:gdLst>
                      <a:gd name="T0" fmla="*/ 286 w 355"/>
                      <a:gd name="T1" fmla="*/ 1497 h 1703"/>
                      <a:gd name="T2" fmla="*/ 306 w 355"/>
                      <a:gd name="T3" fmla="*/ 1410 h 1703"/>
                      <a:gd name="T4" fmla="*/ 334 w 355"/>
                      <a:gd name="T5" fmla="*/ 1307 h 1703"/>
                      <a:gd name="T6" fmla="*/ 353 w 355"/>
                      <a:gd name="T7" fmla="*/ 1188 h 1703"/>
                      <a:gd name="T8" fmla="*/ 348 w 355"/>
                      <a:gd name="T9" fmla="*/ 1069 h 1703"/>
                      <a:gd name="T10" fmla="*/ 320 w 355"/>
                      <a:gd name="T11" fmla="*/ 950 h 1703"/>
                      <a:gd name="T12" fmla="*/ 306 w 355"/>
                      <a:gd name="T13" fmla="*/ 898 h 1703"/>
                      <a:gd name="T14" fmla="*/ 300 w 355"/>
                      <a:gd name="T15" fmla="*/ 851 h 1703"/>
                      <a:gd name="T16" fmla="*/ 292 w 355"/>
                      <a:gd name="T17" fmla="*/ 699 h 1703"/>
                      <a:gd name="T18" fmla="*/ 304 w 355"/>
                      <a:gd name="T19" fmla="*/ 372 h 1703"/>
                      <a:gd name="T20" fmla="*/ 304 w 355"/>
                      <a:gd name="T21" fmla="*/ 252 h 1703"/>
                      <a:gd name="T22" fmla="*/ 281 w 355"/>
                      <a:gd name="T23" fmla="*/ 152 h 1703"/>
                      <a:gd name="T24" fmla="*/ 238 w 355"/>
                      <a:gd name="T25" fmla="*/ 63 h 1703"/>
                      <a:gd name="T26" fmla="*/ 176 w 355"/>
                      <a:gd name="T27" fmla="*/ 7 h 1703"/>
                      <a:gd name="T28" fmla="*/ 98 w 355"/>
                      <a:gd name="T29" fmla="*/ 11 h 1703"/>
                      <a:gd name="T30" fmla="*/ 42 w 355"/>
                      <a:gd name="T31" fmla="*/ 72 h 1703"/>
                      <a:gd name="T32" fmla="*/ 10 w 355"/>
                      <a:gd name="T33" fmla="*/ 164 h 1703"/>
                      <a:gd name="T34" fmla="*/ 0 w 355"/>
                      <a:gd name="T35" fmla="*/ 257 h 1703"/>
                      <a:gd name="T36" fmla="*/ 3 w 355"/>
                      <a:gd name="T37" fmla="*/ 339 h 1703"/>
                      <a:gd name="T38" fmla="*/ 19 w 355"/>
                      <a:gd name="T39" fmla="*/ 453 h 1703"/>
                      <a:gd name="T40" fmla="*/ 37 w 355"/>
                      <a:gd name="T41" fmla="*/ 542 h 1703"/>
                      <a:gd name="T42" fmla="*/ 63 w 355"/>
                      <a:gd name="T43" fmla="*/ 620 h 1703"/>
                      <a:gd name="T44" fmla="*/ 96 w 355"/>
                      <a:gd name="T45" fmla="*/ 706 h 1703"/>
                      <a:gd name="T46" fmla="*/ 126 w 355"/>
                      <a:gd name="T47" fmla="*/ 778 h 1703"/>
                      <a:gd name="T48" fmla="*/ 141 w 355"/>
                      <a:gd name="T49" fmla="*/ 828 h 1703"/>
                      <a:gd name="T50" fmla="*/ 143 w 355"/>
                      <a:gd name="T51" fmla="*/ 891 h 1703"/>
                      <a:gd name="T52" fmla="*/ 152 w 355"/>
                      <a:gd name="T53" fmla="*/ 940 h 1703"/>
                      <a:gd name="T54" fmla="*/ 173 w 355"/>
                      <a:gd name="T55" fmla="*/ 987 h 1703"/>
                      <a:gd name="T56" fmla="*/ 190 w 355"/>
                      <a:gd name="T57" fmla="*/ 1069 h 1703"/>
                      <a:gd name="T58" fmla="*/ 203 w 355"/>
                      <a:gd name="T59" fmla="*/ 1405 h 1703"/>
                      <a:gd name="T60" fmla="*/ 194 w 355"/>
                      <a:gd name="T61" fmla="*/ 1635 h 1703"/>
                      <a:gd name="T62" fmla="*/ 203 w 355"/>
                      <a:gd name="T63" fmla="*/ 1667 h 1703"/>
                      <a:gd name="T64" fmla="*/ 218 w 355"/>
                      <a:gd name="T65" fmla="*/ 1693 h 1703"/>
                      <a:gd name="T66" fmla="*/ 238 w 355"/>
                      <a:gd name="T67" fmla="*/ 1703 h 1703"/>
                      <a:gd name="T68" fmla="*/ 271 w 355"/>
                      <a:gd name="T69" fmla="*/ 1674 h 1703"/>
                      <a:gd name="T70" fmla="*/ 285 w 355"/>
                      <a:gd name="T71" fmla="*/ 1583 h 17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5"/>
                      <a:gd name="T109" fmla="*/ 0 h 1703"/>
                      <a:gd name="T110" fmla="*/ 355 w 355"/>
                      <a:gd name="T111" fmla="*/ 1703 h 17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5" h="1703">
                        <a:moveTo>
                          <a:pt x="283" y="1534"/>
                        </a:moveTo>
                        <a:lnTo>
                          <a:pt x="286" y="1497"/>
                        </a:lnTo>
                        <a:lnTo>
                          <a:pt x="293" y="1455"/>
                        </a:lnTo>
                        <a:lnTo>
                          <a:pt x="306" y="1410"/>
                        </a:lnTo>
                        <a:lnTo>
                          <a:pt x="320" y="1361"/>
                        </a:lnTo>
                        <a:lnTo>
                          <a:pt x="334" y="1307"/>
                        </a:lnTo>
                        <a:lnTo>
                          <a:pt x="344" y="1249"/>
                        </a:lnTo>
                        <a:lnTo>
                          <a:pt x="353" y="1188"/>
                        </a:lnTo>
                        <a:lnTo>
                          <a:pt x="355" y="1123"/>
                        </a:lnTo>
                        <a:lnTo>
                          <a:pt x="348" y="1069"/>
                        </a:lnTo>
                        <a:lnTo>
                          <a:pt x="335" y="1006"/>
                        </a:lnTo>
                        <a:lnTo>
                          <a:pt x="320" y="950"/>
                        </a:lnTo>
                        <a:lnTo>
                          <a:pt x="309" y="917"/>
                        </a:lnTo>
                        <a:lnTo>
                          <a:pt x="306" y="898"/>
                        </a:lnTo>
                        <a:lnTo>
                          <a:pt x="304" y="877"/>
                        </a:lnTo>
                        <a:lnTo>
                          <a:pt x="300" y="851"/>
                        </a:lnTo>
                        <a:lnTo>
                          <a:pt x="297" y="823"/>
                        </a:lnTo>
                        <a:lnTo>
                          <a:pt x="292" y="699"/>
                        </a:lnTo>
                        <a:lnTo>
                          <a:pt x="297" y="528"/>
                        </a:lnTo>
                        <a:lnTo>
                          <a:pt x="304" y="372"/>
                        </a:lnTo>
                        <a:lnTo>
                          <a:pt x="307" y="297"/>
                        </a:lnTo>
                        <a:lnTo>
                          <a:pt x="304" y="252"/>
                        </a:lnTo>
                        <a:lnTo>
                          <a:pt x="295" y="203"/>
                        </a:lnTo>
                        <a:lnTo>
                          <a:pt x="281" y="152"/>
                        </a:lnTo>
                        <a:lnTo>
                          <a:pt x="262" y="105"/>
                        </a:lnTo>
                        <a:lnTo>
                          <a:pt x="238" y="63"/>
                        </a:lnTo>
                        <a:lnTo>
                          <a:pt x="210" y="30"/>
                        </a:lnTo>
                        <a:lnTo>
                          <a:pt x="176" y="7"/>
                        </a:lnTo>
                        <a:lnTo>
                          <a:pt x="138" y="0"/>
                        </a:lnTo>
                        <a:lnTo>
                          <a:pt x="98" y="11"/>
                        </a:lnTo>
                        <a:lnTo>
                          <a:pt x="66" y="35"/>
                        </a:lnTo>
                        <a:lnTo>
                          <a:pt x="42" y="72"/>
                        </a:lnTo>
                        <a:lnTo>
                          <a:pt x="24" y="115"/>
                        </a:lnTo>
                        <a:lnTo>
                          <a:pt x="10" y="164"/>
                        </a:lnTo>
                        <a:lnTo>
                          <a:pt x="3" y="212"/>
                        </a:lnTo>
                        <a:lnTo>
                          <a:pt x="0" y="257"/>
                        </a:lnTo>
                        <a:lnTo>
                          <a:pt x="0" y="295"/>
                        </a:lnTo>
                        <a:lnTo>
                          <a:pt x="3" y="339"/>
                        </a:lnTo>
                        <a:lnTo>
                          <a:pt x="10" y="395"/>
                        </a:lnTo>
                        <a:lnTo>
                          <a:pt x="19" y="453"/>
                        </a:lnTo>
                        <a:lnTo>
                          <a:pt x="30" y="510"/>
                        </a:lnTo>
                        <a:lnTo>
                          <a:pt x="37" y="542"/>
                        </a:lnTo>
                        <a:lnTo>
                          <a:pt x="49" y="578"/>
                        </a:lnTo>
                        <a:lnTo>
                          <a:pt x="63" y="620"/>
                        </a:lnTo>
                        <a:lnTo>
                          <a:pt x="79" y="664"/>
                        </a:lnTo>
                        <a:lnTo>
                          <a:pt x="96" y="706"/>
                        </a:lnTo>
                        <a:lnTo>
                          <a:pt x="112" y="744"/>
                        </a:lnTo>
                        <a:lnTo>
                          <a:pt x="126" y="778"/>
                        </a:lnTo>
                        <a:lnTo>
                          <a:pt x="136" y="804"/>
                        </a:lnTo>
                        <a:lnTo>
                          <a:pt x="141" y="828"/>
                        </a:lnTo>
                        <a:lnTo>
                          <a:pt x="143" y="860"/>
                        </a:lnTo>
                        <a:lnTo>
                          <a:pt x="143" y="891"/>
                        </a:lnTo>
                        <a:lnTo>
                          <a:pt x="145" y="917"/>
                        </a:lnTo>
                        <a:lnTo>
                          <a:pt x="152" y="940"/>
                        </a:lnTo>
                        <a:lnTo>
                          <a:pt x="162" y="964"/>
                        </a:lnTo>
                        <a:lnTo>
                          <a:pt x="173" y="987"/>
                        </a:lnTo>
                        <a:lnTo>
                          <a:pt x="182" y="1006"/>
                        </a:lnTo>
                        <a:lnTo>
                          <a:pt x="190" y="1069"/>
                        </a:lnTo>
                        <a:lnTo>
                          <a:pt x="199" y="1212"/>
                        </a:lnTo>
                        <a:lnTo>
                          <a:pt x="203" y="1405"/>
                        </a:lnTo>
                        <a:lnTo>
                          <a:pt x="194" y="1618"/>
                        </a:lnTo>
                        <a:lnTo>
                          <a:pt x="194" y="1635"/>
                        </a:lnTo>
                        <a:lnTo>
                          <a:pt x="197" y="1651"/>
                        </a:lnTo>
                        <a:lnTo>
                          <a:pt x="203" y="1667"/>
                        </a:lnTo>
                        <a:lnTo>
                          <a:pt x="210" y="1682"/>
                        </a:lnTo>
                        <a:lnTo>
                          <a:pt x="218" y="1693"/>
                        </a:lnTo>
                        <a:lnTo>
                          <a:pt x="227" y="1700"/>
                        </a:lnTo>
                        <a:lnTo>
                          <a:pt x="238" y="1703"/>
                        </a:lnTo>
                        <a:lnTo>
                          <a:pt x="248" y="1700"/>
                        </a:lnTo>
                        <a:lnTo>
                          <a:pt x="271" y="1674"/>
                        </a:lnTo>
                        <a:lnTo>
                          <a:pt x="281" y="1632"/>
                        </a:lnTo>
                        <a:lnTo>
                          <a:pt x="285" y="1583"/>
                        </a:lnTo>
                        <a:lnTo>
                          <a:pt x="283" y="153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2" name="Freeform 39"/>
                  <p:cNvSpPr>
                    <a:spLocks/>
                  </p:cNvSpPr>
                  <p:nvPr/>
                </p:nvSpPr>
                <p:spPr bwMode="auto">
                  <a:xfrm>
                    <a:off x="4212" y="2051"/>
                    <a:ext cx="44" cy="44"/>
                  </a:xfrm>
                  <a:custGeom>
                    <a:avLst/>
                    <a:gdLst>
                      <a:gd name="T0" fmla="*/ 23 w 44"/>
                      <a:gd name="T1" fmla="*/ 44 h 44"/>
                      <a:gd name="T2" fmla="*/ 14 w 44"/>
                      <a:gd name="T3" fmla="*/ 42 h 44"/>
                      <a:gd name="T4" fmla="*/ 7 w 44"/>
                      <a:gd name="T5" fmla="*/ 39 h 44"/>
                      <a:gd name="T6" fmla="*/ 2 w 44"/>
                      <a:gd name="T7" fmla="*/ 32 h 44"/>
                      <a:gd name="T8" fmla="*/ 0 w 44"/>
                      <a:gd name="T9" fmla="*/ 23 h 44"/>
                      <a:gd name="T10" fmla="*/ 2 w 44"/>
                      <a:gd name="T11" fmla="*/ 14 h 44"/>
                      <a:gd name="T12" fmla="*/ 5 w 44"/>
                      <a:gd name="T13" fmla="*/ 7 h 44"/>
                      <a:gd name="T14" fmla="*/ 12 w 44"/>
                      <a:gd name="T15" fmla="*/ 2 h 44"/>
                      <a:gd name="T16" fmla="*/ 21 w 44"/>
                      <a:gd name="T17" fmla="*/ 0 h 44"/>
                      <a:gd name="T18" fmla="*/ 30 w 44"/>
                      <a:gd name="T19" fmla="*/ 2 h 44"/>
                      <a:gd name="T20" fmla="*/ 37 w 44"/>
                      <a:gd name="T21" fmla="*/ 5 h 44"/>
                      <a:gd name="T22" fmla="*/ 42 w 44"/>
                      <a:gd name="T23" fmla="*/ 12 h 44"/>
                      <a:gd name="T24" fmla="*/ 44 w 44"/>
                      <a:gd name="T25" fmla="*/ 21 h 44"/>
                      <a:gd name="T26" fmla="*/ 42 w 44"/>
                      <a:gd name="T27" fmla="*/ 30 h 44"/>
                      <a:gd name="T28" fmla="*/ 39 w 44"/>
                      <a:gd name="T29" fmla="*/ 37 h 44"/>
                      <a:gd name="T30" fmla="*/ 32 w 44"/>
                      <a:gd name="T31" fmla="*/ 42 h 44"/>
                      <a:gd name="T32" fmla="*/ 23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3" y="44"/>
                        </a:moveTo>
                        <a:lnTo>
                          <a:pt x="14" y="42"/>
                        </a:lnTo>
                        <a:lnTo>
                          <a:pt x="7" y="39"/>
                        </a:lnTo>
                        <a:lnTo>
                          <a:pt x="2" y="32"/>
                        </a:lnTo>
                        <a:lnTo>
                          <a:pt x="0" y="23"/>
                        </a:lnTo>
                        <a:lnTo>
                          <a:pt x="2" y="14"/>
                        </a:lnTo>
                        <a:lnTo>
                          <a:pt x="5" y="7"/>
                        </a:lnTo>
                        <a:lnTo>
                          <a:pt x="12" y="2"/>
                        </a:lnTo>
                        <a:lnTo>
                          <a:pt x="21" y="0"/>
                        </a:lnTo>
                        <a:lnTo>
                          <a:pt x="30" y="2"/>
                        </a:lnTo>
                        <a:lnTo>
                          <a:pt x="37" y="5"/>
                        </a:lnTo>
                        <a:lnTo>
                          <a:pt x="42" y="12"/>
                        </a:lnTo>
                        <a:lnTo>
                          <a:pt x="44" y="21"/>
                        </a:lnTo>
                        <a:lnTo>
                          <a:pt x="42" y="30"/>
                        </a:lnTo>
                        <a:lnTo>
                          <a:pt x="39" y="37"/>
                        </a:lnTo>
                        <a:lnTo>
                          <a:pt x="32" y="42"/>
                        </a:lnTo>
                        <a:lnTo>
                          <a:pt x="23"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3" name="Freeform 40"/>
                  <p:cNvSpPr>
                    <a:spLocks/>
                  </p:cNvSpPr>
                  <p:nvPr/>
                </p:nvSpPr>
                <p:spPr bwMode="auto">
                  <a:xfrm>
                    <a:off x="4294" y="3532"/>
                    <a:ext cx="46" cy="46"/>
                  </a:xfrm>
                  <a:custGeom>
                    <a:avLst/>
                    <a:gdLst>
                      <a:gd name="T0" fmla="*/ 23 w 46"/>
                      <a:gd name="T1" fmla="*/ 46 h 46"/>
                      <a:gd name="T2" fmla="*/ 14 w 46"/>
                      <a:gd name="T3" fmla="*/ 44 h 46"/>
                      <a:gd name="T4" fmla="*/ 7 w 46"/>
                      <a:gd name="T5" fmla="*/ 39 h 46"/>
                      <a:gd name="T6" fmla="*/ 2 w 46"/>
                      <a:gd name="T7" fmla="*/ 32 h 46"/>
                      <a:gd name="T8" fmla="*/ 0 w 46"/>
                      <a:gd name="T9" fmla="*/ 23 h 46"/>
                      <a:gd name="T10" fmla="*/ 2 w 46"/>
                      <a:gd name="T11" fmla="*/ 14 h 46"/>
                      <a:gd name="T12" fmla="*/ 7 w 46"/>
                      <a:gd name="T13" fmla="*/ 7 h 46"/>
                      <a:gd name="T14" fmla="*/ 14 w 46"/>
                      <a:gd name="T15" fmla="*/ 2 h 46"/>
                      <a:gd name="T16" fmla="*/ 23 w 46"/>
                      <a:gd name="T17" fmla="*/ 0 h 46"/>
                      <a:gd name="T18" fmla="*/ 32 w 46"/>
                      <a:gd name="T19" fmla="*/ 2 h 46"/>
                      <a:gd name="T20" fmla="*/ 39 w 46"/>
                      <a:gd name="T21" fmla="*/ 7 h 46"/>
                      <a:gd name="T22" fmla="*/ 44 w 46"/>
                      <a:gd name="T23" fmla="*/ 14 h 46"/>
                      <a:gd name="T24" fmla="*/ 46 w 46"/>
                      <a:gd name="T25" fmla="*/ 23 h 46"/>
                      <a:gd name="T26" fmla="*/ 44 w 46"/>
                      <a:gd name="T27" fmla="*/ 32 h 46"/>
                      <a:gd name="T28" fmla="*/ 39 w 46"/>
                      <a:gd name="T29" fmla="*/ 39 h 46"/>
                      <a:gd name="T30" fmla="*/ 32 w 46"/>
                      <a:gd name="T31" fmla="*/ 44 h 46"/>
                      <a:gd name="T32" fmla="*/ 23 w 46"/>
                      <a:gd name="T33" fmla="*/ 46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46"/>
                      <a:gd name="T53" fmla="*/ 46 w 46"/>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46">
                        <a:moveTo>
                          <a:pt x="23" y="46"/>
                        </a:moveTo>
                        <a:lnTo>
                          <a:pt x="14" y="44"/>
                        </a:lnTo>
                        <a:lnTo>
                          <a:pt x="7" y="39"/>
                        </a:lnTo>
                        <a:lnTo>
                          <a:pt x="2" y="32"/>
                        </a:lnTo>
                        <a:lnTo>
                          <a:pt x="0" y="23"/>
                        </a:lnTo>
                        <a:lnTo>
                          <a:pt x="2" y="14"/>
                        </a:lnTo>
                        <a:lnTo>
                          <a:pt x="7" y="7"/>
                        </a:lnTo>
                        <a:lnTo>
                          <a:pt x="14" y="2"/>
                        </a:lnTo>
                        <a:lnTo>
                          <a:pt x="23" y="0"/>
                        </a:lnTo>
                        <a:lnTo>
                          <a:pt x="32" y="2"/>
                        </a:lnTo>
                        <a:lnTo>
                          <a:pt x="39" y="7"/>
                        </a:lnTo>
                        <a:lnTo>
                          <a:pt x="44" y="14"/>
                        </a:lnTo>
                        <a:lnTo>
                          <a:pt x="46" y="23"/>
                        </a:lnTo>
                        <a:lnTo>
                          <a:pt x="44" y="32"/>
                        </a:lnTo>
                        <a:lnTo>
                          <a:pt x="39" y="39"/>
                        </a:lnTo>
                        <a:lnTo>
                          <a:pt x="32" y="44"/>
                        </a:lnTo>
                        <a:lnTo>
                          <a:pt x="23" y="46"/>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4" name="Freeform 41"/>
                  <p:cNvSpPr>
                    <a:spLocks/>
                  </p:cNvSpPr>
                  <p:nvPr/>
                </p:nvSpPr>
                <p:spPr bwMode="auto">
                  <a:xfrm>
                    <a:off x="4032" y="3517"/>
                    <a:ext cx="350" cy="157"/>
                  </a:xfrm>
                  <a:custGeom>
                    <a:avLst/>
                    <a:gdLst>
                      <a:gd name="T0" fmla="*/ 303 w 350"/>
                      <a:gd name="T1" fmla="*/ 0 h 157"/>
                      <a:gd name="T2" fmla="*/ 320 w 350"/>
                      <a:gd name="T3" fmla="*/ 15 h 157"/>
                      <a:gd name="T4" fmla="*/ 337 w 350"/>
                      <a:gd name="T5" fmla="*/ 47 h 157"/>
                      <a:gd name="T6" fmla="*/ 348 w 350"/>
                      <a:gd name="T7" fmla="*/ 82 h 157"/>
                      <a:gd name="T8" fmla="*/ 350 w 350"/>
                      <a:gd name="T9" fmla="*/ 108 h 157"/>
                      <a:gd name="T10" fmla="*/ 348 w 350"/>
                      <a:gd name="T11" fmla="*/ 117 h 157"/>
                      <a:gd name="T12" fmla="*/ 344 w 350"/>
                      <a:gd name="T13" fmla="*/ 126 h 157"/>
                      <a:gd name="T14" fmla="*/ 339 w 350"/>
                      <a:gd name="T15" fmla="*/ 134 h 157"/>
                      <a:gd name="T16" fmla="*/ 332 w 350"/>
                      <a:gd name="T17" fmla="*/ 141 h 157"/>
                      <a:gd name="T18" fmla="*/ 322 w 350"/>
                      <a:gd name="T19" fmla="*/ 146 h 157"/>
                      <a:gd name="T20" fmla="*/ 309 w 350"/>
                      <a:gd name="T21" fmla="*/ 150 h 157"/>
                      <a:gd name="T22" fmla="*/ 294 w 350"/>
                      <a:gd name="T23" fmla="*/ 152 h 157"/>
                      <a:gd name="T24" fmla="*/ 275 w 350"/>
                      <a:gd name="T25" fmla="*/ 150 h 157"/>
                      <a:gd name="T26" fmla="*/ 248 w 350"/>
                      <a:gd name="T27" fmla="*/ 148 h 157"/>
                      <a:gd name="T28" fmla="*/ 219 w 350"/>
                      <a:gd name="T29" fmla="*/ 146 h 157"/>
                      <a:gd name="T30" fmla="*/ 189 w 350"/>
                      <a:gd name="T31" fmla="*/ 148 h 157"/>
                      <a:gd name="T32" fmla="*/ 159 w 350"/>
                      <a:gd name="T33" fmla="*/ 150 h 157"/>
                      <a:gd name="T34" fmla="*/ 131 w 350"/>
                      <a:gd name="T35" fmla="*/ 153 h 157"/>
                      <a:gd name="T36" fmla="*/ 105 w 350"/>
                      <a:gd name="T37" fmla="*/ 155 h 157"/>
                      <a:gd name="T38" fmla="*/ 81 w 350"/>
                      <a:gd name="T39" fmla="*/ 157 h 157"/>
                      <a:gd name="T40" fmla="*/ 63 w 350"/>
                      <a:gd name="T41" fmla="*/ 157 h 157"/>
                      <a:gd name="T42" fmla="*/ 51 w 350"/>
                      <a:gd name="T43" fmla="*/ 155 h 157"/>
                      <a:gd name="T44" fmla="*/ 39 w 350"/>
                      <a:gd name="T45" fmla="*/ 153 h 157"/>
                      <a:gd name="T46" fmla="*/ 28 w 350"/>
                      <a:gd name="T47" fmla="*/ 150 h 157"/>
                      <a:gd name="T48" fmla="*/ 19 w 350"/>
                      <a:gd name="T49" fmla="*/ 146 h 157"/>
                      <a:gd name="T50" fmla="*/ 11 w 350"/>
                      <a:gd name="T51" fmla="*/ 143 h 157"/>
                      <a:gd name="T52" fmla="*/ 6 w 350"/>
                      <a:gd name="T53" fmla="*/ 140 h 157"/>
                      <a:gd name="T54" fmla="*/ 0 w 350"/>
                      <a:gd name="T55" fmla="*/ 136 h 157"/>
                      <a:gd name="T56" fmla="*/ 0 w 350"/>
                      <a:gd name="T57" fmla="*/ 131 h 157"/>
                      <a:gd name="T58" fmla="*/ 2 w 350"/>
                      <a:gd name="T59" fmla="*/ 127 h 157"/>
                      <a:gd name="T60" fmla="*/ 7 w 350"/>
                      <a:gd name="T61" fmla="*/ 124 h 157"/>
                      <a:gd name="T62" fmla="*/ 14 w 350"/>
                      <a:gd name="T63" fmla="*/ 120 h 157"/>
                      <a:gd name="T64" fmla="*/ 25 w 350"/>
                      <a:gd name="T65" fmla="*/ 119 h 157"/>
                      <a:gd name="T66" fmla="*/ 35 w 350"/>
                      <a:gd name="T67" fmla="*/ 117 h 157"/>
                      <a:gd name="T68" fmla="*/ 44 w 350"/>
                      <a:gd name="T69" fmla="*/ 115 h 157"/>
                      <a:gd name="T70" fmla="*/ 54 w 350"/>
                      <a:gd name="T71" fmla="*/ 113 h 157"/>
                      <a:gd name="T72" fmla="*/ 61 w 350"/>
                      <a:gd name="T73" fmla="*/ 112 h 157"/>
                      <a:gd name="T74" fmla="*/ 72 w 350"/>
                      <a:gd name="T75" fmla="*/ 108 h 157"/>
                      <a:gd name="T76" fmla="*/ 86 w 350"/>
                      <a:gd name="T77" fmla="*/ 103 h 157"/>
                      <a:gd name="T78" fmla="*/ 103 w 350"/>
                      <a:gd name="T79" fmla="*/ 94 h 157"/>
                      <a:gd name="T80" fmla="*/ 123 w 350"/>
                      <a:gd name="T81" fmla="*/ 85 h 157"/>
                      <a:gd name="T82" fmla="*/ 142 w 350"/>
                      <a:gd name="T83" fmla="*/ 75 h 157"/>
                      <a:gd name="T84" fmla="*/ 159 w 350"/>
                      <a:gd name="T85" fmla="*/ 64 h 157"/>
                      <a:gd name="T86" fmla="*/ 175 w 350"/>
                      <a:gd name="T87" fmla="*/ 56 h 157"/>
                      <a:gd name="T88" fmla="*/ 185 w 350"/>
                      <a:gd name="T89" fmla="*/ 50 h 157"/>
                      <a:gd name="T90" fmla="*/ 196 w 350"/>
                      <a:gd name="T91" fmla="*/ 45 h 157"/>
                      <a:gd name="T92" fmla="*/ 208 w 350"/>
                      <a:gd name="T93" fmla="*/ 36 h 157"/>
                      <a:gd name="T94" fmla="*/ 222 w 350"/>
                      <a:gd name="T95" fmla="*/ 26 h 157"/>
                      <a:gd name="T96" fmla="*/ 240 w 350"/>
                      <a:gd name="T97" fmla="*/ 17 h 157"/>
                      <a:gd name="T98" fmla="*/ 255 w 350"/>
                      <a:gd name="T99" fmla="*/ 9 h 157"/>
                      <a:gd name="T100" fmla="*/ 273 w 350"/>
                      <a:gd name="T101" fmla="*/ 2 h 157"/>
                      <a:gd name="T102" fmla="*/ 289 w 350"/>
                      <a:gd name="T103" fmla="*/ 0 h 157"/>
                      <a:gd name="T104" fmla="*/ 303 w 350"/>
                      <a:gd name="T105" fmla="*/ 0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157"/>
                      <a:gd name="T161" fmla="*/ 350 w 35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157">
                        <a:moveTo>
                          <a:pt x="303" y="0"/>
                        </a:moveTo>
                        <a:lnTo>
                          <a:pt x="320" y="15"/>
                        </a:lnTo>
                        <a:lnTo>
                          <a:pt x="337" y="47"/>
                        </a:lnTo>
                        <a:lnTo>
                          <a:pt x="348" y="82"/>
                        </a:lnTo>
                        <a:lnTo>
                          <a:pt x="350" y="108"/>
                        </a:lnTo>
                        <a:lnTo>
                          <a:pt x="348" y="117"/>
                        </a:lnTo>
                        <a:lnTo>
                          <a:pt x="344" y="126"/>
                        </a:lnTo>
                        <a:lnTo>
                          <a:pt x="339" y="134"/>
                        </a:lnTo>
                        <a:lnTo>
                          <a:pt x="332" y="141"/>
                        </a:lnTo>
                        <a:lnTo>
                          <a:pt x="322" y="146"/>
                        </a:lnTo>
                        <a:lnTo>
                          <a:pt x="309" y="150"/>
                        </a:lnTo>
                        <a:lnTo>
                          <a:pt x="294" y="152"/>
                        </a:lnTo>
                        <a:lnTo>
                          <a:pt x="275" y="150"/>
                        </a:lnTo>
                        <a:lnTo>
                          <a:pt x="248" y="148"/>
                        </a:lnTo>
                        <a:lnTo>
                          <a:pt x="219" y="146"/>
                        </a:lnTo>
                        <a:lnTo>
                          <a:pt x="189" y="148"/>
                        </a:lnTo>
                        <a:lnTo>
                          <a:pt x="159" y="150"/>
                        </a:lnTo>
                        <a:lnTo>
                          <a:pt x="131" y="153"/>
                        </a:lnTo>
                        <a:lnTo>
                          <a:pt x="105" y="155"/>
                        </a:lnTo>
                        <a:lnTo>
                          <a:pt x="81" y="157"/>
                        </a:lnTo>
                        <a:lnTo>
                          <a:pt x="63" y="157"/>
                        </a:lnTo>
                        <a:lnTo>
                          <a:pt x="51" y="155"/>
                        </a:lnTo>
                        <a:lnTo>
                          <a:pt x="39" y="153"/>
                        </a:lnTo>
                        <a:lnTo>
                          <a:pt x="28" y="150"/>
                        </a:lnTo>
                        <a:lnTo>
                          <a:pt x="19" y="146"/>
                        </a:lnTo>
                        <a:lnTo>
                          <a:pt x="11" y="143"/>
                        </a:lnTo>
                        <a:lnTo>
                          <a:pt x="6" y="140"/>
                        </a:lnTo>
                        <a:lnTo>
                          <a:pt x="0" y="136"/>
                        </a:lnTo>
                        <a:lnTo>
                          <a:pt x="0" y="131"/>
                        </a:lnTo>
                        <a:lnTo>
                          <a:pt x="2" y="127"/>
                        </a:lnTo>
                        <a:lnTo>
                          <a:pt x="7" y="124"/>
                        </a:lnTo>
                        <a:lnTo>
                          <a:pt x="14" y="120"/>
                        </a:lnTo>
                        <a:lnTo>
                          <a:pt x="25" y="119"/>
                        </a:lnTo>
                        <a:lnTo>
                          <a:pt x="35" y="117"/>
                        </a:lnTo>
                        <a:lnTo>
                          <a:pt x="44" y="115"/>
                        </a:lnTo>
                        <a:lnTo>
                          <a:pt x="54" y="113"/>
                        </a:lnTo>
                        <a:lnTo>
                          <a:pt x="61" y="112"/>
                        </a:lnTo>
                        <a:lnTo>
                          <a:pt x="72" y="108"/>
                        </a:lnTo>
                        <a:lnTo>
                          <a:pt x="86" y="103"/>
                        </a:lnTo>
                        <a:lnTo>
                          <a:pt x="103" y="94"/>
                        </a:lnTo>
                        <a:lnTo>
                          <a:pt x="123" y="85"/>
                        </a:lnTo>
                        <a:lnTo>
                          <a:pt x="142" y="75"/>
                        </a:lnTo>
                        <a:lnTo>
                          <a:pt x="159" y="64"/>
                        </a:lnTo>
                        <a:lnTo>
                          <a:pt x="175" y="56"/>
                        </a:lnTo>
                        <a:lnTo>
                          <a:pt x="185" y="50"/>
                        </a:lnTo>
                        <a:lnTo>
                          <a:pt x="196" y="45"/>
                        </a:lnTo>
                        <a:lnTo>
                          <a:pt x="208" y="36"/>
                        </a:lnTo>
                        <a:lnTo>
                          <a:pt x="222" y="26"/>
                        </a:lnTo>
                        <a:lnTo>
                          <a:pt x="240" y="17"/>
                        </a:lnTo>
                        <a:lnTo>
                          <a:pt x="255" y="9"/>
                        </a:lnTo>
                        <a:lnTo>
                          <a:pt x="273" y="2"/>
                        </a:lnTo>
                        <a:lnTo>
                          <a:pt x="289" y="0"/>
                        </a:lnTo>
                        <a:lnTo>
                          <a:pt x="303"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5" name="Freeform 42"/>
                  <p:cNvSpPr>
                    <a:spLocks/>
                  </p:cNvSpPr>
                  <p:nvPr/>
                </p:nvSpPr>
                <p:spPr bwMode="auto">
                  <a:xfrm>
                    <a:off x="4296" y="3534"/>
                    <a:ext cx="44" cy="44"/>
                  </a:xfrm>
                  <a:custGeom>
                    <a:avLst/>
                    <a:gdLst>
                      <a:gd name="T0" fmla="*/ 19 w 44"/>
                      <a:gd name="T1" fmla="*/ 44 h 44"/>
                      <a:gd name="T2" fmla="*/ 11 w 44"/>
                      <a:gd name="T3" fmla="*/ 40 h 44"/>
                      <a:gd name="T4" fmla="*/ 5 w 44"/>
                      <a:gd name="T5" fmla="*/ 35 h 44"/>
                      <a:gd name="T6" fmla="*/ 0 w 44"/>
                      <a:gd name="T7" fmla="*/ 28 h 44"/>
                      <a:gd name="T8" fmla="*/ 0 w 44"/>
                      <a:gd name="T9" fmla="*/ 19 h 44"/>
                      <a:gd name="T10" fmla="*/ 2 w 44"/>
                      <a:gd name="T11" fmla="*/ 11 h 44"/>
                      <a:gd name="T12" fmla="*/ 7 w 44"/>
                      <a:gd name="T13" fmla="*/ 4 h 44"/>
                      <a:gd name="T14" fmla="*/ 14 w 44"/>
                      <a:gd name="T15" fmla="*/ 0 h 44"/>
                      <a:gd name="T16" fmla="*/ 23 w 44"/>
                      <a:gd name="T17" fmla="*/ 0 h 44"/>
                      <a:gd name="T18" fmla="*/ 32 w 44"/>
                      <a:gd name="T19" fmla="*/ 2 h 44"/>
                      <a:gd name="T20" fmla="*/ 39 w 44"/>
                      <a:gd name="T21" fmla="*/ 7 h 44"/>
                      <a:gd name="T22" fmla="*/ 42 w 44"/>
                      <a:gd name="T23" fmla="*/ 14 h 44"/>
                      <a:gd name="T24" fmla="*/ 44 w 44"/>
                      <a:gd name="T25" fmla="*/ 23 h 44"/>
                      <a:gd name="T26" fmla="*/ 40 w 44"/>
                      <a:gd name="T27" fmla="*/ 32 h 44"/>
                      <a:gd name="T28" fmla="*/ 35 w 44"/>
                      <a:gd name="T29" fmla="*/ 39 h 44"/>
                      <a:gd name="T30" fmla="*/ 28 w 44"/>
                      <a:gd name="T31" fmla="*/ 42 h 44"/>
                      <a:gd name="T32" fmla="*/ 19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19" y="44"/>
                        </a:moveTo>
                        <a:lnTo>
                          <a:pt x="11" y="40"/>
                        </a:lnTo>
                        <a:lnTo>
                          <a:pt x="5" y="35"/>
                        </a:lnTo>
                        <a:lnTo>
                          <a:pt x="0" y="28"/>
                        </a:lnTo>
                        <a:lnTo>
                          <a:pt x="0" y="19"/>
                        </a:lnTo>
                        <a:lnTo>
                          <a:pt x="2" y="11"/>
                        </a:lnTo>
                        <a:lnTo>
                          <a:pt x="7" y="4"/>
                        </a:lnTo>
                        <a:lnTo>
                          <a:pt x="14" y="0"/>
                        </a:lnTo>
                        <a:lnTo>
                          <a:pt x="23" y="0"/>
                        </a:lnTo>
                        <a:lnTo>
                          <a:pt x="32" y="2"/>
                        </a:lnTo>
                        <a:lnTo>
                          <a:pt x="39" y="7"/>
                        </a:lnTo>
                        <a:lnTo>
                          <a:pt x="42" y="14"/>
                        </a:lnTo>
                        <a:lnTo>
                          <a:pt x="44" y="23"/>
                        </a:lnTo>
                        <a:lnTo>
                          <a:pt x="40" y="32"/>
                        </a:lnTo>
                        <a:lnTo>
                          <a:pt x="35" y="39"/>
                        </a:lnTo>
                        <a:lnTo>
                          <a:pt x="28" y="42"/>
                        </a:lnTo>
                        <a:lnTo>
                          <a:pt x="19"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6" name="Freeform 43"/>
                  <p:cNvSpPr>
                    <a:spLocks/>
                  </p:cNvSpPr>
                  <p:nvPr/>
                </p:nvSpPr>
                <p:spPr bwMode="auto">
                  <a:xfrm>
                    <a:off x="4025" y="3657"/>
                    <a:ext cx="388" cy="36"/>
                  </a:xfrm>
                  <a:custGeom>
                    <a:avLst/>
                    <a:gdLst>
                      <a:gd name="T0" fmla="*/ 386 w 388"/>
                      <a:gd name="T1" fmla="*/ 0 h 36"/>
                      <a:gd name="T2" fmla="*/ 367 w 388"/>
                      <a:gd name="T3" fmla="*/ 3 h 36"/>
                      <a:gd name="T4" fmla="*/ 348 w 388"/>
                      <a:gd name="T5" fmla="*/ 5 h 36"/>
                      <a:gd name="T6" fmla="*/ 329 w 388"/>
                      <a:gd name="T7" fmla="*/ 6 h 36"/>
                      <a:gd name="T8" fmla="*/ 311 w 388"/>
                      <a:gd name="T9" fmla="*/ 8 h 36"/>
                      <a:gd name="T10" fmla="*/ 294 w 388"/>
                      <a:gd name="T11" fmla="*/ 8 h 36"/>
                      <a:gd name="T12" fmla="*/ 276 w 388"/>
                      <a:gd name="T13" fmla="*/ 8 h 36"/>
                      <a:gd name="T14" fmla="*/ 261 w 388"/>
                      <a:gd name="T15" fmla="*/ 8 h 36"/>
                      <a:gd name="T16" fmla="*/ 247 w 388"/>
                      <a:gd name="T17" fmla="*/ 8 h 36"/>
                      <a:gd name="T18" fmla="*/ 229 w 388"/>
                      <a:gd name="T19" fmla="*/ 8 h 36"/>
                      <a:gd name="T20" fmla="*/ 206 w 388"/>
                      <a:gd name="T21" fmla="*/ 10 h 36"/>
                      <a:gd name="T22" fmla="*/ 180 w 388"/>
                      <a:gd name="T23" fmla="*/ 13 h 36"/>
                      <a:gd name="T24" fmla="*/ 151 w 388"/>
                      <a:gd name="T25" fmla="*/ 17 h 36"/>
                      <a:gd name="T26" fmla="*/ 121 w 388"/>
                      <a:gd name="T27" fmla="*/ 20 h 36"/>
                      <a:gd name="T28" fmla="*/ 93 w 388"/>
                      <a:gd name="T29" fmla="*/ 24 h 36"/>
                      <a:gd name="T30" fmla="*/ 67 w 388"/>
                      <a:gd name="T31" fmla="*/ 26 h 36"/>
                      <a:gd name="T32" fmla="*/ 46 w 388"/>
                      <a:gd name="T33" fmla="*/ 26 h 36"/>
                      <a:gd name="T34" fmla="*/ 32 w 388"/>
                      <a:gd name="T35" fmla="*/ 24 h 36"/>
                      <a:gd name="T36" fmla="*/ 19 w 388"/>
                      <a:gd name="T37" fmla="*/ 22 h 36"/>
                      <a:gd name="T38" fmla="*/ 9 w 388"/>
                      <a:gd name="T39" fmla="*/ 19 h 36"/>
                      <a:gd name="T40" fmla="*/ 0 w 388"/>
                      <a:gd name="T41" fmla="*/ 13 h 36"/>
                      <a:gd name="T42" fmla="*/ 0 w 388"/>
                      <a:gd name="T43" fmla="*/ 17 h 36"/>
                      <a:gd name="T44" fmla="*/ 7 w 388"/>
                      <a:gd name="T45" fmla="*/ 24 h 36"/>
                      <a:gd name="T46" fmla="*/ 21 w 388"/>
                      <a:gd name="T47" fmla="*/ 33 h 36"/>
                      <a:gd name="T48" fmla="*/ 44 w 388"/>
                      <a:gd name="T49" fmla="*/ 36 h 36"/>
                      <a:gd name="T50" fmla="*/ 61 w 388"/>
                      <a:gd name="T51" fmla="*/ 36 h 36"/>
                      <a:gd name="T52" fmla="*/ 86 w 388"/>
                      <a:gd name="T53" fmla="*/ 36 h 36"/>
                      <a:gd name="T54" fmla="*/ 116 w 388"/>
                      <a:gd name="T55" fmla="*/ 36 h 36"/>
                      <a:gd name="T56" fmla="*/ 147 w 388"/>
                      <a:gd name="T57" fmla="*/ 34 h 36"/>
                      <a:gd name="T58" fmla="*/ 177 w 388"/>
                      <a:gd name="T59" fmla="*/ 34 h 36"/>
                      <a:gd name="T60" fmla="*/ 206 w 388"/>
                      <a:gd name="T61" fmla="*/ 33 h 36"/>
                      <a:gd name="T62" fmla="*/ 229 w 388"/>
                      <a:gd name="T63" fmla="*/ 33 h 36"/>
                      <a:gd name="T64" fmla="*/ 247 w 388"/>
                      <a:gd name="T65" fmla="*/ 33 h 36"/>
                      <a:gd name="T66" fmla="*/ 262 w 388"/>
                      <a:gd name="T67" fmla="*/ 33 h 36"/>
                      <a:gd name="T68" fmla="*/ 282 w 388"/>
                      <a:gd name="T69" fmla="*/ 34 h 36"/>
                      <a:gd name="T70" fmla="*/ 303 w 388"/>
                      <a:gd name="T71" fmla="*/ 34 h 36"/>
                      <a:gd name="T72" fmla="*/ 325 w 388"/>
                      <a:gd name="T73" fmla="*/ 34 h 36"/>
                      <a:gd name="T74" fmla="*/ 346 w 388"/>
                      <a:gd name="T75" fmla="*/ 34 h 36"/>
                      <a:gd name="T76" fmla="*/ 365 w 388"/>
                      <a:gd name="T77" fmla="*/ 34 h 36"/>
                      <a:gd name="T78" fmla="*/ 379 w 388"/>
                      <a:gd name="T79" fmla="*/ 31 h 36"/>
                      <a:gd name="T80" fmla="*/ 386 w 388"/>
                      <a:gd name="T81" fmla="*/ 27 h 36"/>
                      <a:gd name="T82" fmla="*/ 388 w 388"/>
                      <a:gd name="T83" fmla="*/ 17 h 36"/>
                      <a:gd name="T84" fmla="*/ 388 w 388"/>
                      <a:gd name="T85" fmla="*/ 8 h 36"/>
                      <a:gd name="T86" fmla="*/ 386 w 388"/>
                      <a:gd name="T87" fmla="*/ 1 h 36"/>
                      <a:gd name="T88" fmla="*/ 386 w 388"/>
                      <a:gd name="T89" fmla="*/ 0 h 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
                      <a:gd name="T136" fmla="*/ 0 h 36"/>
                      <a:gd name="T137" fmla="*/ 388 w 388"/>
                      <a:gd name="T138" fmla="*/ 36 h 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 h="36">
                        <a:moveTo>
                          <a:pt x="386" y="0"/>
                        </a:moveTo>
                        <a:lnTo>
                          <a:pt x="367" y="3"/>
                        </a:lnTo>
                        <a:lnTo>
                          <a:pt x="348" y="5"/>
                        </a:lnTo>
                        <a:lnTo>
                          <a:pt x="329" y="6"/>
                        </a:lnTo>
                        <a:lnTo>
                          <a:pt x="311" y="8"/>
                        </a:lnTo>
                        <a:lnTo>
                          <a:pt x="294" y="8"/>
                        </a:lnTo>
                        <a:lnTo>
                          <a:pt x="276" y="8"/>
                        </a:lnTo>
                        <a:lnTo>
                          <a:pt x="261" y="8"/>
                        </a:lnTo>
                        <a:lnTo>
                          <a:pt x="247" y="8"/>
                        </a:lnTo>
                        <a:lnTo>
                          <a:pt x="229" y="8"/>
                        </a:lnTo>
                        <a:lnTo>
                          <a:pt x="206" y="10"/>
                        </a:lnTo>
                        <a:lnTo>
                          <a:pt x="180" y="13"/>
                        </a:lnTo>
                        <a:lnTo>
                          <a:pt x="151" y="17"/>
                        </a:lnTo>
                        <a:lnTo>
                          <a:pt x="121" y="20"/>
                        </a:lnTo>
                        <a:lnTo>
                          <a:pt x="93" y="24"/>
                        </a:lnTo>
                        <a:lnTo>
                          <a:pt x="67" y="26"/>
                        </a:lnTo>
                        <a:lnTo>
                          <a:pt x="46" y="26"/>
                        </a:lnTo>
                        <a:lnTo>
                          <a:pt x="32" y="24"/>
                        </a:lnTo>
                        <a:lnTo>
                          <a:pt x="19" y="22"/>
                        </a:lnTo>
                        <a:lnTo>
                          <a:pt x="9" y="19"/>
                        </a:lnTo>
                        <a:lnTo>
                          <a:pt x="0" y="13"/>
                        </a:lnTo>
                        <a:lnTo>
                          <a:pt x="0" y="17"/>
                        </a:lnTo>
                        <a:lnTo>
                          <a:pt x="7" y="24"/>
                        </a:lnTo>
                        <a:lnTo>
                          <a:pt x="21" y="33"/>
                        </a:lnTo>
                        <a:lnTo>
                          <a:pt x="44" y="36"/>
                        </a:lnTo>
                        <a:lnTo>
                          <a:pt x="61" y="36"/>
                        </a:lnTo>
                        <a:lnTo>
                          <a:pt x="86" y="36"/>
                        </a:lnTo>
                        <a:lnTo>
                          <a:pt x="116" y="36"/>
                        </a:lnTo>
                        <a:lnTo>
                          <a:pt x="147" y="34"/>
                        </a:lnTo>
                        <a:lnTo>
                          <a:pt x="177" y="34"/>
                        </a:lnTo>
                        <a:lnTo>
                          <a:pt x="206" y="33"/>
                        </a:lnTo>
                        <a:lnTo>
                          <a:pt x="229" y="33"/>
                        </a:lnTo>
                        <a:lnTo>
                          <a:pt x="247" y="33"/>
                        </a:lnTo>
                        <a:lnTo>
                          <a:pt x="262" y="33"/>
                        </a:lnTo>
                        <a:lnTo>
                          <a:pt x="282" y="34"/>
                        </a:lnTo>
                        <a:lnTo>
                          <a:pt x="303" y="34"/>
                        </a:lnTo>
                        <a:lnTo>
                          <a:pt x="325" y="34"/>
                        </a:lnTo>
                        <a:lnTo>
                          <a:pt x="346" y="34"/>
                        </a:lnTo>
                        <a:lnTo>
                          <a:pt x="365" y="34"/>
                        </a:lnTo>
                        <a:lnTo>
                          <a:pt x="379" y="31"/>
                        </a:lnTo>
                        <a:lnTo>
                          <a:pt x="386" y="27"/>
                        </a:lnTo>
                        <a:lnTo>
                          <a:pt x="388" y="17"/>
                        </a:lnTo>
                        <a:lnTo>
                          <a:pt x="388" y="8"/>
                        </a:lnTo>
                        <a:lnTo>
                          <a:pt x="386" y="1"/>
                        </a:lnTo>
                        <a:lnTo>
                          <a:pt x="386" y="0"/>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7" name="Freeform 44"/>
                  <p:cNvSpPr>
                    <a:spLocks/>
                  </p:cNvSpPr>
                  <p:nvPr/>
                </p:nvSpPr>
                <p:spPr bwMode="auto">
                  <a:xfrm>
                    <a:off x="4017" y="3529"/>
                    <a:ext cx="398" cy="154"/>
                  </a:xfrm>
                  <a:custGeom>
                    <a:avLst/>
                    <a:gdLst>
                      <a:gd name="T0" fmla="*/ 372 w 398"/>
                      <a:gd name="T1" fmla="*/ 0 h 154"/>
                      <a:gd name="T2" fmla="*/ 380 w 398"/>
                      <a:gd name="T3" fmla="*/ 24 h 154"/>
                      <a:gd name="T4" fmla="*/ 391 w 398"/>
                      <a:gd name="T5" fmla="*/ 61 h 154"/>
                      <a:gd name="T6" fmla="*/ 398 w 398"/>
                      <a:gd name="T7" fmla="*/ 98 h 154"/>
                      <a:gd name="T8" fmla="*/ 394 w 398"/>
                      <a:gd name="T9" fmla="*/ 128 h 154"/>
                      <a:gd name="T10" fmla="*/ 375 w 398"/>
                      <a:gd name="T11" fmla="*/ 131 h 154"/>
                      <a:gd name="T12" fmla="*/ 356 w 398"/>
                      <a:gd name="T13" fmla="*/ 133 h 154"/>
                      <a:gd name="T14" fmla="*/ 337 w 398"/>
                      <a:gd name="T15" fmla="*/ 134 h 154"/>
                      <a:gd name="T16" fmla="*/ 319 w 398"/>
                      <a:gd name="T17" fmla="*/ 136 h 154"/>
                      <a:gd name="T18" fmla="*/ 302 w 398"/>
                      <a:gd name="T19" fmla="*/ 136 h 154"/>
                      <a:gd name="T20" fmla="*/ 284 w 398"/>
                      <a:gd name="T21" fmla="*/ 136 h 154"/>
                      <a:gd name="T22" fmla="*/ 269 w 398"/>
                      <a:gd name="T23" fmla="*/ 136 h 154"/>
                      <a:gd name="T24" fmla="*/ 255 w 398"/>
                      <a:gd name="T25" fmla="*/ 136 h 154"/>
                      <a:gd name="T26" fmla="*/ 237 w 398"/>
                      <a:gd name="T27" fmla="*/ 136 h 154"/>
                      <a:gd name="T28" fmla="*/ 214 w 398"/>
                      <a:gd name="T29" fmla="*/ 138 h 154"/>
                      <a:gd name="T30" fmla="*/ 188 w 398"/>
                      <a:gd name="T31" fmla="*/ 141 h 154"/>
                      <a:gd name="T32" fmla="*/ 159 w 398"/>
                      <a:gd name="T33" fmla="*/ 145 h 154"/>
                      <a:gd name="T34" fmla="*/ 129 w 398"/>
                      <a:gd name="T35" fmla="*/ 148 h 154"/>
                      <a:gd name="T36" fmla="*/ 101 w 398"/>
                      <a:gd name="T37" fmla="*/ 152 h 154"/>
                      <a:gd name="T38" fmla="*/ 75 w 398"/>
                      <a:gd name="T39" fmla="*/ 154 h 154"/>
                      <a:gd name="T40" fmla="*/ 54 w 398"/>
                      <a:gd name="T41" fmla="*/ 154 h 154"/>
                      <a:gd name="T42" fmla="*/ 36 w 398"/>
                      <a:gd name="T43" fmla="*/ 152 h 154"/>
                      <a:gd name="T44" fmla="*/ 22 w 398"/>
                      <a:gd name="T45" fmla="*/ 148 h 154"/>
                      <a:gd name="T46" fmla="*/ 12 w 398"/>
                      <a:gd name="T47" fmla="*/ 143 h 154"/>
                      <a:gd name="T48" fmla="*/ 3 w 398"/>
                      <a:gd name="T49" fmla="*/ 138 h 154"/>
                      <a:gd name="T50" fmla="*/ 0 w 398"/>
                      <a:gd name="T51" fmla="*/ 129 h 154"/>
                      <a:gd name="T52" fmla="*/ 1 w 398"/>
                      <a:gd name="T53" fmla="*/ 121 h 154"/>
                      <a:gd name="T54" fmla="*/ 10 w 398"/>
                      <a:gd name="T55" fmla="*/ 112 h 154"/>
                      <a:gd name="T56" fmla="*/ 24 w 398"/>
                      <a:gd name="T57" fmla="*/ 101 h 154"/>
                      <a:gd name="T58" fmla="*/ 43 w 398"/>
                      <a:gd name="T59" fmla="*/ 93 h 154"/>
                      <a:gd name="T60" fmla="*/ 62 w 398"/>
                      <a:gd name="T61" fmla="*/ 87 h 154"/>
                      <a:gd name="T62" fmla="*/ 82 w 398"/>
                      <a:gd name="T63" fmla="*/ 82 h 154"/>
                      <a:gd name="T64" fmla="*/ 103 w 398"/>
                      <a:gd name="T65" fmla="*/ 77 h 154"/>
                      <a:gd name="T66" fmla="*/ 124 w 398"/>
                      <a:gd name="T67" fmla="*/ 72 h 154"/>
                      <a:gd name="T68" fmla="*/ 143 w 398"/>
                      <a:gd name="T69" fmla="*/ 63 h 154"/>
                      <a:gd name="T70" fmla="*/ 162 w 398"/>
                      <a:gd name="T71" fmla="*/ 52 h 154"/>
                      <a:gd name="T72" fmla="*/ 179 w 398"/>
                      <a:gd name="T73" fmla="*/ 38 h 154"/>
                      <a:gd name="T74" fmla="*/ 202 w 398"/>
                      <a:gd name="T75" fmla="*/ 42 h 154"/>
                      <a:gd name="T76" fmla="*/ 227 w 398"/>
                      <a:gd name="T77" fmla="*/ 40 h 154"/>
                      <a:gd name="T78" fmla="*/ 255 w 398"/>
                      <a:gd name="T79" fmla="*/ 37 h 154"/>
                      <a:gd name="T80" fmla="*/ 284 w 398"/>
                      <a:gd name="T81" fmla="*/ 31 h 154"/>
                      <a:gd name="T82" fmla="*/ 311 w 398"/>
                      <a:gd name="T83" fmla="*/ 24 h 154"/>
                      <a:gd name="T84" fmla="*/ 335 w 398"/>
                      <a:gd name="T85" fmla="*/ 16 h 154"/>
                      <a:gd name="T86" fmla="*/ 356 w 398"/>
                      <a:gd name="T87" fmla="*/ 9 h 154"/>
                      <a:gd name="T88" fmla="*/ 372 w 398"/>
                      <a:gd name="T89" fmla="*/ 0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8"/>
                      <a:gd name="T136" fmla="*/ 0 h 154"/>
                      <a:gd name="T137" fmla="*/ 398 w 39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8" h="154">
                        <a:moveTo>
                          <a:pt x="372" y="0"/>
                        </a:moveTo>
                        <a:lnTo>
                          <a:pt x="380" y="24"/>
                        </a:lnTo>
                        <a:lnTo>
                          <a:pt x="391" y="61"/>
                        </a:lnTo>
                        <a:lnTo>
                          <a:pt x="398" y="98"/>
                        </a:lnTo>
                        <a:lnTo>
                          <a:pt x="394" y="128"/>
                        </a:lnTo>
                        <a:lnTo>
                          <a:pt x="375" y="131"/>
                        </a:lnTo>
                        <a:lnTo>
                          <a:pt x="356" y="133"/>
                        </a:lnTo>
                        <a:lnTo>
                          <a:pt x="337" y="134"/>
                        </a:lnTo>
                        <a:lnTo>
                          <a:pt x="319" y="136"/>
                        </a:lnTo>
                        <a:lnTo>
                          <a:pt x="302" y="136"/>
                        </a:lnTo>
                        <a:lnTo>
                          <a:pt x="284" y="136"/>
                        </a:lnTo>
                        <a:lnTo>
                          <a:pt x="269" y="136"/>
                        </a:lnTo>
                        <a:lnTo>
                          <a:pt x="255" y="136"/>
                        </a:lnTo>
                        <a:lnTo>
                          <a:pt x="237" y="136"/>
                        </a:lnTo>
                        <a:lnTo>
                          <a:pt x="214" y="138"/>
                        </a:lnTo>
                        <a:lnTo>
                          <a:pt x="188" y="141"/>
                        </a:lnTo>
                        <a:lnTo>
                          <a:pt x="159" y="145"/>
                        </a:lnTo>
                        <a:lnTo>
                          <a:pt x="129" y="148"/>
                        </a:lnTo>
                        <a:lnTo>
                          <a:pt x="101" y="152"/>
                        </a:lnTo>
                        <a:lnTo>
                          <a:pt x="75" y="154"/>
                        </a:lnTo>
                        <a:lnTo>
                          <a:pt x="54" y="154"/>
                        </a:lnTo>
                        <a:lnTo>
                          <a:pt x="36" y="152"/>
                        </a:lnTo>
                        <a:lnTo>
                          <a:pt x="22" y="148"/>
                        </a:lnTo>
                        <a:lnTo>
                          <a:pt x="12" y="143"/>
                        </a:lnTo>
                        <a:lnTo>
                          <a:pt x="3" y="138"/>
                        </a:lnTo>
                        <a:lnTo>
                          <a:pt x="0" y="129"/>
                        </a:lnTo>
                        <a:lnTo>
                          <a:pt x="1" y="121"/>
                        </a:lnTo>
                        <a:lnTo>
                          <a:pt x="10" y="112"/>
                        </a:lnTo>
                        <a:lnTo>
                          <a:pt x="24" y="101"/>
                        </a:lnTo>
                        <a:lnTo>
                          <a:pt x="43" y="93"/>
                        </a:lnTo>
                        <a:lnTo>
                          <a:pt x="62" y="87"/>
                        </a:lnTo>
                        <a:lnTo>
                          <a:pt x="82" y="82"/>
                        </a:lnTo>
                        <a:lnTo>
                          <a:pt x="103" y="77"/>
                        </a:lnTo>
                        <a:lnTo>
                          <a:pt x="124" y="72"/>
                        </a:lnTo>
                        <a:lnTo>
                          <a:pt x="143" y="63"/>
                        </a:lnTo>
                        <a:lnTo>
                          <a:pt x="162" y="52"/>
                        </a:lnTo>
                        <a:lnTo>
                          <a:pt x="179" y="38"/>
                        </a:lnTo>
                        <a:lnTo>
                          <a:pt x="202" y="42"/>
                        </a:lnTo>
                        <a:lnTo>
                          <a:pt x="227" y="40"/>
                        </a:lnTo>
                        <a:lnTo>
                          <a:pt x="255" y="37"/>
                        </a:lnTo>
                        <a:lnTo>
                          <a:pt x="284" y="31"/>
                        </a:lnTo>
                        <a:lnTo>
                          <a:pt x="311" y="24"/>
                        </a:lnTo>
                        <a:lnTo>
                          <a:pt x="335" y="16"/>
                        </a:lnTo>
                        <a:lnTo>
                          <a:pt x="356" y="9"/>
                        </a:lnTo>
                        <a:lnTo>
                          <a:pt x="372" y="0"/>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8" name="Freeform 45"/>
                  <p:cNvSpPr>
                    <a:spLocks/>
                  </p:cNvSpPr>
                  <p:nvPr/>
                </p:nvSpPr>
                <p:spPr bwMode="auto">
                  <a:xfrm>
                    <a:off x="4074" y="1920"/>
                    <a:ext cx="378" cy="1667"/>
                  </a:xfrm>
                  <a:custGeom>
                    <a:avLst/>
                    <a:gdLst>
                      <a:gd name="T0" fmla="*/ 327 w 378"/>
                      <a:gd name="T1" fmla="*/ 1637 h 1667"/>
                      <a:gd name="T2" fmla="*/ 264 w 378"/>
                      <a:gd name="T3" fmla="*/ 1653 h 1667"/>
                      <a:gd name="T4" fmla="*/ 191 w 378"/>
                      <a:gd name="T5" fmla="*/ 1665 h 1667"/>
                      <a:gd name="T6" fmla="*/ 129 w 378"/>
                      <a:gd name="T7" fmla="*/ 1663 h 1667"/>
                      <a:gd name="T8" fmla="*/ 122 w 378"/>
                      <a:gd name="T9" fmla="*/ 1536 h 1667"/>
                      <a:gd name="T10" fmla="*/ 150 w 378"/>
                      <a:gd name="T11" fmla="*/ 1165 h 1667"/>
                      <a:gd name="T12" fmla="*/ 147 w 378"/>
                      <a:gd name="T13" fmla="*/ 1061 h 1667"/>
                      <a:gd name="T14" fmla="*/ 145 w 378"/>
                      <a:gd name="T15" fmla="*/ 1043 h 1667"/>
                      <a:gd name="T16" fmla="*/ 163 w 378"/>
                      <a:gd name="T17" fmla="*/ 1029 h 1667"/>
                      <a:gd name="T18" fmla="*/ 163 w 378"/>
                      <a:gd name="T19" fmla="*/ 1012 h 1667"/>
                      <a:gd name="T20" fmla="*/ 149 w 378"/>
                      <a:gd name="T21" fmla="*/ 971 h 1667"/>
                      <a:gd name="T22" fmla="*/ 133 w 378"/>
                      <a:gd name="T23" fmla="*/ 896 h 1667"/>
                      <a:gd name="T24" fmla="*/ 117 w 378"/>
                      <a:gd name="T25" fmla="*/ 818 h 1667"/>
                      <a:gd name="T26" fmla="*/ 81 w 378"/>
                      <a:gd name="T27" fmla="*/ 704 h 1667"/>
                      <a:gd name="T28" fmla="*/ 37 w 378"/>
                      <a:gd name="T29" fmla="*/ 543 h 1667"/>
                      <a:gd name="T30" fmla="*/ 5 w 378"/>
                      <a:gd name="T31" fmla="*/ 360 h 1667"/>
                      <a:gd name="T32" fmla="*/ 4 w 378"/>
                      <a:gd name="T33" fmla="*/ 182 h 1667"/>
                      <a:gd name="T34" fmla="*/ 30 w 378"/>
                      <a:gd name="T35" fmla="*/ 72 h 1667"/>
                      <a:gd name="T36" fmla="*/ 74 w 378"/>
                      <a:gd name="T37" fmla="*/ 18 h 1667"/>
                      <a:gd name="T38" fmla="*/ 121 w 378"/>
                      <a:gd name="T39" fmla="*/ 2 h 1667"/>
                      <a:gd name="T40" fmla="*/ 168 w 378"/>
                      <a:gd name="T41" fmla="*/ 4 h 1667"/>
                      <a:gd name="T42" fmla="*/ 226 w 378"/>
                      <a:gd name="T43" fmla="*/ 28 h 1667"/>
                      <a:gd name="T44" fmla="*/ 281 w 378"/>
                      <a:gd name="T45" fmla="*/ 84 h 1667"/>
                      <a:gd name="T46" fmla="*/ 318 w 378"/>
                      <a:gd name="T47" fmla="*/ 180 h 1667"/>
                      <a:gd name="T48" fmla="*/ 323 w 378"/>
                      <a:gd name="T49" fmla="*/ 388 h 1667"/>
                      <a:gd name="T50" fmla="*/ 323 w 378"/>
                      <a:gd name="T51" fmla="*/ 629 h 1667"/>
                      <a:gd name="T52" fmla="*/ 323 w 378"/>
                      <a:gd name="T53" fmla="*/ 741 h 1667"/>
                      <a:gd name="T54" fmla="*/ 325 w 378"/>
                      <a:gd name="T55" fmla="*/ 837 h 1667"/>
                      <a:gd name="T56" fmla="*/ 341 w 378"/>
                      <a:gd name="T57" fmla="*/ 905 h 1667"/>
                      <a:gd name="T58" fmla="*/ 369 w 378"/>
                      <a:gd name="T59" fmla="*/ 1033 h 1667"/>
                      <a:gd name="T60" fmla="*/ 378 w 378"/>
                      <a:gd name="T61" fmla="*/ 1204 h 1667"/>
                      <a:gd name="T62" fmla="*/ 364 w 378"/>
                      <a:gd name="T63" fmla="*/ 1555 h 16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1667"/>
                      <a:gd name="T98" fmla="*/ 378 w 378"/>
                      <a:gd name="T99" fmla="*/ 1667 h 16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1667">
                        <a:moveTo>
                          <a:pt x="346" y="1632"/>
                        </a:moveTo>
                        <a:lnTo>
                          <a:pt x="327" y="1637"/>
                        </a:lnTo>
                        <a:lnTo>
                          <a:pt x="297" y="1644"/>
                        </a:lnTo>
                        <a:lnTo>
                          <a:pt x="264" y="1653"/>
                        </a:lnTo>
                        <a:lnTo>
                          <a:pt x="227" y="1660"/>
                        </a:lnTo>
                        <a:lnTo>
                          <a:pt x="191" y="1665"/>
                        </a:lnTo>
                        <a:lnTo>
                          <a:pt x="157" y="1667"/>
                        </a:lnTo>
                        <a:lnTo>
                          <a:pt x="129" y="1663"/>
                        </a:lnTo>
                        <a:lnTo>
                          <a:pt x="112" y="1654"/>
                        </a:lnTo>
                        <a:lnTo>
                          <a:pt x="122" y="1536"/>
                        </a:lnTo>
                        <a:lnTo>
                          <a:pt x="138" y="1345"/>
                        </a:lnTo>
                        <a:lnTo>
                          <a:pt x="150" y="1165"/>
                        </a:lnTo>
                        <a:lnTo>
                          <a:pt x="152" y="1076"/>
                        </a:lnTo>
                        <a:lnTo>
                          <a:pt x="147" y="1061"/>
                        </a:lnTo>
                        <a:lnTo>
                          <a:pt x="143" y="1050"/>
                        </a:lnTo>
                        <a:lnTo>
                          <a:pt x="145" y="1043"/>
                        </a:lnTo>
                        <a:lnTo>
                          <a:pt x="154" y="1036"/>
                        </a:lnTo>
                        <a:lnTo>
                          <a:pt x="163" y="1029"/>
                        </a:lnTo>
                        <a:lnTo>
                          <a:pt x="166" y="1020"/>
                        </a:lnTo>
                        <a:lnTo>
                          <a:pt x="163" y="1012"/>
                        </a:lnTo>
                        <a:lnTo>
                          <a:pt x="157" y="996"/>
                        </a:lnTo>
                        <a:lnTo>
                          <a:pt x="149" y="971"/>
                        </a:lnTo>
                        <a:lnTo>
                          <a:pt x="142" y="936"/>
                        </a:lnTo>
                        <a:lnTo>
                          <a:pt x="133" y="896"/>
                        </a:lnTo>
                        <a:lnTo>
                          <a:pt x="124" y="851"/>
                        </a:lnTo>
                        <a:lnTo>
                          <a:pt x="117" y="818"/>
                        </a:lnTo>
                        <a:lnTo>
                          <a:pt x="102" y="769"/>
                        </a:lnTo>
                        <a:lnTo>
                          <a:pt x="81" y="704"/>
                        </a:lnTo>
                        <a:lnTo>
                          <a:pt x="60" y="629"/>
                        </a:lnTo>
                        <a:lnTo>
                          <a:pt x="37" y="543"/>
                        </a:lnTo>
                        <a:lnTo>
                          <a:pt x="18" y="453"/>
                        </a:lnTo>
                        <a:lnTo>
                          <a:pt x="5" y="360"/>
                        </a:lnTo>
                        <a:lnTo>
                          <a:pt x="0" y="266"/>
                        </a:lnTo>
                        <a:lnTo>
                          <a:pt x="4" y="182"/>
                        </a:lnTo>
                        <a:lnTo>
                          <a:pt x="14" y="117"/>
                        </a:lnTo>
                        <a:lnTo>
                          <a:pt x="30" y="72"/>
                        </a:lnTo>
                        <a:lnTo>
                          <a:pt x="51" y="39"/>
                        </a:lnTo>
                        <a:lnTo>
                          <a:pt x="74" y="18"/>
                        </a:lnTo>
                        <a:lnTo>
                          <a:pt x="96" y="5"/>
                        </a:lnTo>
                        <a:lnTo>
                          <a:pt x="121" y="2"/>
                        </a:lnTo>
                        <a:lnTo>
                          <a:pt x="143" y="0"/>
                        </a:lnTo>
                        <a:lnTo>
                          <a:pt x="168" y="4"/>
                        </a:lnTo>
                        <a:lnTo>
                          <a:pt x="196" y="12"/>
                        </a:lnTo>
                        <a:lnTo>
                          <a:pt x="226" y="28"/>
                        </a:lnTo>
                        <a:lnTo>
                          <a:pt x="255" y="51"/>
                        </a:lnTo>
                        <a:lnTo>
                          <a:pt x="281" y="84"/>
                        </a:lnTo>
                        <a:lnTo>
                          <a:pt x="304" y="126"/>
                        </a:lnTo>
                        <a:lnTo>
                          <a:pt x="318" y="180"/>
                        </a:lnTo>
                        <a:lnTo>
                          <a:pt x="323" y="245"/>
                        </a:lnTo>
                        <a:lnTo>
                          <a:pt x="323" y="388"/>
                        </a:lnTo>
                        <a:lnTo>
                          <a:pt x="323" y="521"/>
                        </a:lnTo>
                        <a:lnTo>
                          <a:pt x="323" y="629"/>
                        </a:lnTo>
                        <a:lnTo>
                          <a:pt x="323" y="695"/>
                        </a:lnTo>
                        <a:lnTo>
                          <a:pt x="323" y="741"/>
                        </a:lnTo>
                        <a:lnTo>
                          <a:pt x="323" y="791"/>
                        </a:lnTo>
                        <a:lnTo>
                          <a:pt x="325" y="837"/>
                        </a:lnTo>
                        <a:lnTo>
                          <a:pt x="330" y="868"/>
                        </a:lnTo>
                        <a:lnTo>
                          <a:pt x="341" y="905"/>
                        </a:lnTo>
                        <a:lnTo>
                          <a:pt x="355" y="966"/>
                        </a:lnTo>
                        <a:lnTo>
                          <a:pt x="369" y="1033"/>
                        </a:lnTo>
                        <a:lnTo>
                          <a:pt x="376" y="1092"/>
                        </a:lnTo>
                        <a:lnTo>
                          <a:pt x="378" y="1204"/>
                        </a:lnTo>
                        <a:lnTo>
                          <a:pt x="374" y="1385"/>
                        </a:lnTo>
                        <a:lnTo>
                          <a:pt x="364" y="1555"/>
                        </a:lnTo>
                        <a:lnTo>
                          <a:pt x="346" y="1632"/>
                        </a:lnTo>
                        <a:close/>
                      </a:path>
                    </a:pathLst>
                  </a:custGeom>
                  <a:solidFill>
                    <a:srgbClr val="003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39" name="Freeform 46"/>
                  <p:cNvSpPr>
                    <a:spLocks/>
                  </p:cNvSpPr>
                  <p:nvPr/>
                </p:nvSpPr>
                <p:spPr bwMode="auto">
                  <a:xfrm>
                    <a:off x="4212" y="1920"/>
                    <a:ext cx="138" cy="1654"/>
                  </a:xfrm>
                  <a:custGeom>
                    <a:avLst/>
                    <a:gdLst>
                      <a:gd name="T0" fmla="*/ 0 w 138"/>
                      <a:gd name="T1" fmla="*/ 0 h 1654"/>
                      <a:gd name="T2" fmla="*/ 4 w 138"/>
                      <a:gd name="T3" fmla="*/ 131 h 1654"/>
                      <a:gd name="T4" fmla="*/ 11 w 138"/>
                      <a:gd name="T5" fmla="*/ 390 h 1654"/>
                      <a:gd name="T6" fmla="*/ 19 w 138"/>
                      <a:gd name="T7" fmla="*/ 648 h 1654"/>
                      <a:gd name="T8" fmla="*/ 30 w 138"/>
                      <a:gd name="T9" fmla="*/ 774 h 1654"/>
                      <a:gd name="T10" fmla="*/ 42 w 138"/>
                      <a:gd name="T11" fmla="*/ 802 h 1654"/>
                      <a:gd name="T12" fmla="*/ 56 w 138"/>
                      <a:gd name="T13" fmla="*/ 844 h 1654"/>
                      <a:gd name="T14" fmla="*/ 68 w 138"/>
                      <a:gd name="T15" fmla="*/ 886 h 1654"/>
                      <a:gd name="T16" fmla="*/ 72 w 138"/>
                      <a:gd name="T17" fmla="*/ 916 h 1654"/>
                      <a:gd name="T18" fmla="*/ 72 w 138"/>
                      <a:gd name="T19" fmla="*/ 935 h 1654"/>
                      <a:gd name="T20" fmla="*/ 75 w 138"/>
                      <a:gd name="T21" fmla="*/ 954 h 1654"/>
                      <a:gd name="T22" fmla="*/ 81 w 138"/>
                      <a:gd name="T23" fmla="*/ 970 h 1654"/>
                      <a:gd name="T24" fmla="*/ 88 w 138"/>
                      <a:gd name="T25" fmla="*/ 978 h 1654"/>
                      <a:gd name="T26" fmla="*/ 95 w 138"/>
                      <a:gd name="T27" fmla="*/ 984 h 1654"/>
                      <a:gd name="T28" fmla="*/ 98 w 138"/>
                      <a:gd name="T29" fmla="*/ 991 h 1654"/>
                      <a:gd name="T30" fmla="*/ 100 w 138"/>
                      <a:gd name="T31" fmla="*/ 1001 h 1654"/>
                      <a:gd name="T32" fmla="*/ 102 w 138"/>
                      <a:gd name="T33" fmla="*/ 1013 h 1654"/>
                      <a:gd name="T34" fmla="*/ 116 w 138"/>
                      <a:gd name="T35" fmla="*/ 1164 h 1654"/>
                      <a:gd name="T36" fmla="*/ 119 w 138"/>
                      <a:gd name="T37" fmla="*/ 1370 h 1654"/>
                      <a:gd name="T38" fmla="*/ 117 w 138"/>
                      <a:gd name="T39" fmla="*/ 1558 h 1654"/>
                      <a:gd name="T40" fmla="*/ 114 w 138"/>
                      <a:gd name="T41" fmla="*/ 1654 h 1654"/>
                      <a:gd name="T42" fmla="*/ 131 w 138"/>
                      <a:gd name="T43" fmla="*/ 1651 h 1654"/>
                      <a:gd name="T44" fmla="*/ 135 w 138"/>
                      <a:gd name="T45" fmla="*/ 1555 h 1654"/>
                      <a:gd name="T46" fmla="*/ 138 w 138"/>
                      <a:gd name="T47" fmla="*/ 1368 h 1654"/>
                      <a:gd name="T48" fmla="*/ 135 w 138"/>
                      <a:gd name="T49" fmla="*/ 1164 h 1654"/>
                      <a:gd name="T50" fmla="*/ 119 w 138"/>
                      <a:gd name="T51" fmla="*/ 1013 h 1654"/>
                      <a:gd name="T52" fmla="*/ 117 w 138"/>
                      <a:gd name="T53" fmla="*/ 1001 h 1654"/>
                      <a:gd name="T54" fmla="*/ 116 w 138"/>
                      <a:gd name="T55" fmla="*/ 991 h 1654"/>
                      <a:gd name="T56" fmla="*/ 112 w 138"/>
                      <a:gd name="T57" fmla="*/ 984 h 1654"/>
                      <a:gd name="T58" fmla="*/ 107 w 138"/>
                      <a:gd name="T59" fmla="*/ 978 h 1654"/>
                      <a:gd name="T60" fmla="*/ 98 w 138"/>
                      <a:gd name="T61" fmla="*/ 970 h 1654"/>
                      <a:gd name="T62" fmla="*/ 93 w 138"/>
                      <a:gd name="T63" fmla="*/ 954 h 1654"/>
                      <a:gd name="T64" fmla="*/ 91 w 138"/>
                      <a:gd name="T65" fmla="*/ 935 h 1654"/>
                      <a:gd name="T66" fmla="*/ 91 w 138"/>
                      <a:gd name="T67" fmla="*/ 916 h 1654"/>
                      <a:gd name="T68" fmla="*/ 88 w 138"/>
                      <a:gd name="T69" fmla="*/ 886 h 1654"/>
                      <a:gd name="T70" fmla="*/ 75 w 138"/>
                      <a:gd name="T71" fmla="*/ 844 h 1654"/>
                      <a:gd name="T72" fmla="*/ 60 w 138"/>
                      <a:gd name="T73" fmla="*/ 802 h 1654"/>
                      <a:gd name="T74" fmla="*/ 47 w 138"/>
                      <a:gd name="T75" fmla="*/ 774 h 1654"/>
                      <a:gd name="T76" fmla="*/ 37 w 138"/>
                      <a:gd name="T77" fmla="*/ 648 h 1654"/>
                      <a:gd name="T78" fmla="*/ 28 w 138"/>
                      <a:gd name="T79" fmla="*/ 391 h 1654"/>
                      <a:gd name="T80" fmla="*/ 21 w 138"/>
                      <a:gd name="T81" fmla="*/ 133 h 1654"/>
                      <a:gd name="T82" fmla="*/ 19 w 138"/>
                      <a:gd name="T83" fmla="*/ 2 h 1654"/>
                      <a:gd name="T84" fmla="*/ 0 w 138"/>
                      <a:gd name="T85" fmla="*/ 0 h 16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1654"/>
                      <a:gd name="T131" fmla="*/ 138 w 138"/>
                      <a:gd name="T132" fmla="*/ 1654 h 16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1654">
                        <a:moveTo>
                          <a:pt x="0" y="0"/>
                        </a:moveTo>
                        <a:lnTo>
                          <a:pt x="4" y="131"/>
                        </a:lnTo>
                        <a:lnTo>
                          <a:pt x="11" y="390"/>
                        </a:lnTo>
                        <a:lnTo>
                          <a:pt x="19" y="648"/>
                        </a:lnTo>
                        <a:lnTo>
                          <a:pt x="30" y="774"/>
                        </a:lnTo>
                        <a:lnTo>
                          <a:pt x="42" y="802"/>
                        </a:lnTo>
                        <a:lnTo>
                          <a:pt x="56" y="844"/>
                        </a:lnTo>
                        <a:lnTo>
                          <a:pt x="68" y="886"/>
                        </a:lnTo>
                        <a:lnTo>
                          <a:pt x="72" y="916"/>
                        </a:lnTo>
                        <a:lnTo>
                          <a:pt x="72" y="935"/>
                        </a:lnTo>
                        <a:lnTo>
                          <a:pt x="75" y="954"/>
                        </a:lnTo>
                        <a:lnTo>
                          <a:pt x="81" y="970"/>
                        </a:lnTo>
                        <a:lnTo>
                          <a:pt x="88" y="978"/>
                        </a:lnTo>
                        <a:lnTo>
                          <a:pt x="95" y="984"/>
                        </a:lnTo>
                        <a:lnTo>
                          <a:pt x="98" y="991"/>
                        </a:lnTo>
                        <a:lnTo>
                          <a:pt x="100" y="1001"/>
                        </a:lnTo>
                        <a:lnTo>
                          <a:pt x="102" y="1013"/>
                        </a:lnTo>
                        <a:lnTo>
                          <a:pt x="116" y="1164"/>
                        </a:lnTo>
                        <a:lnTo>
                          <a:pt x="119" y="1370"/>
                        </a:lnTo>
                        <a:lnTo>
                          <a:pt x="117" y="1558"/>
                        </a:lnTo>
                        <a:lnTo>
                          <a:pt x="114" y="1654"/>
                        </a:lnTo>
                        <a:lnTo>
                          <a:pt x="131" y="1651"/>
                        </a:lnTo>
                        <a:lnTo>
                          <a:pt x="135" y="1555"/>
                        </a:lnTo>
                        <a:lnTo>
                          <a:pt x="138" y="1368"/>
                        </a:lnTo>
                        <a:lnTo>
                          <a:pt x="135" y="1164"/>
                        </a:lnTo>
                        <a:lnTo>
                          <a:pt x="119" y="1013"/>
                        </a:lnTo>
                        <a:lnTo>
                          <a:pt x="117" y="1001"/>
                        </a:lnTo>
                        <a:lnTo>
                          <a:pt x="116" y="991"/>
                        </a:lnTo>
                        <a:lnTo>
                          <a:pt x="112" y="984"/>
                        </a:lnTo>
                        <a:lnTo>
                          <a:pt x="107" y="978"/>
                        </a:lnTo>
                        <a:lnTo>
                          <a:pt x="98" y="970"/>
                        </a:lnTo>
                        <a:lnTo>
                          <a:pt x="93" y="954"/>
                        </a:lnTo>
                        <a:lnTo>
                          <a:pt x="91" y="935"/>
                        </a:lnTo>
                        <a:lnTo>
                          <a:pt x="91" y="916"/>
                        </a:lnTo>
                        <a:lnTo>
                          <a:pt x="88" y="886"/>
                        </a:lnTo>
                        <a:lnTo>
                          <a:pt x="75" y="844"/>
                        </a:lnTo>
                        <a:lnTo>
                          <a:pt x="60" y="802"/>
                        </a:lnTo>
                        <a:lnTo>
                          <a:pt x="47" y="774"/>
                        </a:lnTo>
                        <a:lnTo>
                          <a:pt x="37" y="648"/>
                        </a:lnTo>
                        <a:lnTo>
                          <a:pt x="28" y="391"/>
                        </a:lnTo>
                        <a:lnTo>
                          <a:pt x="21" y="133"/>
                        </a:lnTo>
                        <a:lnTo>
                          <a:pt x="19" y="2"/>
                        </a:lnTo>
                        <a:lnTo>
                          <a:pt x="0" y="0"/>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40" name="Freeform 47"/>
                  <p:cNvSpPr>
                    <a:spLocks/>
                  </p:cNvSpPr>
                  <p:nvPr/>
                </p:nvSpPr>
                <p:spPr bwMode="auto">
                  <a:xfrm>
                    <a:off x="3665" y="1461"/>
                    <a:ext cx="194" cy="141"/>
                  </a:xfrm>
                  <a:custGeom>
                    <a:avLst/>
                    <a:gdLst>
                      <a:gd name="T0" fmla="*/ 165 w 194"/>
                      <a:gd name="T1" fmla="*/ 43 h 141"/>
                      <a:gd name="T2" fmla="*/ 168 w 194"/>
                      <a:gd name="T3" fmla="*/ 43 h 141"/>
                      <a:gd name="T4" fmla="*/ 173 w 194"/>
                      <a:gd name="T5" fmla="*/ 43 h 141"/>
                      <a:gd name="T6" fmla="*/ 179 w 194"/>
                      <a:gd name="T7" fmla="*/ 45 h 141"/>
                      <a:gd name="T8" fmla="*/ 182 w 194"/>
                      <a:gd name="T9" fmla="*/ 47 h 141"/>
                      <a:gd name="T10" fmla="*/ 189 w 194"/>
                      <a:gd name="T11" fmla="*/ 52 h 141"/>
                      <a:gd name="T12" fmla="*/ 193 w 194"/>
                      <a:gd name="T13" fmla="*/ 59 h 141"/>
                      <a:gd name="T14" fmla="*/ 194 w 194"/>
                      <a:gd name="T15" fmla="*/ 68 h 141"/>
                      <a:gd name="T16" fmla="*/ 193 w 194"/>
                      <a:gd name="T17" fmla="*/ 77 h 141"/>
                      <a:gd name="T18" fmla="*/ 189 w 194"/>
                      <a:gd name="T19" fmla="*/ 80 h 141"/>
                      <a:gd name="T20" fmla="*/ 184 w 194"/>
                      <a:gd name="T21" fmla="*/ 84 h 141"/>
                      <a:gd name="T22" fmla="*/ 179 w 194"/>
                      <a:gd name="T23" fmla="*/ 87 h 141"/>
                      <a:gd name="T24" fmla="*/ 173 w 194"/>
                      <a:gd name="T25" fmla="*/ 89 h 141"/>
                      <a:gd name="T26" fmla="*/ 170 w 194"/>
                      <a:gd name="T27" fmla="*/ 92 h 141"/>
                      <a:gd name="T28" fmla="*/ 163 w 194"/>
                      <a:gd name="T29" fmla="*/ 96 h 141"/>
                      <a:gd name="T30" fmla="*/ 156 w 194"/>
                      <a:gd name="T31" fmla="*/ 99 h 141"/>
                      <a:gd name="T32" fmla="*/ 147 w 194"/>
                      <a:gd name="T33" fmla="*/ 103 h 141"/>
                      <a:gd name="T34" fmla="*/ 138 w 194"/>
                      <a:gd name="T35" fmla="*/ 106 h 141"/>
                      <a:gd name="T36" fmla="*/ 130 w 194"/>
                      <a:gd name="T37" fmla="*/ 110 h 141"/>
                      <a:gd name="T38" fmla="*/ 119 w 194"/>
                      <a:gd name="T39" fmla="*/ 113 h 141"/>
                      <a:gd name="T40" fmla="*/ 110 w 194"/>
                      <a:gd name="T41" fmla="*/ 115 h 141"/>
                      <a:gd name="T42" fmla="*/ 98 w 194"/>
                      <a:gd name="T43" fmla="*/ 119 h 141"/>
                      <a:gd name="T44" fmla="*/ 86 w 194"/>
                      <a:gd name="T45" fmla="*/ 122 h 141"/>
                      <a:gd name="T46" fmla="*/ 74 w 194"/>
                      <a:gd name="T47" fmla="*/ 127 h 141"/>
                      <a:gd name="T48" fmla="*/ 60 w 194"/>
                      <a:gd name="T49" fmla="*/ 131 h 141"/>
                      <a:gd name="T50" fmla="*/ 48 w 194"/>
                      <a:gd name="T51" fmla="*/ 136 h 141"/>
                      <a:gd name="T52" fmla="*/ 37 w 194"/>
                      <a:gd name="T53" fmla="*/ 140 h 141"/>
                      <a:gd name="T54" fmla="*/ 30 w 194"/>
                      <a:gd name="T55" fmla="*/ 141 h 141"/>
                      <a:gd name="T56" fmla="*/ 25 w 194"/>
                      <a:gd name="T57" fmla="*/ 141 h 141"/>
                      <a:gd name="T58" fmla="*/ 18 w 194"/>
                      <a:gd name="T59" fmla="*/ 138 h 141"/>
                      <a:gd name="T60" fmla="*/ 14 w 194"/>
                      <a:gd name="T61" fmla="*/ 134 h 141"/>
                      <a:gd name="T62" fmla="*/ 11 w 194"/>
                      <a:gd name="T63" fmla="*/ 129 h 141"/>
                      <a:gd name="T64" fmla="*/ 9 w 194"/>
                      <a:gd name="T65" fmla="*/ 122 h 141"/>
                      <a:gd name="T66" fmla="*/ 7 w 194"/>
                      <a:gd name="T67" fmla="*/ 108 h 141"/>
                      <a:gd name="T68" fmla="*/ 6 w 194"/>
                      <a:gd name="T69" fmla="*/ 89 h 141"/>
                      <a:gd name="T70" fmla="*/ 4 w 194"/>
                      <a:gd name="T71" fmla="*/ 68 h 141"/>
                      <a:gd name="T72" fmla="*/ 2 w 194"/>
                      <a:gd name="T73" fmla="*/ 52 h 141"/>
                      <a:gd name="T74" fmla="*/ 0 w 194"/>
                      <a:gd name="T75" fmla="*/ 42 h 141"/>
                      <a:gd name="T76" fmla="*/ 2 w 194"/>
                      <a:gd name="T77" fmla="*/ 31 h 141"/>
                      <a:gd name="T78" fmla="*/ 9 w 194"/>
                      <a:gd name="T79" fmla="*/ 22 h 141"/>
                      <a:gd name="T80" fmla="*/ 20 w 194"/>
                      <a:gd name="T81" fmla="*/ 17 h 141"/>
                      <a:gd name="T82" fmla="*/ 27 w 194"/>
                      <a:gd name="T83" fmla="*/ 16 h 141"/>
                      <a:gd name="T84" fmla="*/ 37 w 194"/>
                      <a:gd name="T85" fmla="*/ 14 h 141"/>
                      <a:gd name="T86" fmla="*/ 48 w 194"/>
                      <a:gd name="T87" fmla="*/ 12 h 141"/>
                      <a:gd name="T88" fmla="*/ 60 w 194"/>
                      <a:gd name="T89" fmla="*/ 9 h 141"/>
                      <a:gd name="T90" fmla="*/ 70 w 194"/>
                      <a:gd name="T91" fmla="*/ 7 h 141"/>
                      <a:gd name="T92" fmla="*/ 81 w 194"/>
                      <a:gd name="T93" fmla="*/ 5 h 141"/>
                      <a:gd name="T94" fmla="*/ 89 w 194"/>
                      <a:gd name="T95" fmla="*/ 2 h 141"/>
                      <a:gd name="T96" fmla="*/ 95 w 194"/>
                      <a:gd name="T97" fmla="*/ 0 h 141"/>
                      <a:gd name="T98" fmla="*/ 102 w 194"/>
                      <a:gd name="T99" fmla="*/ 2 h 141"/>
                      <a:gd name="T100" fmla="*/ 102 w 194"/>
                      <a:gd name="T101" fmla="*/ 10 h 141"/>
                      <a:gd name="T102" fmla="*/ 95 w 194"/>
                      <a:gd name="T103" fmla="*/ 21 h 141"/>
                      <a:gd name="T104" fmla="*/ 81 w 194"/>
                      <a:gd name="T105" fmla="*/ 31 h 141"/>
                      <a:gd name="T106" fmla="*/ 98 w 194"/>
                      <a:gd name="T107" fmla="*/ 31 h 141"/>
                      <a:gd name="T108" fmla="*/ 112 w 194"/>
                      <a:gd name="T109" fmla="*/ 31 h 141"/>
                      <a:gd name="T110" fmla="*/ 124 w 194"/>
                      <a:gd name="T111" fmla="*/ 33 h 141"/>
                      <a:gd name="T112" fmla="*/ 135 w 194"/>
                      <a:gd name="T113" fmla="*/ 35 h 141"/>
                      <a:gd name="T114" fmla="*/ 144 w 194"/>
                      <a:gd name="T115" fmla="*/ 36 h 141"/>
                      <a:gd name="T116" fmla="*/ 151 w 194"/>
                      <a:gd name="T117" fmla="*/ 38 h 141"/>
                      <a:gd name="T118" fmla="*/ 158 w 194"/>
                      <a:gd name="T119" fmla="*/ 42 h 141"/>
                      <a:gd name="T120" fmla="*/ 165 w 194"/>
                      <a:gd name="T121" fmla="*/ 43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41"/>
                      <a:gd name="T185" fmla="*/ 194 w 194"/>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41">
                        <a:moveTo>
                          <a:pt x="165" y="43"/>
                        </a:moveTo>
                        <a:lnTo>
                          <a:pt x="168" y="43"/>
                        </a:lnTo>
                        <a:lnTo>
                          <a:pt x="173" y="43"/>
                        </a:lnTo>
                        <a:lnTo>
                          <a:pt x="179" y="45"/>
                        </a:lnTo>
                        <a:lnTo>
                          <a:pt x="182" y="47"/>
                        </a:lnTo>
                        <a:lnTo>
                          <a:pt x="189" y="52"/>
                        </a:lnTo>
                        <a:lnTo>
                          <a:pt x="193" y="59"/>
                        </a:lnTo>
                        <a:lnTo>
                          <a:pt x="194" y="68"/>
                        </a:lnTo>
                        <a:lnTo>
                          <a:pt x="193" y="77"/>
                        </a:lnTo>
                        <a:lnTo>
                          <a:pt x="189" y="80"/>
                        </a:lnTo>
                        <a:lnTo>
                          <a:pt x="184" y="84"/>
                        </a:lnTo>
                        <a:lnTo>
                          <a:pt x="179" y="87"/>
                        </a:lnTo>
                        <a:lnTo>
                          <a:pt x="173" y="89"/>
                        </a:lnTo>
                        <a:lnTo>
                          <a:pt x="170" y="92"/>
                        </a:lnTo>
                        <a:lnTo>
                          <a:pt x="163" y="96"/>
                        </a:lnTo>
                        <a:lnTo>
                          <a:pt x="156" y="99"/>
                        </a:lnTo>
                        <a:lnTo>
                          <a:pt x="147" y="103"/>
                        </a:lnTo>
                        <a:lnTo>
                          <a:pt x="138" y="106"/>
                        </a:lnTo>
                        <a:lnTo>
                          <a:pt x="130" y="110"/>
                        </a:lnTo>
                        <a:lnTo>
                          <a:pt x="119" y="113"/>
                        </a:lnTo>
                        <a:lnTo>
                          <a:pt x="110" y="115"/>
                        </a:lnTo>
                        <a:lnTo>
                          <a:pt x="98" y="119"/>
                        </a:lnTo>
                        <a:lnTo>
                          <a:pt x="86" y="122"/>
                        </a:lnTo>
                        <a:lnTo>
                          <a:pt x="74" y="127"/>
                        </a:lnTo>
                        <a:lnTo>
                          <a:pt x="60" y="131"/>
                        </a:lnTo>
                        <a:lnTo>
                          <a:pt x="48" y="136"/>
                        </a:lnTo>
                        <a:lnTo>
                          <a:pt x="37" y="140"/>
                        </a:lnTo>
                        <a:lnTo>
                          <a:pt x="30" y="141"/>
                        </a:lnTo>
                        <a:lnTo>
                          <a:pt x="25" y="141"/>
                        </a:lnTo>
                        <a:lnTo>
                          <a:pt x="18" y="138"/>
                        </a:lnTo>
                        <a:lnTo>
                          <a:pt x="14" y="134"/>
                        </a:lnTo>
                        <a:lnTo>
                          <a:pt x="11" y="129"/>
                        </a:lnTo>
                        <a:lnTo>
                          <a:pt x="9" y="122"/>
                        </a:lnTo>
                        <a:lnTo>
                          <a:pt x="7" y="108"/>
                        </a:lnTo>
                        <a:lnTo>
                          <a:pt x="6" y="89"/>
                        </a:lnTo>
                        <a:lnTo>
                          <a:pt x="4" y="68"/>
                        </a:lnTo>
                        <a:lnTo>
                          <a:pt x="2" y="52"/>
                        </a:lnTo>
                        <a:lnTo>
                          <a:pt x="0" y="42"/>
                        </a:lnTo>
                        <a:lnTo>
                          <a:pt x="2" y="31"/>
                        </a:lnTo>
                        <a:lnTo>
                          <a:pt x="9" y="22"/>
                        </a:lnTo>
                        <a:lnTo>
                          <a:pt x="20" y="17"/>
                        </a:lnTo>
                        <a:lnTo>
                          <a:pt x="27" y="16"/>
                        </a:lnTo>
                        <a:lnTo>
                          <a:pt x="37" y="14"/>
                        </a:lnTo>
                        <a:lnTo>
                          <a:pt x="48" y="12"/>
                        </a:lnTo>
                        <a:lnTo>
                          <a:pt x="60" y="9"/>
                        </a:lnTo>
                        <a:lnTo>
                          <a:pt x="70" y="7"/>
                        </a:lnTo>
                        <a:lnTo>
                          <a:pt x="81" y="5"/>
                        </a:lnTo>
                        <a:lnTo>
                          <a:pt x="89" y="2"/>
                        </a:lnTo>
                        <a:lnTo>
                          <a:pt x="95" y="0"/>
                        </a:lnTo>
                        <a:lnTo>
                          <a:pt x="102" y="2"/>
                        </a:lnTo>
                        <a:lnTo>
                          <a:pt x="102" y="10"/>
                        </a:lnTo>
                        <a:lnTo>
                          <a:pt x="95" y="21"/>
                        </a:lnTo>
                        <a:lnTo>
                          <a:pt x="81" y="31"/>
                        </a:lnTo>
                        <a:lnTo>
                          <a:pt x="98" y="31"/>
                        </a:lnTo>
                        <a:lnTo>
                          <a:pt x="112" y="31"/>
                        </a:lnTo>
                        <a:lnTo>
                          <a:pt x="124" y="33"/>
                        </a:lnTo>
                        <a:lnTo>
                          <a:pt x="135" y="35"/>
                        </a:lnTo>
                        <a:lnTo>
                          <a:pt x="144" y="36"/>
                        </a:lnTo>
                        <a:lnTo>
                          <a:pt x="151" y="38"/>
                        </a:lnTo>
                        <a:lnTo>
                          <a:pt x="158" y="42"/>
                        </a:lnTo>
                        <a:lnTo>
                          <a:pt x="165"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41" name="Freeform 48"/>
                  <p:cNvSpPr>
                    <a:spLocks/>
                  </p:cNvSpPr>
                  <p:nvPr/>
                </p:nvSpPr>
                <p:spPr bwMode="auto">
                  <a:xfrm>
                    <a:off x="3816" y="1506"/>
                    <a:ext cx="43" cy="44"/>
                  </a:xfrm>
                  <a:custGeom>
                    <a:avLst/>
                    <a:gdLst>
                      <a:gd name="T0" fmla="*/ 1 w 43"/>
                      <a:gd name="T1" fmla="*/ 12 h 44"/>
                      <a:gd name="T2" fmla="*/ 0 w 43"/>
                      <a:gd name="T3" fmla="*/ 21 h 44"/>
                      <a:gd name="T4" fmla="*/ 1 w 43"/>
                      <a:gd name="T5" fmla="*/ 30 h 44"/>
                      <a:gd name="T6" fmla="*/ 5 w 43"/>
                      <a:gd name="T7" fmla="*/ 37 h 44"/>
                      <a:gd name="T8" fmla="*/ 12 w 43"/>
                      <a:gd name="T9" fmla="*/ 42 h 44"/>
                      <a:gd name="T10" fmla="*/ 21 w 43"/>
                      <a:gd name="T11" fmla="*/ 44 h 44"/>
                      <a:gd name="T12" fmla="*/ 29 w 43"/>
                      <a:gd name="T13" fmla="*/ 42 h 44"/>
                      <a:gd name="T14" fmla="*/ 36 w 43"/>
                      <a:gd name="T15" fmla="*/ 39 h 44"/>
                      <a:gd name="T16" fmla="*/ 42 w 43"/>
                      <a:gd name="T17" fmla="*/ 32 h 44"/>
                      <a:gd name="T18" fmla="*/ 43 w 43"/>
                      <a:gd name="T19" fmla="*/ 23 h 44"/>
                      <a:gd name="T20" fmla="*/ 42 w 43"/>
                      <a:gd name="T21" fmla="*/ 14 h 44"/>
                      <a:gd name="T22" fmla="*/ 38 w 43"/>
                      <a:gd name="T23" fmla="*/ 7 h 44"/>
                      <a:gd name="T24" fmla="*/ 31 w 43"/>
                      <a:gd name="T25" fmla="*/ 2 h 44"/>
                      <a:gd name="T26" fmla="*/ 22 w 43"/>
                      <a:gd name="T27" fmla="*/ 0 h 44"/>
                      <a:gd name="T28" fmla="*/ 14 w 43"/>
                      <a:gd name="T29" fmla="*/ 2 h 44"/>
                      <a:gd name="T30" fmla="*/ 7 w 43"/>
                      <a:gd name="T31" fmla="*/ 5 h 44"/>
                      <a:gd name="T32" fmla="*/ 1 w 43"/>
                      <a:gd name="T33" fmla="*/ 1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1" y="12"/>
                        </a:moveTo>
                        <a:lnTo>
                          <a:pt x="0" y="21"/>
                        </a:lnTo>
                        <a:lnTo>
                          <a:pt x="1" y="30"/>
                        </a:lnTo>
                        <a:lnTo>
                          <a:pt x="5" y="37"/>
                        </a:lnTo>
                        <a:lnTo>
                          <a:pt x="12" y="42"/>
                        </a:lnTo>
                        <a:lnTo>
                          <a:pt x="21" y="44"/>
                        </a:lnTo>
                        <a:lnTo>
                          <a:pt x="29" y="42"/>
                        </a:lnTo>
                        <a:lnTo>
                          <a:pt x="36" y="39"/>
                        </a:lnTo>
                        <a:lnTo>
                          <a:pt x="42" y="32"/>
                        </a:lnTo>
                        <a:lnTo>
                          <a:pt x="43" y="23"/>
                        </a:lnTo>
                        <a:lnTo>
                          <a:pt x="42" y="14"/>
                        </a:lnTo>
                        <a:lnTo>
                          <a:pt x="38" y="7"/>
                        </a:lnTo>
                        <a:lnTo>
                          <a:pt x="31" y="2"/>
                        </a:lnTo>
                        <a:lnTo>
                          <a:pt x="22" y="0"/>
                        </a:lnTo>
                        <a:lnTo>
                          <a:pt x="14" y="2"/>
                        </a:lnTo>
                        <a:lnTo>
                          <a:pt x="7" y="5"/>
                        </a:lnTo>
                        <a:lnTo>
                          <a:pt x="1" y="12"/>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42" name="Freeform 49"/>
                  <p:cNvSpPr>
                    <a:spLocks/>
                  </p:cNvSpPr>
                  <p:nvPr/>
                </p:nvSpPr>
                <p:spPr bwMode="auto">
                  <a:xfrm>
                    <a:off x="3814" y="1076"/>
                    <a:ext cx="582" cy="591"/>
                  </a:xfrm>
                  <a:custGeom>
                    <a:avLst/>
                    <a:gdLst>
                      <a:gd name="T0" fmla="*/ 580 w 582"/>
                      <a:gd name="T1" fmla="*/ 62 h 591"/>
                      <a:gd name="T2" fmla="*/ 538 w 582"/>
                      <a:gd name="T3" fmla="*/ 9 h 591"/>
                      <a:gd name="T4" fmla="*/ 479 w 582"/>
                      <a:gd name="T5" fmla="*/ 4 h 591"/>
                      <a:gd name="T6" fmla="*/ 430 w 582"/>
                      <a:gd name="T7" fmla="*/ 44 h 591"/>
                      <a:gd name="T8" fmla="*/ 419 w 582"/>
                      <a:gd name="T9" fmla="*/ 97 h 591"/>
                      <a:gd name="T10" fmla="*/ 417 w 582"/>
                      <a:gd name="T11" fmla="*/ 140 h 591"/>
                      <a:gd name="T12" fmla="*/ 407 w 582"/>
                      <a:gd name="T13" fmla="*/ 219 h 591"/>
                      <a:gd name="T14" fmla="*/ 398 w 582"/>
                      <a:gd name="T15" fmla="*/ 348 h 591"/>
                      <a:gd name="T16" fmla="*/ 398 w 582"/>
                      <a:gd name="T17" fmla="*/ 421 h 591"/>
                      <a:gd name="T18" fmla="*/ 389 w 582"/>
                      <a:gd name="T19" fmla="*/ 437 h 591"/>
                      <a:gd name="T20" fmla="*/ 362 w 582"/>
                      <a:gd name="T21" fmla="*/ 448 h 591"/>
                      <a:gd name="T22" fmla="*/ 316 w 582"/>
                      <a:gd name="T23" fmla="*/ 446 h 591"/>
                      <a:gd name="T24" fmla="*/ 260 w 582"/>
                      <a:gd name="T25" fmla="*/ 439 h 591"/>
                      <a:gd name="T26" fmla="*/ 197 w 582"/>
                      <a:gd name="T27" fmla="*/ 435 h 591"/>
                      <a:gd name="T28" fmla="*/ 145 w 582"/>
                      <a:gd name="T29" fmla="*/ 437 h 591"/>
                      <a:gd name="T30" fmla="*/ 108 w 582"/>
                      <a:gd name="T31" fmla="*/ 435 h 591"/>
                      <a:gd name="T32" fmla="*/ 68 w 582"/>
                      <a:gd name="T33" fmla="*/ 428 h 591"/>
                      <a:gd name="T34" fmla="*/ 37 w 582"/>
                      <a:gd name="T35" fmla="*/ 427 h 591"/>
                      <a:gd name="T36" fmla="*/ 19 w 582"/>
                      <a:gd name="T37" fmla="*/ 428 h 591"/>
                      <a:gd name="T38" fmla="*/ 9 w 582"/>
                      <a:gd name="T39" fmla="*/ 434 h 591"/>
                      <a:gd name="T40" fmla="*/ 2 w 582"/>
                      <a:gd name="T41" fmla="*/ 446 h 591"/>
                      <a:gd name="T42" fmla="*/ 0 w 582"/>
                      <a:gd name="T43" fmla="*/ 467 h 591"/>
                      <a:gd name="T44" fmla="*/ 7 w 582"/>
                      <a:gd name="T45" fmla="*/ 476 h 591"/>
                      <a:gd name="T46" fmla="*/ 10 w 582"/>
                      <a:gd name="T47" fmla="*/ 476 h 591"/>
                      <a:gd name="T48" fmla="*/ 21 w 582"/>
                      <a:gd name="T49" fmla="*/ 483 h 591"/>
                      <a:gd name="T50" fmla="*/ 52 w 582"/>
                      <a:gd name="T51" fmla="*/ 495 h 591"/>
                      <a:gd name="T52" fmla="*/ 98 w 582"/>
                      <a:gd name="T53" fmla="*/ 511 h 591"/>
                      <a:gd name="T54" fmla="*/ 152 w 582"/>
                      <a:gd name="T55" fmla="*/ 526 h 591"/>
                      <a:gd name="T56" fmla="*/ 210 w 582"/>
                      <a:gd name="T57" fmla="*/ 542 h 591"/>
                      <a:gd name="T58" fmla="*/ 265 w 582"/>
                      <a:gd name="T59" fmla="*/ 556 h 591"/>
                      <a:gd name="T60" fmla="*/ 316 w 582"/>
                      <a:gd name="T61" fmla="*/ 568 h 591"/>
                      <a:gd name="T62" fmla="*/ 355 w 582"/>
                      <a:gd name="T63" fmla="*/ 577 h 591"/>
                      <a:gd name="T64" fmla="*/ 389 w 582"/>
                      <a:gd name="T65" fmla="*/ 582 h 591"/>
                      <a:gd name="T66" fmla="*/ 426 w 582"/>
                      <a:gd name="T67" fmla="*/ 587 h 591"/>
                      <a:gd name="T68" fmla="*/ 456 w 582"/>
                      <a:gd name="T69" fmla="*/ 591 h 591"/>
                      <a:gd name="T70" fmla="*/ 477 w 582"/>
                      <a:gd name="T71" fmla="*/ 589 h 591"/>
                      <a:gd name="T72" fmla="*/ 489 w 582"/>
                      <a:gd name="T73" fmla="*/ 579 h 591"/>
                      <a:gd name="T74" fmla="*/ 500 w 582"/>
                      <a:gd name="T75" fmla="*/ 559 h 591"/>
                      <a:gd name="T76" fmla="*/ 508 w 582"/>
                      <a:gd name="T77" fmla="*/ 526 h 591"/>
                      <a:gd name="T78" fmla="*/ 522 w 582"/>
                      <a:gd name="T79" fmla="*/ 460 h 591"/>
                      <a:gd name="T80" fmla="*/ 540 w 582"/>
                      <a:gd name="T81" fmla="*/ 374 h 591"/>
                      <a:gd name="T82" fmla="*/ 554 w 582"/>
                      <a:gd name="T83" fmla="*/ 296 h 591"/>
                      <a:gd name="T84" fmla="*/ 566 w 582"/>
                      <a:gd name="T85" fmla="*/ 224 h 591"/>
                      <a:gd name="T86" fmla="*/ 578 w 582"/>
                      <a:gd name="T87" fmla="*/ 135 h 5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2"/>
                      <a:gd name="T133" fmla="*/ 0 h 591"/>
                      <a:gd name="T134" fmla="*/ 582 w 582"/>
                      <a:gd name="T135" fmla="*/ 591 h 5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2" h="591">
                        <a:moveTo>
                          <a:pt x="582" y="107"/>
                        </a:moveTo>
                        <a:lnTo>
                          <a:pt x="580" y="62"/>
                        </a:lnTo>
                        <a:lnTo>
                          <a:pt x="564" y="30"/>
                        </a:lnTo>
                        <a:lnTo>
                          <a:pt x="538" y="9"/>
                        </a:lnTo>
                        <a:lnTo>
                          <a:pt x="510" y="0"/>
                        </a:lnTo>
                        <a:lnTo>
                          <a:pt x="479" y="4"/>
                        </a:lnTo>
                        <a:lnTo>
                          <a:pt x="451" y="18"/>
                        </a:lnTo>
                        <a:lnTo>
                          <a:pt x="430" y="44"/>
                        </a:lnTo>
                        <a:lnTo>
                          <a:pt x="421" y="79"/>
                        </a:lnTo>
                        <a:lnTo>
                          <a:pt x="419" y="97"/>
                        </a:lnTo>
                        <a:lnTo>
                          <a:pt x="419" y="119"/>
                        </a:lnTo>
                        <a:lnTo>
                          <a:pt x="417" y="140"/>
                        </a:lnTo>
                        <a:lnTo>
                          <a:pt x="416" y="159"/>
                        </a:lnTo>
                        <a:lnTo>
                          <a:pt x="407" y="219"/>
                        </a:lnTo>
                        <a:lnTo>
                          <a:pt x="400" y="282"/>
                        </a:lnTo>
                        <a:lnTo>
                          <a:pt x="398" y="348"/>
                        </a:lnTo>
                        <a:lnTo>
                          <a:pt x="398" y="411"/>
                        </a:lnTo>
                        <a:lnTo>
                          <a:pt x="398" y="421"/>
                        </a:lnTo>
                        <a:lnTo>
                          <a:pt x="395" y="430"/>
                        </a:lnTo>
                        <a:lnTo>
                          <a:pt x="389" y="437"/>
                        </a:lnTo>
                        <a:lnTo>
                          <a:pt x="382" y="442"/>
                        </a:lnTo>
                        <a:lnTo>
                          <a:pt x="362" y="448"/>
                        </a:lnTo>
                        <a:lnTo>
                          <a:pt x="341" y="448"/>
                        </a:lnTo>
                        <a:lnTo>
                          <a:pt x="316" y="446"/>
                        </a:lnTo>
                        <a:lnTo>
                          <a:pt x="290" y="442"/>
                        </a:lnTo>
                        <a:lnTo>
                          <a:pt x="260" y="439"/>
                        </a:lnTo>
                        <a:lnTo>
                          <a:pt x="230" y="435"/>
                        </a:lnTo>
                        <a:lnTo>
                          <a:pt x="197" y="435"/>
                        </a:lnTo>
                        <a:lnTo>
                          <a:pt x="161" y="437"/>
                        </a:lnTo>
                        <a:lnTo>
                          <a:pt x="145" y="437"/>
                        </a:lnTo>
                        <a:lnTo>
                          <a:pt x="127" y="437"/>
                        </a:lnTo>
                        <a:lnTo>
                          <a:pt x="108" y="435"/>
                        </a:lnTo>
                        <a:lnTo>
                          <a:pt x="87" y="432"/>
                        </a:lnTo>
                        <a:lnTo>
                          <a:pt x="68" y="428"/>
                        </a:lnTo>
                        <a:lnTo>
                          <a:pt x="51" y="427"/>
                        </a:lnTo>
                        <a:lnTo>
                          <a:pt x="37" y="427"/>
                        </a:lnTo>
                        <a:lnTo>
                          <a:pt x="24" y="427"/>
                        </a:lnTo>
                        <a:lnTo>
                          <a:pt x="19" y="428"/>
                        </a:lnTo>
                        <a:lnTo>
                          <a:pt x="14" y="430"/>
                        </a:lnTo>
                        <a:lnTo>
                          <a:pt x="9" y="434"/>
                        </a:lnTo>
                        <a:lnTo>
                          <a:pt x="5" y="437"/>
                        </a:lnTo>
                        <a:lnTo>
                          <a:pt x="2" y="446"/>
                        </a:lnTo>
                        <a:lnTo>
                          <a:pt x="0" y="456"/>
                        </a:lnTo>
                        <a:lnTo>
                          <a:pt x="0" y="467"/>
                        </a:lnTo>
                        <a:lnTo>
                          <a:pt x="5" y="474"/>
                        </a:lnTo>
                        <a:lnTo>
                          <a:pt x="7" y="476"/>
                        </a:lnTo>
                        <a:lnTo>
                          <a:pt x="9" y="476"/>
                        </a:lnTo>
                        <a:lnTo>
                          <a:pt x="10" y="476"/>
                        </a:lnTo>
                        <a:lnTo>
                          <a:pt x="12" y="477"/>
                        </a:lnTo>
                        <a:lnTo>
                          <a:pt x="21" y="483"/>
                        </a:lnTo>
                        <a:lnTo>
                          <a:pt x="35" y="490"/>
                        </a:lnTo>
                        <a:lnTo>
                          <a:pt x="52" y="495"/>
                        </a:lnTo>
                        <a:lnTo>
                          <a:pt x="73" y="504"/>
                        </a:lnTo>
                        <a:lnTo>
                          <a:pt x="98" y="511"/>
                        </a:lnTo>
                        <a:lnTo>
                          <a:pt x="124" y="519"/>
                        </a:lnTo>
                        <a:lnTo>
                          <a:pt x="152" y="526"/>
                        </a:lnTo>
                        <a:lnTo>
                          <a:pt x="180" y="535"/>
                        </a:lnTo>
                        <a:lnTo>
                          <a:pt x="210" y="542"/>
                        </a:lnTo>
                        <a:lnTo>
                          <a:pt x="239" y="549"/>
                        </a:lnTo>
                        <a:lnTo>
                          <a:pt x="265" y="556"/>
                        </a:lnTo>
                        <a:lnTo>
                          <a:pt x="292" y="563"/>
                        </a:lnTo>
                        <a:lnTo>
                          <a:pt x="316" y="568"/>
                        </a:lnTo>
                        <a:lnTo>
                          <a:pt x="337" y="573"/>
                        </a:lnTo>
                        <a:lnTo>
                          <a:pt x="355" y="577"/>
                        </a:lnTo>
                        <a:lnTo>
                          <a:pt x="369" y="579"/>
                        </a:lnTo>
                        <a:lnTo>
                          <a:pt x="389" y="582"/>
                        </a:lnTo>
                        <a:lnTo>
                          <a:pt x="409" y="586"/>
                        </a:lnTo>
                        <a:lnTo>
                          <a:pt x="426" y="587"/>
                        </a:lnTo>
                        <a:lnTo>
                          <a:pt x="442" y="589"/>
                        </a:lnTo>
                        <a:lnTo>
                          <a:pt x="456" y="591"/>
                        </a:lnTo>
                        <a:lnTo>
                          <a:pt x="468" y="591"/>
                        </a:lnTo>
                        <a:lnTo>
                          <a:pt x="477" y="589"/>
                        </a:lnTo>
                        <a:lnTo>
                          <a:pt x="482" y="586"/>
                        </a:lnTo>
                        <a:lnTo>
                          <a:pt x="489" y="579"/>
                        </a:lnTo>
                        <a:lnTo>
                          <a:pt x="494" y="570"/>
                        </a:lnTo>
                        <a:lnTo>
                          <a:pt x="500" y="559"/>
                        </a:lnTo>
                        <a:lnTo>
                          <a:pt x="505" y="544"/>
                        </a:lnTo>
                        <a:lnTo>
                          <a:pt x="508" y="526"/>
                        </a:lnTo>
                        <a:lnTo>
                          <a:pt x="515" y="498"/>
                        </a:lnTo>
                        <a:lnTo>
                          <a:pt x="522" y="460"/>
                        </a:lnTo>
                        <a:lnTo>
                          <a:pt x="531" y="418"/>
                        </a:lnTo>
                        <a:lnTo>
                          <a:pt x="540" y="374"/>
                        </a:lnTo>
                        <a:lnTo>
                          <a:pt x="548" y="332"/>
                        </a:lnTo>
                        <a:lnTo>
                          <a:pt x="554" y="296"/>
                        </a:lnTo>
                        <a:lnTo>
                          <a:pt x="559" y="270"/>
                        </a:lnTo>
                        <a:lnTo>
                          <a:pt x="566" y="224"/>
                        </a:lnTo>
                        <a:lnTo>
                          <a:pt x="573" y="177"/>
                        </a:lnTo>
                        <a:lnTo>
                          <a:pt x="578" y="135"/>
                        </a:lnTo>
                        <a:lnTo>
                          <a:pt x="582" y="107"/>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43" name="Freeform 50"/>
                  <p:cNvSpPr>
                    <a:spLocks/>
                  </p:cNvSpPr>
                  <p:nvPr/>
                </p:nvSpPr>
                <p:spPr bwMode="auto">
                  <a:xfrm>
                    <a:off x="3816" y="1506"/>
                    <a:ext cx="43" cy="44"/>
                  </a:xfrm>
                  <a:custGeom>
                    <a:avLst/>
                    <a:gdLst>
                      <a:gd name="T0" fmla="*/ 8 w 43"/>
                      <a:gd name="T1" fmla="*/ 39 h 44"/>
                      <a:gd name="T2" fmla="*/ 3 w 43"/>
                      <a:gd name="T3" fmla="*/ 32 h 44"/>
                      <a:gd name="T4" fmla="*/ 0 w 43"/>
                      <a:gd name="T5" fmla="*/ 25 h 44"/>
                      <a:gd name="T6" fmla="*/ 1 w 43"/>
                      <a:gd name="T7" fmla="*/ 16 h 44"/>
                      <a:gd name="T8" fmla="*/ 5 w 43"/>
                      <a:gd name="T9" fmla="*/ 9 h 44"/>
                      <a:gd name="T10" fmla="*/ 12 w 43"/>
                      <a:gd name="T11" fmla="*/ 4 h 44"/>
                      <a:gd name="T12" fmla="*/ 19 w 43"/>
                      <a:gd name="T13" fmla="*/ 0 h 44"/>
                      <a:gd name="T14" fmla="*/ 28 w 43"/>
                      <a:gd name="T15" fmla="*/ 2 h 44"/>
                      <a:gd name="T16" fmla="*/ 36 w 43"/>
                      <a:gd name="T17" fmla="*/ 5 h 44"/>
                      <a:gd name="T18" fmla="*/ 42 w 43"/>
                      <a:gd name="T19" fmla="*/ 12 h 44"/>
                      <a:gd name="T20" fmla="*/ 43 w 43"/>
                      <a:gd name="T21" fmla="*/ 21 h 44"/>
                      <a:gd name="T22" fmla="*/ 43 w 43"/>
                      <a:gd name="T23" fmla="*/ 30 h 44"/>
                      <a:gd name="T24" fmla="*/ 38 w 43"/>
                      <a:gd name="T25" fmla="*/ 37 h 44"/>
                      <a:gd name="T26" fmla="*/ 31 w 43"/>
                      <a:gd name="T27" fmla="*/ 42 h 44"/>
                      <a:gd name="T28" fmla="*/ 24 w 43"/>
                      <a:gd name="T29" fmla="*/ 44 h 44"/>
                      <a:gd name="T30" fmla="*/ 15 w 43"/>
                      <a:gd name="T31" fmla="*/ 44 h 44"/>
                      <a:gd name="T32" fmla="*/ 8 w 43"/>
                      <a:gd name="T33" fmla="*/ 3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8" y="39"/>
                        </a:moveTo>
                        <a:lnTo>
                          <a:pt x="3" y="32"/>
                        </a:lnTo>
                        <a:lnTo>
                          <a:pt x="0" y="25"/>
                        </a:lnTo>
                        <a:lnTo>
                          <a:pt x="1" y="16"/>
                        </a:lnTo>
                        <a:lnTo>
                          <a:pt x="5" y="9"/>
                        </a:lnTo>
                        <a:lnTo>
                          <a:pt x="12" y="4"/>
                        </a:lnTo>
                        <a:lnTo>
                          <a:pt x="19" y="0"/>
                        </a:lnTo>
                        <a:lnTo>
                          <a:pt x="28" y="2"/>
                        </a:lnTo>
                        <a:lnTo>
                          <a:pt x="36" y="5"/>
                        </a:lnTo>
                        <a:lnTo>
                          <a:pt x="42" y="12"/>
                        </a:lnTo>
                        <a:lnTo>
                          <a:pt x="43" y="21"/>
                        </a:lnTo>
                        <a:lnTo>
                          <a:pt x="43" y="30"/>
                        </a:lnTo>
                        <a:lnTo>
                          <a:pt x="38" y="37"/>
                        </a:lnTo>
                        <a:lnTo>
                          <a:pt x="31" y="42"/>
                        </a:lnTo>
                        <a:lnTo>
                          <a:pt x="24" y="44"/>
                        </a:lnTo>
                        <a:lnTo>
                          <a:pt x="15" y="44"/>
                        </a:lnTo>
                        <a:lnTo>
                          <a:pt x="8" y="39"/>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44" name="Freeform 51"/>
                  <p:cNvSpPr>
                    <a:spLocks/>
                  </p:cNvSpPr>
                  <p:nvPr/>
                </p:nvSpPr>
                <p:spPr bwMode="auto">
                  <a:xfrm>
                    <a:off x="4294" y="1160"/>
                    <a:ext cx="44" cy="44"/>
                  </a:xfrm>
                  <a:custGeom>
                    <a:avLst/>
                    <a:gdLst>
                      <a:gd name="T0" fmla="*/ 9 w 44"/>
                      <a:gd name="T1" fmla="*/ 39 h 44"/>
                      <a:gd name="T2" fmla="*/ 4 w 44"/>
                      <a:gd name="T3" fmla="*/ 32 h 44"/>
                      <a:gd name="T4" fmla="*/ 0 w 44"/>
                      <a:gd name="T5" fmla="*/ 25 h 44"/>
                      <a:gd name="T6" fmla="*/ 2 w 44"/>
                      <a:gd name="T7" fmla="*/ 16 h 44"/>
                      <a:gd name="T8" fmla="*/ 6 w 44"/>
                      <a:gd name="T9" fmla="*/ 9 h 44"/>
                      <a:gd name="T10" fmla="*/ 13 w 44"/>
                      <a:gd name="T11" fmla="*/ 4 h 44"/>
                      <a:gd name="T12" fmla="*/ 21 w 44"/>
                      <a:gd name="T13" fmla="*/ 0 h 44"/>
                      <a:gd name="T14" fmla="*/ 30 w 44"/>
                      <a:gd name="T15" fmla="*/ 2 h 44"/>
                      <a:gd name="T16" fmla="*/ 37 w 44"/>
                      <a:gd name="T17" fmla="*/ 6 h 44"/>
                      <a:gd name="T18" fmla="*/ 42 w 44"/>
                      <a:gd name="T19" fmla="*/ 13 h 44"/>
                      <a:gd name="T20" fmla="*/ 44 w 44"/>
                      <a:gd name="T21" fmla="*/ 21 h 44"/>
                      <a:gd name="T22" fmla="*/ 44 w 44"/>
                      <a:gd name="T23" fmla="*/ 30 h 44"/>
                      <a:gd name="T24" fmla="*/ 39 w 44"/>
                      <a:gd name="T25" fmla="*/ 37 h 44"/>
                      <a:gd name="T26" fmla="*/ 32 w 44"/>
                      <a:gd name="T27" fmla="*/ 42 h 44"/>
                      <a:gd name="T28" fmla="*/ 25 w 44"/>
                      <a:gd name="T29" fmla="*/ 44 h 44"/>
                      <a:gd name="T30" fmla="*/ 16 w 44"/>
                      <a:gd name="T31" fmla="*/ 44 h 44"/>
                      <a:gd name="T32" fmla="*/ 9 w 44"/>
                      <a:gd name="T33" fmla="*/ 3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9" y="39"/>
                        </a:moveTo>
                        <a:lnTo>
                          <a:pt x="4" y="32"/>
                        </a:lnTo>
                        <a:lnTo>
                          <a:pt x="0" y="25"/>
                        </a:lnTo>
                        <a:lnTo>
                          <a:pt x="2" y="16"/>
                        </a:lnTo>
                        <a:lnTo>
                          <a:pt x="6" y="9"/>
                        </a:lnTo>
                        <a:lnTo>
                          <a:pt x="13" y="4"/>
                        </a:lnTo>
                        <a:lnTo>
                          <a:pt x="21" y="0"/>
                        </a:lnTo>
                        <a:lnTo>
                          <a:pt x="30" y="2"/>
                        </a:lnTo>
                        <a:lnTo>
                          <a:pt x="37" y="6"/>
                        </a:lnTo>
                        <a:lnTo>
                          <a:pt x="42" y="13"/>
                        </a:lnTo>
                        <a:lnTo>
                          <a:pt x="44" y="21"/>
                        </a:lnTo>
                        <a:lnTo>
                          <a:pt x="44" y="30"/>
                        </a:lnTo>
                        <a:lnTo>
                          <a:pt x="39" y="37"/>
                        </a:lnTo>
                        <a:lnTo>
                          <a:pt x="32" y="42"/>
                        </a:lnTo>
                        <a:lnTo>
                          <a:pt x="25" y="44"/>
                        </a:lnTo>
                        <a:lnTo>
                          <a:pt x="16" y="44"/>
                        </a:lnTo>
                        <a:lnTo>
                          <a:pt x="9" y="39"/>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545" name="Freeform 52"/>
                  <p:cNvSpPr>
                    <a:spLocks/>
                  </p:cNvSpPr>
                  <p:nvPr/>
                </p:nvSpPr>
                <p:spPr bwMode="auto">
                  <a:xfrm>
                    <a:off x="4137" y="1070"/>
                    <a:ext cx="273" cy="606"/>
                  </a:xfrm>
                  <a:custGeom>
                    <a:avLst/>
                    <a:gdLst>
                      <a:gd name="T0" fmla="*/ 23 w 273"/>
                      <a:gd name="T1" fmla="*/ 590 h 606"/>
                      <a:gd name="T2" fmla="*/ 11 w 273"/>
                      <a:gd name="T3" fmla="*/ 569 h 606"/>
                      <a:gd name="T4" fmla="*/ 2 w 273"/>
                      <a:gd name="T5" fmla="*/ 534 h 606"/>
                      <a:gd name="T6" fmla="*/ 0 w 273"/>
                      <a:gd name="T7" fmla="*/ 490 h 606"/>
                      <a:gd name="T8" fmla="*/ 14 w 273"/>
                      <a:gd name="T9" fmla="*/ 448 h 606"/>
                      <a:gd name="T10" fmla="*/ 25 w 273"/>
                      <a:gd name="T11" fmla="*/ 443 h 606"/>
                      <a:gd name="T12" fmla="*/ 35 w 273"/>
                      <a:gd name="T13" fmla="*/ 438 h 606"/>
                      <a:gd name="T14" fmla="*/ 42 w 273"/>
                      <a:gd name="T15" fmla="*/ 434 h 606"/>
                      <a:gd name="T16" fmla="*/ 49 w 273"/>
                      <a:gd name="T17" fmla="*/ 434 h 606"/>
                      <a:gd name="T18" fmla="*/ 56 w 273"/>
                      <a:gd name="T19" fmla="*/ 436 h 606"/>
                      <a:gd name="T20" fmla="*/ 58 w 273"/>
                      <a:gd name="T21" fmla="*/ 433 h 606"/>
                      <a:gd name="T22" fmla="*/ 58 w 273"/>
                      <a:gd name="T23" fmla="*/ 427 h 606"/>
                      <a:gd name="T24" fmla="*/ 56 w 273"/>
                      <a:gd name="T25" fmla="*/ 417 h 606"/>
                      <a:gd name="T26" fmla="*/ 54 w 273"/>
                      <a:gd name="T27" fmla="*/ 400 h 606"/>
                      <a:gd name="T28" fmla="*/ 56 w 273"/>
                      <a:gd name="T29" fmla="*/ 373 h 606"/>
                      <a:gd name="T30" fmla="*/ 59 w 273"/>
                      <a:gd name="T31" fmla="*/ 342 h 606"/>
                      <a:gd name="T32" fmla="*/ 63 w 273"/>
                      <a:gd name="T33" fmla="*/ 310 h 606"/>
                      <a:gd name="T34" fmla="*/ 68 w 273"/>
                      <a:gd name="T35" fmla="*/ 263 h 606"/>
                      <a:gd name="T36" fmla="*/ 77 w 273"/>
                      <a:gd name="T37" fmla="*/ 195 h 606"/>
                      <a:gd name="T38" fmla="*/ 84 w 273"/>
                      <a:gd name="T39" fmla="*/ 131 h 606"/>
                      <a:gd name="T40" fmla="*/ 87 w 273"/>
                      <a:gd name="T41" fmla="*/ 90 h 606"/>
                      <a:gd name="T42" fmla="*/ 89 w 273"/>
                      <a:gd name="T43" fmla="*/ 71 h 606"/>
                      <a:gd name="T44" fmla="*/ 91 w 273"/>
                      <a:gd name="T45" fmla="*/ 54 h 606"/>
                      <a:gd name="T46" fmla="*/ 98 w 273"/>
                      <a:gd name="T47" fmla="*/ 38 h 606"/>
                      <a:gd name="T48" fmla="*/ 107 w 273"/>
                      <a:gd name="T49" fmla="*/ 26 h 606"/>
                      <a:gd name="T50" fmla="*/ 117 w 273"/>
                      <a:gd name="T51" fmla="*/ 15 h 606"/>
                      <a:gd name="T52" fmla="*/ 133 w 273"/>
                      <a:gd name="T53" fmla="*/ 6 h 606"/>
                      <a:gd name="T54" fmla="*/ 152 w 273"/>
                      <a:gd name="T55" fmla="*/ 1 h 606"/>
                      <a:gd name="T56" fmla="*/ 177 w 273"/>
                      <a:gd name="T57" fmla="*/ 0 h 606"/>
                      <a:gd name="T58" fmla="*/ 192 w 273"/>
                      <a:gd name="T59" fmla="*/ 1 h 606"/>
                      <a:gd name="T60" fmla="*/ 208 w 273"/>
                      <a:gd name="T61" fmla="*/ 6 h 606"/>
                      <a:gd name="T62" fmla="*/ 224 w 273"/>
                      <a:gd name="T63" fmla="*/ 13 h 606"/>
                      <a:gd name="T64" fmla="*/ 239 w 273"/>
                      <a:gd name="T65" fmla="*/ 26 h 606"/>
                      <a:gd name="T66" fmla="*/ 252 w 273"/>
                      <a:gd name="T67" fmla="*/ 40 h 606"/>
                      <a:gd name="T68" fmla="*/ 262 w 273"/>
                      <a:gd name="T69" fmla="*/ 57 h 606"/>
                      <a:gd name="T70" fmla="*/ 269 w 273"/>
                      <a:gd name="T71" fmla="*/ 78 h 606"/>
                      <a:gd name="T72" fmla="*/ 273 w 273"/>
                      <a:gd name="T73" fmla="*/ 101 h 606"/>
                      <a:gd name="T74" fmla="*/ 271 w 273"/>
                      <a:gd name="T75" fmla="*/ 136 h 606"/>
                      <a:gd name="T76" fmla="*/ 266 w 273"/>
                      <a:gd name="T77" fmla="*/ 185 h 606"/>
                      <a:gd name="T78" fmla="*/ 255 w 273"/>
                      <a:gd name="T79" fmla="*/ 244 h 606"/>
                      <a:gd name="T80" fmla="*/ 245 w 273"/>
                      <a:gd name="T81" fmla="*/ 309 h 606"/>
                      <a:gd name="T82" fmla="*/ 232 w 273"/>
                      <a:gd name="T83" fmla="*/ 370 h 606"/>
                      <a:gd name="T84" fmla="*/ 222 w 273"/>
                      <a:gd name="T85" fmla="*/ 424 h 606"/>
                      <a:gd name="T86" fmla="*/ 211 w 273"/>
                      <a:gd name="T87" fmla="*/ 464 h 606"/>
                      <a:gd name="T88" fmla="*/ 206 w 273"/>
                      <a:gd name="T89" fmla="*/ 487 h 606"/>
                      <a:gd name="T90" fmla="*/ 203 w 273"/>
                      <a:gd name="T91" fmla="*/ 501 h 606"/>
                      <a:gd name="T92" fmla="*/ 198 w 273"/>
                      <a:gd name="T93" fmla="*/ 518 h 606"/>
                      <a:gd name="T94" fmla="*/ 192 w 273"/>
                      <a:gd name="T95" fmla="*/ 538 h 606"/>
                      <a:gd name="T96" fmla="*/ 187 w 273"/>
                      <a:gd name="T97" fmla="*/ 558 h 606"/>
                      <a:gd name="T98" fmla="*/ 178 w 273"/>
                      <a:gd name="T99" fmla="*/ 576 h 606"/>
                      <a:gd name="T100" fmla="*/ 170 w 273"/>
                      <a:gd name="T101" fmla="*/ 592 h 606"/>
                      <a:gd name="T102" fmla="*/ 161 w 273"/>
                      <a:gd name="T103" fmla="*/ 602 h 606"/>
                      <a:gd name="T104" fmla="*/ 149 w 273"/>
                      <a:gd name="T105" fmla="*/ 606 h 606"/>
                      <a:gd name="T106" fmla="*/ 135 w 273"/>
                      <a:gd name="T107" fmla="*/ 604 h 606"/>
                      <a:gd name="T108" fmla="*/ 117 w 273"/>
                      <a:gd name="T109" fmla="*/ 602 h 606"/>
                      <a:gd name="T110" fmla="*/ 98 w 273"/>
                      <a:gd name="T111" fmla="*/ 600 h 606"/>
                      <a:gd name="T112" fmla="*/ 79 w 273"/>
                      <a:gd name="T113" fmla="*/ 597 h 606"/>
                      <a:gd name="T114" fmla="*/ 61 w 273"/>
                      <a:gd name="T115" fmla="*/ 595 h 606"/>
                      <a:gd name="T116" fmla="*/ 44 w 273"/>
                      <a:gd name="T117" fmla="*/ 593 h 606"/>
                      <a:gd name="T118" fmla="*/ 32 w 273"/>
                      <a:gd name="T119" fmla="*/ 592 h 606"/>
                      <a:gd name="T120" fmla="*/ 23 w 273"/>
                      <a:gd name="T121" fmla="*/ 590 h 6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3"/>
                      <a:gd name="T184" fmla="*/ 0 h 606"/>
                      <a:gd name="T185" fmla="*/ 273 w 273"/>
                      <a:gd name="T186" fmla="*/ 606 h 6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3" h="606">
                        <a:moveTo>
                          <a:pt x="23" y="590"/>
                        </a:moveTo>
                        <a:lnTo>
                          <a:pt x="11" y="569"/>
                        </a:lnTo>
                        <a:lnTo>
                          <a:pt x="2" y="534"/>
                        </a:lnTo>
                        <a:lnTo>
                          <a:pt x="0" y="490"/>
                        </a:lnTo>
                        <a:lnTo>
                          <a:pt x="14" y="448"/>
                        </a:lnTo>
                        <a:lnTo>
                          <a:pt x="25" y="443"/>
                        </a:lnTo>
                        <a:lnTo>
                          <a:pt x="35" y="438"/>
                        </a:lnTo>
                        <a:lnTo>
                          <a:pt x="42" y="434"/>
                        </a:lnTo>
                        <a:lnTo>
                          <a:pt x="49" y="434"/>
                        </a:lnTo>
                        <a:lnTo>
                          <a:pt x="56" y="436"/>
                        </a:lnTo>
                        <a:lnTo>
                          <a:pt x="58" y="433"/>
                        </a:lnTo>
                        <a:lnTo>
                          <a:pt x="58" y="427"/>
                        </a:lnTo>
                        <a:lnTo>
                          <a:pt x="56" y="417"/>
                        </a:lnTo>
                        <a:lnTo>
                          <a:pt x="54" y="400"/>
                        </a:lnTo>
                        <a:lnTo>
                          <a:pt x="56" y="373"/>
                        </a:lnTo>
                        <a:lnTo>
                          <a:pt x="59" y="342"/>
                        </a:lnTo>
                        <a:lnTo>
                          <a:pt x="63" y="310"/>
                        </a:lnTo>
                        <a:lnTo>
                          <a:pt x="68" y="263"/>
                        </a:lnTo>
                        <a:lnTo>
                          <a:pt x="77" y="195"/>
                        </a:lnTo>
                        <a:lnTo>
                          <a:pt x="84" y="131"/>
                        </a:lnTo>
                        <a:lnTo>
                          <a:pt x="87" y="90"/>
                        </a:lnTo>
                        <a:lnTo>
                          <a:pt x="89" y="71"/>
                        </a:lnTo>
                        <a:lnTo>
                          <a:pt x="91" y="54"/>
                        </a:lnTo>
                        <a:lnTo>
                          <a:pt x="98" y="38"/>
                        </a:lnTo>
                        <a:lnTo>
                          <a:pt x="107" y="26"/>
                        </a:lnTo>
                        <a:lnTo>
                          <a:pt x="117" y="15"/>
                        </a:lnTo>
                        <a:lnTo>
                          <a:pt x="133" y="6"/>
                        </a:lnTo>
                        <a:lnTo>
                          <a:pt x="152" y="1"/>
                        </a:lnTo>
                        <a:lnTo>
                          <a:pt x="177" y="0"/>
                        </a:lnTo>
                        <a:lnTo>
                          <a:pt x="192" y="1"/>
                        </a:lnTo>
                        <a:lnTo>
                          <a:pt x="208" y="6"/>
                        </a:lnTo>
                        <a:lnTo>
                          <a:pt x="224" y="13"/>
                        </a:lnTo>
                        <a:lnTo>
                          <a:pt x="239" y="26"/>
                        </a:lnTo>
                        <a:lnTo>
                          <a:pt x="252" y="40"/>
                        </a:lnTo>
                        <a:lnTo>
                          <a:pt x="262" y="57"/>
                        </a:lnTo>
                        <a:lnTo>
                          <a:pt x="269" y="78"/>
                        </a:lnTo>
                        <a:lnTo>
                          <a:pt x="273" y="101"/>
                        </a:lnTo>
                        <a:lnTo>
                          <a:pt x="271" y="136"/>
                        </a:lnTo>
                        <a:lnTo>
                          <a:pt x="266" y="185"/>
                        </a:lnTo>
                        <a:lnTo>
                          <a:pt x="255" y="244"/>
                        </a:lnTo>
                        <a:lnTo>
                          <a:pt x="245" y="309"/>
                        </a:lnTo>
                        <a:lnTo>
                          <a:pt x="232" y="370"/>
                        </a:lnTo>
                        <a:lnTo>
                          <a:pt x="222" y="424"/>
                        </a:lnTo>
                        <a:lnTo>
                          <a:pt x="211" y="464"/>
                        </a:lnTo>
                        <a:lnTo>
                          <a:pt x="206" y="487"/>
                        </a:lnTo>
                        <a:lnTo>
                          <a:pt x="203" y="501"/>
                        </a:lnTo>
                        <a:lnTo>
                          <a:pt x="198" y="518"/>
                        </a:lnTo>
                        <a:lnTo>
                          <a:pt x="192" y="538"/>
                        </a:lnTo>
                        <a:lnTo>
                          <a:pt x="187" y="558"/>
                        </a:lnTo>
                        <a:lnTo>
                          <a:pt x="178" y="576"/>
                        </a:lnTo>
                        <a:lnTo>
                          <a:pt x="170" y="592"/>
                        </a:lnTo>
                        <a:lnTo>
                          <a:pt x="161" y="602"/>
                        </a:lnTo>
                        <a:lnTo>
                          <a:pt x="149" y="606"/>
                        </a:lnTo>
                        <a:lnTo>
                          <a:pt x="135" y="604"/>
                        </a:lnTo>
                        <a:lnTo>
                          <a:pt x="117" y="602"/>
                        </a:lnTo>
                        <a:lnTo>
                          <a:pt x="98" y="600"/>
                        </a:lnTo>
                        <a:lnTo>
                          <a:pt x="79" y="597"/>
                        </a:lnTo>
                        <a:lnTo>
                          <a:pt x="61" y="595"/>
                        </a:lnTo>
                        <a:lnTo>
                          <a:pt x="44" y="593"/>
                        </a:lnTo>
                        <a:lnTo>
                          <a:pt x="32" y="592"/>
                        </a:lnTo>
                        <a:lnTo>
                          <a:pt x="23" y="590"/>
                        </a:lnTo>
                        <a:close/>
                      </a:path>
                    </a:pathLst>
                  </a:custGeom>
                  <a:solidFill>
                    <a:srgbClr val="E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nvGrpSpPr>
              <p:cNvPr id="17422" name="Group 53"/>
              <p:cNvGrpSpPr>
                <a:grpSpLocks/>
              </p:cNvGrpSpPr>
              <p:nvPr/>
            </p:nvGrpSpPr>
            <p:grpSpPr bwMode="auto">
              <a:xfrm>
                <a:off x="0" y="885"/>
                <a:ext cx="1350" cy="2534"/>
                <a:chOff x="0" y="885"/>
                <a:chExt cx="1350" cy="2534"/>
              </a:xfrm>
            </p:grpSpPr>
            <p:sp>
              <p:nvSpPr>
                <p:cNvPr id="17423" name="Freeform 54" descr="Esfera"/>
                <p:cNvSpPr>
                  <a:spLocks/>
                </p:cNvSpPr>
                <p:nvPr/>
              </p:nvSpPr>
              <p:spPr bwMode="auto">
                <a:xfrm>
                  <a:off x="0" y="885"/>
                  <a:ext cx="1350" cy="2534"/>
                </a:xfrm>
                <a:custGeom>
                  <a:avLst/>
                  <a:gdLst>
                    <a:gd name="T0" fmla="*/ 588 w 1350"/>
                    <a:gd name="T1" fmla="*/ 11 h 2534"/>
                    <a:gd name="T2" fmla="*/ 536 w 1350"/>
                    <a:gd name="T3" fmla="*/ 62 h 2534"/>
                    <a:gd name="T4" fmla="*/ 526 w 1350"/>
                    <a:gd name="T5" fmla="*/ 93 h 2534"/>
                    <a:gd name="T6" fmla="*/ 401 w 1350"/>
                    <a:gd name="T7" fmla="*/ 187 h 2534"/>
                    <a:gd name="T8" fmla="*/ 360 w 1350"/>
                    <a:gd name="T9" fmla="*/ 280 h 2534"/>
                    <a:gd name="T10" fmla="*/ 267 w 1350"/>
                    <a:gd name="T11" fmla="*/ 362 h 2534"/>
                    <a:gd name="T12" fmla="*/ 277 w 1350"/>
                    <a:gd name="T13" fmla="*/ 517 h 2534"/>
                    <a:gd name="T14" fmla="*/ 267 w 1350"/>
                    <a:gd name="T15" fmla="*/ 580 h 2534"/>
                    <a:gd name="T16" fmla="*/ 205 w 1350"/>
                    <a:gd name="T17" fmla="*/ 662 h 2534"/>
                    <a:gd name="T18" fmla="*/ 205 w 1350"/>
                    <a:gd name="T19" fmla="*/ 786 h 2534"/>
                    <a:gd name="T20" fmla="*/ 132 w 1350"/>
                    <a:gd name="T21" fmla="*/ 1004 h 2534"/>
                    <a:gd name="T22" fmla="*/ 143 w 1350"/>
                    <a:gd name="T23" fmla="*/ 1055 h 2534"/>
                    <a:gd name="T24" fmla="*/ 184 w 1350"/>
                    <a:gd name="T25" fmla="*/ 1128 h 2534"/>
                    <a:gd name="T26" fmla="*/ 174 w 1350"/>
                    <a:gd name="T27" fmla="*/ 1242 h 2534"/>
                    <a:gd name="T28" fmla="*/ 112 w 1350"/>
                    <a:gd name="T29" fmla="*/ 1304 h 2534"/>
                    <a:gd name="T30" fmla="*/ 91 w 1350"/>
                    <a:gd name="T31" fmla="*/ 1345 h 2534"/>
                    <a:gd name="T32" fmla="*/ 153 w 1350"/>
                    <a:gd name="T33" fmla="*/ 1469 h 2534"/>
                    <a:gd name="T34" fmla="*/ 143 w 1350"/>
                    <a:gd name="T35" fmla="*/ 1552 h 2534"/>
                    <a:gd name="T36" fmla="*/ 112 w 1350"/>
                    <a:gd name="T37" fmla="*/ 1614 h 2534"/>
                    <a:gd name="T38" fmla="*/ 50 w 1350"/>
                    <a:gd name="T39" fmla="*/ 1779 h 2534"/>
                    <a:gd name="T40" fmla="*/ 101 w 1350"/>
                    <a:gd name="T41" fmla="*/ 1893 h 2534"/>
                    <a:gd name="T42" fmla="*/ 50 w 1350"/>
                    <a:gd name="T43" fmla="*/ 2069 h 2534"/>
                    <a:gd name="T44" fmla="*/ 112 w 1350"/>
                    <a:gd name="T45" fmla="*/ 2359 h 2534"/>
                    <a:gd name="T46" fmla="*/ 122 w 1350"/>
                    <a:gd name="T47" fmla="*/ 2390 h 2534"/>
                    <a:gd name="T48" fmla="*/ 350 w 1350"/>
                    <a:gd name="T49" fmla="*/ 2421 h 2534"/>
                    <a:gd name="T50" fmla="*/ 412 w 1350"/>
                    <a:gd name="T51" fmla="*/ 2514 h 2534"/>
                    <a:gd name="T52" fmla="*/ 453 w 1350"/>
                    <a:gd name="T53" fmla="*/ 2534 h 2534"/>
                    <a:gd name="T54" fmla="*/ 670 w 1350"/>
                    <a:gd name="T55" fmla="*/ 2493 h 2534"/>
                    <a:gd name="T56" fmla="*/ 846 w 1350"/>
                    <a:gd name="T57" fmla="*/ 2514 h 2534"/>
                    <a:gd name="T58" fmla="*/ 950 w 1350"/>
                    <a:gd name="T59" fmla="*/ 2524 h 2534"/>
                    <a:gd name="T60" fmla="*/ 1043 w 1350"/>
                    <a:gd name="T61" fmla="*/ 2514 h 2534"/>
                    <a:gd name="T62" fmla="*/ 1074 w 1350"/>
                    <a:gd name="T63" fmla="*/ 2338 h 2534"/>
                    <a:gd name="T64" fmla="*/ 1270 w 1350"/>
                    <a:gd name="T65" fmla="*/ 2328 h 2534"/>
                    <a:gd name="T66" fmla="*/ 1301 w 1350"/>
                    <a:gd name="T67" fmla="*/ 1955 h 2534"/>
                    <a:gd name="T68" fmla="*/ 1291 w 1350"/>
                    <a:gd name="T69" fmla="*/ 1831 h 2534"/>
                    <a:gd name="T70" fmla="*/ 1260 w 1350"/>
                    <a:gd name="T71" fmla="*/ 1800 h 2534"/>
                    <a:gd name="T72" fmla="*/ 1219 w 1350"/>
                    <a:gd name="T73" fmla="*/ 1738 h 2534"/>
                    <a:gd name="T74" fmla="*/ 1208 w 1350"/>
                    <a:gd name="T75" fmla="*/ 1593 h 2534"/>
                    <a:gd name="T76" fmla="*/ 1270 w 1350"/>
                    <a:gd name="T77" fmla="*/ 1459 h 2534"/>
                    <a:gd name="T78" fmla="*/ 1260 w 1350"/>
                    <a:gd name="T79" fmla="*/ 1314 h 2534"/>
                    <a:gd name="T80" fmla="*/ 1219 w 1350"/>
                    <a:gd name="T81" fmla="*/ 1252 h 2534"/>
                    <a:gd name="T82" fmla="*/ 1198 w 1350"/>
                    <a:gd name="T83" fmla="*/ 1179 h 2534"/>
                    <a:gd name="T84" fmla="*/ 1229 w 1350"/>
                    <a:gd name="T85" fmla="*/ 993 h 2534"/>
                    <a:gd name="T86" fmla="*/ 1219 w 1350"/>
                    <a:gd name="T87" fmla="*/ 911 h 2534"/>
                    <a:gd name="T88" fmla="*/ 1177 w 1350"/>
                    <a:gd name="T89" fmla="*/ 838 h 2534"/>
                    <a:gd name="T90" fmla="*/ 1157 w 1350"/>
                    <a:gd name="T91" fmla="*/ 766 h 2534"/>
                    <a:gd name="T92" fmla="*/ 1146 w 1350"/>
                    <a:gd name="T93" fmla="*/ 455 h 2534"/>
                    <a:gd name="T94" fmla="*/ 1043 w 1350"/>
                    <a:gd name="T95" fmla="*/ 93 h 2534"/>
                    <a:gd name="T96" fmla="*/ 939 w 1350"/>
                    <a:gd name="T97" fmla="*/ 21 h 2534"/>
                    <a:gd name="T98" fmla="*/ 825 w 1350"/>
                    <a:gd name="T99" fmla="*/ 31 h 2534"/>
                    <a:gd name="T100" fmla="*/ 753 w 1350"/>
                    <a:gd name="T101" fmla="*/ 11 h 2534"/>
                    <a:gd name="T102" fmla="*/ 660 w 1350"/>
                    <a:gd name="T103" fmla="*/ 0 h 2534"/>
                    <a:gd name="T104" fmla="*/ 588 w 1350"/>
                    <a:gd name="T105" fmla="*/ 11 h 25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50"/>
                    <a:gd name="T160" fmla="*/ 0 h 2534"/>
                    <a:gd name="T161" fmla="*/ 1350 w 1350"/>
                    <a:gd name="T162" fmla="*/ 2534 h 25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50" h="2534">
                      <a:moveTo>
                        <a:pt x="588" y="11"/>
                      </a:moveTo>
                      <a:cubicBezTo>
                        <a:pt x="557" y="31"/>
                        <a:pt x="553" y="28"/>
                        <a:pt x="536" y="62"/>
                      </a:cubicBezTo>
                      <a:cubicBezTo>
                        <a:pt x="531" y="72"/>
                        <a:pt x="534" y="85"/>
                        <a:pt x="526" y="93"/>
                      </a:cubicBezTo>
                      <a:cubicBezTo>
                        <a:pt x="488" y="131"/>
                        <a:pt x="439" y="148"/>
                        <a:pt x="401" y="187"/>
                      </a:cubicBezTo>
                      <a:cubicBezTo>
                        <a:pt x="394" y="208"/>
                        <a:pt x="372" y="263"/>
                        <a:pt x="360" y="280"/>
                      </a:cubicBezTo>
                      <a:cubicBezTo>
                        <a:pt x="338" y="313"/>
                        <a:pt x="295" y="334"/>
                        <a:pt x="267" y="362"/>
                      </a:cubicBezTo>
                      <a:cubicBezTo>
                        <a:pt x="250" y="415"/>
                        <a:pt x="264" y="464"/>
                        <a:pt x="277" y="517"/>
                      </a:cubicBezTo>
                      <a:cubicBezTo>
                        <a:pt x="274" y="538"/>
                        <a:pt x="276" y="561"/>
                        <a:pt x="267" y="580"/>
                      </a:cubicBezTo>
                      <a:cubicBezTo>
                        <a:pt x="252" y="611"/>
                        <a:pt x="205" y="662"/>
                        <a:pt x="205" y="662"/>
                      </a:cubicBezTo>
                      <a:cubicBezTo>
                        <a:pt x="179" y="735"/>
                        <a:pt x="205" y="647"/>
                        <a:pt x="205" y="786"/>
                      </a:cubicBezTo>
                      <a:cubicBezTo>
                        <a:pt x="205" y="882"/>
                        <a:pt x="182" y="930"/>
                        <a:pt x="132" y="1004"/>
                      </a:cubicBezTo>
                      <a:cubicBezTo>
                        <a:pt x="136" y="1021"/>
                        <a:pt x="135" y="1040"/>
                        <a:pt x="143" y="1055"/>
                      </a:cubicBezTo>
                      <a:cubicBezTo>
                        <a:pt x="202" y="1169"/>
                        <a:pt x="153" y="1000"/>
                        <a:pt x="184" y="1128"/>
                      </a:cubicBezTo>
                      <a:cubicBezTo>
                        <a:pt x="181" y="1166"/>
                        <a:pt x="188" y="1207"/>
                        <a:pt x="174" y="1242"/>
                      </a:cubicBezTo>
                      <a:cubicBezTo>
                        <a:pt x="163" y="1269"/>
                        <a:pt x="125" y="1278"/>
                        <a:pt x="112" y="1304"/>
                      </a:cubicBezTo>
                      <a:cubicBezTo>
                        <a:pt x="105" y="1318"/>
                        <a:pt x="98" y="1331"/>
                        <a:pt x="91" y="1345"/>
                      </a:cubicBezTo>
                      <a:cubicBezTo>
                        <a:pt x="102" y="1403"/>
                        <a:pt x="118" y="1422"/>
                        <a:pt x="153" y="1469"/>
                      </a:cubicBezTo>
                      <a:cubicBezTo>
                        <a:pt x="150" y="1497"/>
                        <a:pt x="148" y="1525"/>
                        <a:pt x="143" y="1552"/>
                      </a:cubicBezTo>
                      <a:cubicBezTo>
                        <a:pt x="134" y="1600"/>
                        <a:pt x="131" y="1568"/>
                        <a:pt x="112" y="1614"/>
                      </a:cubicBezTo>
                      <a:cubicBezTo>
                        <a:pt x="92" y="1662"/>
                        <a:pt x="67" y="1728"/>
                        <a:pt x="50" y="1779"/>
                      </a:cubicBezTo>
                      <a:cubicBezTo>
                        <a:pt x="63" y="1834"/>
                        <a:pt x="88" y="1838"/>
                        <a:pt x="101" y="1893"/>
                      </a:cubicBezTo>
                      <a:cubicBezTo>
                        <a:pt x="91" y="1956"/>
                        <a:pt x="65" y="2007"/>
                        <a:pt x="50" y="2069"/>
                      </a:cubicBezTo>
                      <a:cubicBezTo>
                        <a:pt x="54" y="2168"/>
                        <a:pt x="0" y="2319"/>
                        <a:pt x="112" y="2359"/>
                      </a:cubicBezTo>
                      <a:cubicBezTo>
                        <a:pt x="115" y="2369"/>
                        <a:pt x="112" y="2385"/>
                        <a:pt x="122" y="2390"/>
                      </a:cubicBezTo>
                      <a:cubicBezTo>
                        <a:pt x="156" y="2407"/>
                        <a:pt x="313" y="2417"/>
                        <a:pt x="350" y="2421"/>
                      </a:cubicBezTo>
                      <a:cubicBezTo>
                        <a:pt x="431" y="2473"/>
                        <a:pt x="317" y="2392"/>
                        <a:pt x="412" y="2514"/>
                      </a:cubicBezTo>
                      <a:cubicBezTo>
                        <a:pt x="421" y="2526"/>
                        <a:pt x="439" y="2527"/>
                        <a:pt x="453" y="2534"/>
                      </a:cubicBezTo>
                      <a:cubicBezTo>
                        <a:pt x="527" y="2522"/>
                        <a:pt x="595" y="2502"/>
                        <a:pt x="670" y="2493"/>
                      </a:cubicBezTo>
                      <a:cubicBezTo>
                        <a:pt x="733" y="2473"/>
                        <a:pt x="785" y="2505"/>
                        <a:pt x="846" y="2514"/>
                      </a:cubicBezTo>
                      <a:cubicBezTo>
                        <a:pt x="880" y="2519"/>
                        <a:pt x="915" y="2521"/>
                        <a:pt x="950" y="2524"/>
                      </a:cubicBezTo>
                      <a:cubicBezTo>
                        <a:pt x="981" y="2521"/>
                        <a:pt x="1014" y="2525"/>
                        <a:pt x="1043" y="2514"/>
                      </a:cubicBezTo>
                      <a:cubicBezTo>
                        <a:pt x="1099" y="2494"/>
                        <a:pt x="1026" y="2374"/>
                        <a:pt x="1074" y="2338"/>
                      </a:cubicBezTo>
                      <a:cubicBezTo>
                        <a:pt x="1126" y="2299"/>
                        <a:pt x="1205" y="2331"/>
                        <a:pt x="1270" y="2328"/>
                      </a:cubicBezTo>
                      <a:cubicBezTo>
                        <a:pt x="1350" y="2220"/>
                        <a:pt x="1308" y="2088"/>
                        <a:pt x="1301" y="1955"/>
                      </a:cubicBezTo>
                      <a:cubicBezTo>
                        <a:pt x="1299" y="1914"/>
                        <a:pt x="1302" y="1871"/>
                        <a:pt x="1291" y="1831"/>
                      </a:cubicBezTo>
                      <a:cubicBezTo>
                        <a:pt x="1287" y="1817"/>
                        <a:pt x="1269" y="1812"/>
                        <a:pt x="1260" y="1800"/>
                      </a:cubicBezTo>
                      <a:cubicBezTo>
                        <a:pt x="1245" y="1780"/>
                        <a:pt x="1219" y="1738"/>
                        <a:pt x="1219" y="1738"/>
                      </a:cubicBezTo>
                      <a:cubicBezTo>
                        <a:pt x="1215" y="1690"/>
                        <a:pt x="1208" y="1641"/>
                        <a:pt x="1208" y="1593"/>
                      </a:cubicBezTo>
                      <a:cubicBezTo>
                        <a:pt x="1208" y="1561"/>
                        <a:pt x="1258" y="1496"/>
                        <a:pt x="1270" y="1459"/>
                      </a:cubicBezTo>
                      <a:cubicBezTo>
                        <a:pt x="1267" y="1411"/>
                        <a:pt x="1272" y="1361"/>
                        <a:pt x="1260" y="1314"/>
                      </a:cubicBezTo>
                      <a:cubicBezTo>
                        <a:pt x="1254" y="1290"/>
                        <a:pt x="1233" y="1273"/>
                        <a:pt x="1219" y="1252"/>
                      </a:cubicBezTo>
                      <a:cubicBezTo>
                        <a:pt x="1211" y="1240"/>
                        <a:pt x="1200" y="1189"/>
                        <a:pt x="1198" y="1179"/>
                      </a:cubicBezTo>
                      <a:cubicBezTo>
                        <a:pt x="1205" y="1099"/>
                        <a:pt x="1212" y="1063"/>
                        <a:pt x="1229" y="993"/>
                      </a:cubicBezTo>
                      <a:cubicBezTo>
                        <a:pt x="1226" y="966"/>
                        <a:pt x="1226" y="938"/>
                        <a:pt x="1219" y="911"/>
                      </a:cubicBezTo>
                      <a:cubicBezTo>
                        <a:pt x="1212" y="884"/>
                        <a:pt x="1188" y="864"/>
                        <a:pt x="1177" y="838"/>
                      </a:cubicBezTo>
                      <a:cubicBezTo>
                        <a:pt x="1169" y="819"/>
                        <a:pt x="1161" y="784"/>
                        <a:pt x="1157" y="766"/>
                      </a:cubicBezTo>
                      <a:cubicBezTo>
                        <a:pt x="1183" y="658"/>
                        <a:pt x="1174" y="563"/>
                        <a:pt x="1146" y="455"/>
                      </a:cubicBezTo>
                      <a:cubicBezTo>
                        <a:pt x="1163" y="317"/>
                        <a:pt x="1219" y="140"/>
                        <a:pt x="1043" y="93"/>
                      </a:cubicBezTo>
                      <a:cubicBezTo>
                        <a:pt x="1008" y="70"/>
                        <a:pt x="939" y="21"/>
                        <a:pt x="939" y="21"/>
                      </a:cubicBezTo>
                      <a:cubicBezTo>
                        <a:pt x="901" y="24"/>
                        <a:pt x="863" y="31"/>
                        <a:pt x="825" y="31"/>
                      </a:cubicBezTo>
                      <a:cubicBezTo>
                        <a:pt x="796" y="31"/>
                        <a:pt x="780" y="16"/>
                        <a:pt x="753" y="11"/>
                      </a:cubicBezTo>
                      <a:cubicBezTo>
                        <a:pt x="722" y="6"/>
                        <a:pt x="691" y="4"/>
                        <a:pt x="660" y="0"/>
                      </a:cubicBezTo>
                      <a:cubicBezTo>
                        <a:pt x="595" y="12"/>
                        <a:pt x="619" y="11"/>
                        <a:pt x="588" y="11"/>
                      </a:cubicBezTo>
                      <a:close/>
                    </a:path>
                  </a:pathLst>
                </a:custGeom>
                <a:pattFill prst="sphere">
                  <a:fgClr>
                    <a:srgbClr val="FF9900"/>
                  </a:fgClr>
                  <a:bgClr>
                    <a:schemeClr val="bg1"/>
                  </a:bgClr>
                </a:pattFill>
                <a:ln w="9525">
                  <a:solidFill>
                    <a:schemeClr val="tx1"/>
                  </a:solidFill>
                  <a:round/>
                  <a:headEnd/>
                  <a:tailEnd/>
                </a:ln>
              </p:spPr>
              <p:txBody>
                <a:bodyPr wrap="none" anchor="ctr"/>
                <a:lstStyle/>
                <a:p>
                  <a:pPr defTabSz="914400"/>
                  <a:endParaRPr lang="pt-BR">
                    <a:solidFill>
                      <a:prstClr val="black"/>
                    </a:solidFill>
                    <a:latin typeface="Bell MT"/>
                  </a:endParaRPr>
                </a:p>
              </p:txBody>
            </p:sp>
            <p:grpSp>
              <p:nvGrpSpPr>
                <p:cNvPr id="17424" name="Group 55"/>
                <p:cNvGrpSpPr>
                  <a:grpSpLocks/>
                </p:cNvGrpSpPr>
                <p:nvPr/>
              </p:nvGrpSpPr>
              <p:grpSpPr bwMode="auto">
                <a:xfrm>
                  <a:off x="384" y="1125"/>
                  <a:ext cx="712" cy="2016"/>
                  <a:chOff x="1222" y="674"/>
                  <a:chExt cx="1017" cy="2785"/>
                </a:xfrm>
              </p:grpSpPr>
              <p:grpSp>
                <p:nvGrpSpPr>
                  <p:cNvPr id="17425" name="Group 56"/>
                  <p:cNvGrpSpPr>
                    <a:grpSpLocks/>
                  </p:cNvGrpSpPr>
                  <p:nvPr/>
                </p:nvGrpSpPr>
                <p:grpSpPr bwMode="auto">
                  <a:xfrm>
                    <a:off x="1222" y="1014"/>
                    <a:ext cx="1017" cy="2445"/>
                    <a:chOff x="1222" y="1014"/>
                    <a:chExt cx="1017" cy="2445"/>
                  </a:xfrm>
                </p:grpSpPr>
                <p:grpSp>
                  <p:nvGrpSpPr>
                    <p:cNvPr id="17480" name="Group 57"/>
                    <p:cNvGrpSpPr>
                      <a:grpSpLocks/>
                    </p:cNvGrpSpPr>
                    <p:nvPr/>
                  </p:nvGrpSpPr>
                  <p:grpSpPr bwMode="auto">
                    <a:xfrm>
                      <a:off x="1222" y="3226"/>
                      <a:ext cx="859" cy="233"/>
                      <a:chOff x="1222" y="3226"/>
                      <a:chExt cx="859" cy="233"/>
                    </a:xfrm>
                  </p:grpSpPr>
                  <p:grpSp>
                    <p:nvGrpSpPr>
                      <p:cNvPr id="17491" name="Group 58"/>
                      <p:cNvGrpSpPr>
                        <a:grpSpLocks/>
                      </p:cNvGrpSpPr>
                      <p:nvPr/>
                    </p:nvGrpSpPr>
                    <p:grpSpPr bwMode="auto">
                      <a:xfrm>
                        <a:off x="1882" y="3253"/>
                        <a:ext cx="199" cy="206"/>
                        <a:chOff x="1882" y="3253"/>
                        <a:chExt cx="199" cy="206"/>
                      </a:xfrm>
                    </p:grpSpPr>
                    <p:grpSp>
                      <p:nvGrpSpPr>
                        <p:cNvPr id="17495" name="Group 59"/>
                        <p:cNvGrpSpPr>
                          <a:grpSpLocks/>
                        </p:cNvGrpSpPr>
                        <p:nvPr/>
                      </p:nvGrpSpPr>
                      <p:grpSpPr bwMode="auto">
                        <a:xfrm>
                          <a:off x="1882" y="3253"/>
                          <a:ext cx="199" cy="206"/>
                          <a:chOff x="1882" y="3253"/>
                          <a:chExt cx="199" cy="206"/>
                        </a:xfrm>
                      </p:grpSpPr>
                      <p:sp>
                        <p:nvSpPr>
                          <p:cNvPr id="17497" name="Freeform 60"/>
                          <p:cNvSpPr>
                            <a:spLocks/>
                          </p:cNvSpPr>
                          <p:nvPr/>
                        </p:nvSpPr>
                        <p:spPr bwMode="auto">
                          <a:xfrm>
                            <a:off x="1882" y="3253"/>
                            <a:ext cx="199" cy="206"/>
                          </a:xfrm>
                          <a:custGeom>
                            <a:avLst/>
                            <a:gdLst>
                              <a:gd name="T0" fmla="*/ 35 w 199"/>
                              <a:gd name="T1" fmla="*/ 42 h 206"/>
                              <a:gd name="T2" fmla="*/ 23 w 199"/>
                              <a:gd name="T3" fmla="*/ 77 h 206"/>
                              <a:gd name="T4" fmla="*/ 11 w 199"/>
                              <a:gd name="T5" fmla="*/ 102 h 206"/>
                              <a:gd name="T6" fmla="*/ 2 w 199"/>
                              <a:gd name="T7" fmla="*/ 122 h 206"/>
                              <a:gd name="T8" fmla="*/ 0 w 199"/>
                              <a:gd name="T9" fmla="*/ 140 h 206"/>
                              <a:gd name="T10" fmla="*/ 0 w 199"/>
                              <a:gd name="T11" fmla="*/ 156 h 206"/>
                              <a:gd name="T12" fmla="*/ 6 w 199"/>
                              <a:gd name="T13" fmla="*/ 175 h 206"/>
                              <a:gd name="T14" fmla="*/ 9 w 199"/>
                              <a:gd name="T15" fmla="*/ 192 h 206"/>
                              <a:gd name="T16" fmla="*/ 26 w 199"/>
                              <a:gd name="T17" fmla="*/ 202 h 206"/>
                              <a:gd name="T18" fmla="*/ 47 w 199"/>
                              <a:gd name="T19" fmla="*/ 206 h 206"/>
                              <a:gd name="T20" fmla="*/ 69 w 199"/>
                              <a:gd name="T21" fmla="*/ 205 h 206"/>
                              <a:gd name="T22" fmla="*/ 101 w 199"/>
                              <a:gd name="T23" fmla="*/ 194 h 206"/>
                              <a:gd name="T24" fmla="*/ 126 w 199"/>
                              <a:gd name="T25" fmla="*/ 184 h 206"/>
                              <a:gd name="T26" fmla="*/ 149 w 199"/>
                              <a:gd name="T27" fmla="*/ 168 h 206"/>
                              <a:gd name="T28" fmla="*/ 173 w 199"/>
                              <a:gd name="T29" fmla="*/ 149 h 206"/>
                              <a:gd name="T30" fmla="*/ 188 w 199"/>
                              <a:gd name="T31" fmla="*/ 130 h 206"/>
                              <a:gd name="T32" fmla="*/ 191 w 199"/>
                              <a:gd name="T33" fmla="*/ 114 h 206"/>
                              <a:gd name="T34" fmla="*/ 194 w 199"/>
                              <a:gd name="T35" fmla="*/ 92 h 206"/>
                              <a:gd name="T36" fmla="*/ 195 w 199"/>
                              <a:gd name="T37" fmla="*/ 76 h 206"/>
                              <a:gd name="T38" fmla="*/ 198 w 199"/>
                              <a:gd name="T39" fmla="*/ 59 h 206"/>
                              <a:gd name="T40" fmla="*/ 199 w 199"/>
                              <a:gd name="T41" fmla="*/ 47 h 206"/>
                              <a:gd name="T42" fmla="*/ 192 w 199"/>
                              <a:gd name="T43" fmla="*/ 0 h 206"/>
                              <a:gd name="T44" fmla="*/ 35 w 199"/>
                              <a:gd name="T45" fmla="*/ 42 h 2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9"/>
                              <a:gd name="T70" fmla="*/ 0 h 206"/>
                              <a:gd name="T71" fmla="*/ 199 w 199"/>
                              <a:gd name="T72" fmla="*/ 206 h 2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9" h="206">
                                <a:moveTo>
                                  <a:pt x="35" y="42"/>
                                </a:moveTo>
                                <a:lnTo>
                                  <a:pt x="23" y="77"/>
                                </a:lnTo>
                                <a:lnTo>
                                  <a:pt x="11" y="102"/>
                                </a:lnTo>
                                <a:lnTo>
                                  <a:pt x="2" y="122"/>
                                </a:lnTo>
                                <a:lnTo>
                                  <a:pt x="0" y="140"/>
                                </a:lnTo>
                                <a:lnTo>
                                  <a:pt x="0" y="156"/>
                                </a:lnTo>
                                <a:lnTo>
                                  <a:pt x="6" y="175"/>
                                </a:lnTo>
                                <a:lnTo>
                                  <a:pt x="9" y="192"/>
                                </a:lnTo>
                                <a:lnTo>
                                  <a:pt x="26" y="202"/>
                                </a:lnTo>
                                <a:lnTo>
                                  <a:pt x="47" y="206"/>
                                </a:lnTo>
                                <a:lnTo>
                                  <a:pt x="69" y="205"/>
                                </a:lnTo>
                                <a:lnTo>
                                  <a:pt x="101" y="194"/>
                                </a:lnTo>
                                <a:lnTo>
                                  <a:pt x="126" y="184"/>
                                </a:lnTo>
                                <a:lnTo>
                                  <a:pt x="149" y="168"/>
                                </a:lnTo>
                                <a:lnTo>
                                  <a:pt x="173" y="149"/>
                                </a:lnTo>
                                <a:lnTo>
                                  <a:pt x="188" y="130"/>
                                </a:lnTo>
                                <a:lnTo>
                                  <a:pt x="191" y="114"/>
                                </a:lnTo>
                                <a:lnTo>
                                  <a:pt x="194" y="92"/>
                                </a:lnTo>
                                <a:lnTo>
                                  <a:pt x="195" y="76"/>
                                </a:lnTo>
                                <a:lnTo>
                                  <a:pt x="198" y="59"/>
                                </a:lnTo>
                                <a:lnTo>
                                  <a:pt x="199" y="47"/>
                                </a:lnTo>
                                <a:lnTo>
                                  <a:pt x="192" y="0"/>
                                </a:lnTo>
                                <a:lnTo>
                                  <a:pt x="3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98" name="Freeform 61"/>
                          <p:cNvSpPr>
                            <a:spLocks/>
                          </p:cNvSpPr>
                          <p:nvPr/>
                        </p:nvSpPr>
                        <p:spPr bwMode="auto">
                          <a:xfrm>
                            <a:off x="1900" y="3378"/>
                            <a:ext cx="156" cy="66"/>
                          </a:xfrm>
                          <a:custGeom>
                            <a:avLst/>
                            <a:gdLst>
                              <a:gd name="T0" fmla="*/ 47 w 156"/>
                              <a:gd name="T1" fmla="*/ 39 h 66"/>
                              <a:gd name="T2" fmla="*/ 59 w 156"/>
                              <a:gd name="T3" fmla="*/ 45 h 66"/>
                              <a:gd name="T4" fmla="*/ 59 w 156"/>
                              <a:gd name="T5" fmla="*/ 56 h 66"/>
                              <a:gd name="T6" fmla="*/ 48 w 156"/>
                              <a:gd name="T7" fmla="*/ 66 h 66"/>
                              <a:gd name="T8" fmla="*/ 73 w 156"/>
                              <a:gd name="T9" fmla="*/ 56 h 66"/>
                              <a:gd name="T10" fmla="*/ 99 w 156"/>
                              <a:gd name="T11" fmla="*/ 41 h 66"/>
                              <a:gd name="T12" fmla="*/ 125 w 156"/>
                              <a:gd name="T13" fmla="*/ 32 h 66"/>
                              <a:gd name="T14" fmla="*/ 144 w 156"/>
                              <a:gd name="T15" fmla="*/ 18 h 66"/>
                              <a:gd name="T16" fmla="*/ 156 w 156"/>
                              <a:gd name="T17" fmla="*/ 0 h 66"/>
                              <a:gd name="T18" fmla="*/ 149 w 156"/>
                              <a:gd name="T19" fmla="*/ 5 h 66"/>
                              <a:gd name="T20" fmla="*/ 128 w 156"/>
                              <a:gd name="T21" fmla="*/ 21 h 66"/>
                              <a:gd name="T22" fmla="*/ 111 w 156"/>
                              <a:gd name="T23" fmla="*/ 22 h 66"/>
                              <a:gd name="T24" fmla="*/ 101 w 156"/>
                              <a:gd name="T25" fmla="*/ 17 h 66"/>
                              <a:gd name="T26" fmla="*/ 80 w 156"/>
                              <a:gd name="T27" fmla="*/ 11 h 66"/>
                              <a:gd name="T28" fmla="*/ 59 w 156"/>
                              <a:gd name="T29" fmla="*/ 8 h 66"/>
                              <a:gd name="T30" fmla="*/ 38 w 156"/>
                              <a:gd name="T31" fmla="*/ 7 h 66"/>
                              <a:gd name="T32" fmla="*/ 19 w 156"/>
                              <a:gd name="T33" fmla="*/ 11 h 66"/>
                              <a:gd name="T34" fmla="*/ 12 w 156"/>
                              <a:gd name="T35" fmla="*/ 17 h 66"/>
                              <a:gd name="T36" fmla="*/ 29 w 156"/>
                              <a:gd name="T37" fmla="*/ 10 h 66"/>
                              <a:gd name="T38" fmla="*/ 54 w 156"/>
                              <a:gd name="T39" fmla="*/ 10 h 66"/>
                              <a:gd name="T40" fmla="*/ 73 w 156"/>
                              <a:gd name="T41" fmla="*/ 12 h 66"/>
                              <a:gd name="T42" fmla="*/ 85 w 156"/>
                              <a:gd name="T43" fmla="*/ 18 h 66"/>
                              <a:gd name="T44" fmla="*/ 89 w 156"/>
                              <a:gd name="T45" fmla="*/ 20 h 66"/>
                              <a:gd name="T46" fmla="*/ 80 w 156"/>
                              <a:gd name="T47" fmla="*/ 18 h 66"/>
                              <a:gd name="T48" fmla="*/ 61 w 156"/>
                              <a:gd name="T49" fmla="*/ 14 h 66"/>
                              <a:gd name="T50" fmla="*/ 34 w 156"/>
                              <a:gd name="T51" fmla="*/ 17 h 66"/>
                              <a:gd name="T52" fmla="*/ 13 w 156"/>
                              <a:gd name="T53" fmla="*/ 24 h 66"/>
                              <a:gd name="T54" fmla="*/ 0 w 156"/>
                              <a:gd name="T55" fmla="*/ 29 h 66"/>
                              <a:gd name="T56" fmla="*/ 15 w 156"/>
                              <a:gd name="T57" fmla="*/ 25 h 66"/>
                              <a:gd name="T58" fmla="*/ 40 w 156"/>
                              <a:gd name="T59" fmla="*/ 21 h 66"/>
                              <a:gd name="T60" fmla="*/ 58 w 156"/>
                              <a:gd name="T61" fmla="*/ 22 h 66"/>
                              <a:gd name="T62" fmla="*/ 76 w 156"/>
                              <a:gd name="T63" fmla="*/ 25 h 66"/>
                              <a:gd name="T64" fmla="*/ 80 w 156"/>
                              <a:gd name="T65" fmla="*/ 29 h 66"/>
                              <a:gd name="T66" fmla="*/ 75 w 156"/>
                              <a:gd name="T67" fmla="*/ 35 h 66"/>
                              <a:gd name="T68" fmla="*/ 61 w 156"/>
                              <a:gd name="T69" fmla="*/ 36 h 66"/>
                              <a:gd name="T70" fmla="*/ 47 w 156"/>
                              <a:gd name="T71" fmla="*/ 39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
                              <a:gd name="T109" fmla="*/ 0 h 66"/>
                              <a:gd name="T110" fmla="*/ 156 w 156"/>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 h="66">
                                <a:moveTo>
                                  <a:pt x="47" y="39"/>
                                </a:moveTo>
                                <a:lnTo>
                                  <a:pt x="59" y="45"/>
                                </a:lnTo>
                                <a:lnTo>
                                  <a:pt x="59" y="56"/>
                                </a:lnTo>
                                <a:lnTo>
                                  <a:pt x="48" y="66"/>
                                </a:lnTo>
                                <a:lnTo>
                                  <a:pt x="73" y="56"/>
                                </a:lnTo>
                                <a:lnTo>
                                  <a:pt x="99" y="41"/>
                                </a:lnTo>
                                <a:lnTo>
                                  <a:pt x="125" y="32"/>
                                </a:lnTo>
                                <a:lnTo>
                                  <a:pt x="144" y="18"/>
                                </a:lnTo>
                                <a:lnTo>
                                  <a:pt x="156" y="0"/>
                                </a:lnTo>
                                <a:lnTo>
                                  <a:pt x="149" y="5"/>
                                </a:lnTo>
                                <a:lnTo>
                                  <a:pt x="128" y="21"/>
                                </a:lnTo>
                                <a:lnTo>
                                  <a:pt x="111" y="22"/>
                                </a:lnTo>
                                <a:lnTo>
                                  <a:pt x="101" y="17"/>
                                </a:lnTo>
                                <a:lnTo>
                                  <a:pt x="80" y="11"/>
                                </a:lnTo>
                                <a:lnTo>
                                  <a:pt x="59" y="8"/>
                                </a:lnTo>
                                <a:lnTo>
                                  <a:pt x="38" y="7"/>
                                </a:lnTo>
                                <a:lnTo>
                                  <a:pt x="19" y="11"/>
                                </a:lnTo>
                                <a:lnTo>
                                  <a:pt x="12" y="17"/>
                                </a:lnTo>
                                <a:lnTo>
                                  <a:pt x="29" y="10"/>
                                </a:lnTo>
                                <a:lnTo>
                                  <a:pt x="54" y="10"/>
                                </a:lnTo>
                                <a:lnTo>
                                  <a:pt x="73" y="12"/>
                                </a:lnTo>
                                <a:lnTo>
                                  <a:pt x="85" y="18"/>
                                </a:lnTo>
                                <a:lnTo>
                                  <a:pt x="89" y="20"/>
                                </a:lnTo>
                                <a:lnTo>
                                  <a:pt x="80" y="18"/>
                                </a:lnTo>
                                <a:lnTo>
                                  <a:pt x="61" y="14"/>
                                </a:lnTo>
                                <a:lnTo>
                                  <a:pt x="34" y="17"/>
                                </a:lnTo>
                                <a:lnTo>
                                  <a:pt x="13" y="24"/>
                                </a:lnTo>
                                <a:lnTo>
                                  <a:pt x="0" y="29"/>
                                </a:lnTo>
                                <a:lnTo>
                                  <a:pt x="15" y="25"/>
                                </a:lnTo>
                                <a:lnTo>
                                  <a:pt x="40" y="21"/>
                                </a:lnTo>
                                <a:lnTo>
                                  <a:pt x="58" y="22"/>
                                </a:lnTo>
                                <a:lnTo>
                                  <a:pt x="76" y="25"/>
                                </a:lnTo>
                                <a:lnTo>
                                  <a:pt x="80" y="29"/>
                                </a:lnTo>
                                <a:lnTo>
                                  <a:pt x="75" y="35"/>
                                </a:lnTo>
                                <a:lnTo>
                                  <a:pt x="61" y="36"/>
                                </a:lnTo>
                                <a:lnTo>
                                  <a:pt x="47"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sp>
                      <p:nvSpPr>
                        <p:cNvPr id="17496" name="Freeform 62"/>
                        <p:cNvSpPr>
                          <a:spLocks/>
                        </p:cNvSpPr>
                        <p:nvPr/>
                      </p:nvSpPr>
                      <p:spPr bwMode="auto">
                        <a:xfrm>
                          <a:off x="1976" y="3286"/>
                          <a:ext cx="24" cy="71"/>
                        </a:xfrm>
                        <a:custGeom>
                          <a:avLst/>
                          <a:gdLst>
                            <a:gd name="T0" fmla="*/ 24 w 24"/>
                            <a:gd name="T1" fmla="*/ 0 h 71"/>
                            <a:gd name="T2" fmla="*/ 0 w 24"/>
                            <a:gd name="T3" fmla="*/ 41 h 71"/>
                            <a:gd name="T4" fmla="*/ 24 w 24"/>
                            <a:gd name="T5" fmla="*/ 71 h 71"/>
                            <a:gd name="T6" fmla="*/ 0 60000 65536"/>
                            <a:gd name="T7" fmla="*/ 0 60000 65536"/>
                            <a:gd name="T8" fmla="*/ 0 60000 65536"/>
                            <a:gd name="T9" fmla="*/ 0 w 24"/>
                            <a:gd name="T10" fmla="*/ 0 h 71"/>
                            <a:gd name="T11" fmla="*/ 24 w 24"/>
                            <a:gd name="T12" fmla="*/ 71 h 71"/>
                          </a:gdLst>
                          <a:ahLst/>
                          <a:cxnLst>
                            <a:cxn ang="T6">
                              <a:pos x="T0" y="T1"/>
                            </a:cxn>
                            <a:cxn ang="T7">
                              <a:pos x="T2" y="T3"/>
                            </a:cxn>
                            <a:cxn ang="T8">
                              <a:pos x="T4" y="T5"/>
                            </a:cxn>
                          </a:cxnLst>
                          <a:rect l="T9" t="T10" r="T11" b="T12"/>
                          <a:pathLst>
                            <a:path w="24" h="71">
                              <a:moveTo>
                                <a:pt x="24" y="0"/>
                              </a:moveTo>
                              <a:lnTo>
                                <a:pt x="0" y="41"/>
                              </a:lnTo>
                              <a:lnTo>
                                <a:pt x="24" y="71"/>
                              </a:lnTo>
                            </a:path>
                          </a:pathLst>
                        </a:custGeom>
                        <a:noFill/>
                        <a:ln w="17463">
                          <a:solidFill>
                            <a:srgbClr val="3F3F3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pt-BR">
                            <a:solidFill>
                              <a:prstClr val="black"/>
                            </a:solidFill>
                            <a:latin typeface="Bell MT"/>
                          </a:endParaRPr>
                        </a:p>
                      </p:txBody>
                    </p:sp>
                  </p:grpSp>
                  <p:grpSp>
                    <p:nvGrpSpPr>
                      <p:cNvPr id="17492" name="Group 63"/>
                      <p:cNvGrpSpPr>
                        <a:grpSpLocks/>
                      </p:cNvGrpSpPr>
                      <p:nvPr/>
                    </p:nvGrpSpPr>
                    <p:grpSpPr bwMode="auto">
                      <a:xfrm>
                        <a:off x="1222" y="3226"/>
                        <a:ext cx="292" cy="183"/>
                        <a:chOff x="1222" y="3226"/>
                        <a:chExt cx="292" cy="183"/>
                      </a:xfrm>
                    </p:grpSpPr>
                    <p:sp>
                      <p:nvSpPr>
                        <p:cNvPr id="17493" name="Freeform 64"/>
                        <p:cNvSpPr>
                          <a:spLocks/>
                        </p:cNvSpPr>
                        <p:nvPr/>
                      </p:nvSpPr>
                      <p:spPr bwMode="auto">
                        <a:xfrm>
                          <a:off x="1222" y="3226"/>
                          <a:ext cx="292" cy="183"/>
                        </a:xfrm>
                        <a:custGeom>
                          <a:avLst/>
                          <a:gdLst>
                            <a:gd name="T0" fmla="*/ 88 w 292"/>
                            <a:gd name="T1" fmla="*/ 41 h 183"/>
                            <a:gd name="T2" fmla="*/ 70 w 292"/>
                            <a:gd name="T3" fmla="*/ 55 h 183"/>
                            <a:gd name="T4" fmla="*/ 42 w 292"/>
                            <a:gd name="T5" fmla="*/ 96 h 183"/>
                            <a:gd name="T6" fmla="*/ 32 w 292"/>
                            <a:gd name="T7" fmla="*/ 110 h 183"/>
                            <a:gd name="T8" fmla="*/ 18 w 292"/>
                            <a:gd name="T9" fmla="*/ 129 h 183"/>
                            <a:gd name="T10" fmla="*/ 11 w 292"/>
                            <a:gd name="T11" fmla="*/ 141 h 183"/>
                            <a:gd name="T12" fmla="*/ 0 w 292"/>
                            <a:gd name="T13" fmla="*/ 156 h 183"/>
                            <a:gd name="T14" fmla="*/ 3 w 292"/>
                            <a:gd name="T15" fmla="*/ 177 h 183"/>
                            <a:gd name="T16" fmla="*/ 20 w 292"/>
                            <a:gd name="T17" fmla="*/ 181 h 183"/>
                            <a:gd name="T18" fmla="*/ 56 w 292"/>
                            <a:gd name="T19" fmla="*/ 183 h 183"/>
                            <a:gd name="T20" fmla="*/ 86 w 292"/>
                            <a:gd name="T21" fmla="*/ 179 h 183"/>
                            <a:gd name="T22" fmla="*/ 132 w 292"/>
                            <a:gd name="T23" fmla="*/ 166 h 183"/>
                            <a:gd name="T24" fmla="*/ 164 w 292"/>
                            <a:gd name="T25" fmla="*/ 152 h 183"/>
                            <a:gd name="T26" fmla="*/ 188 w 292"/>
                            <a:gd name="T27" fmla="*/ 139 h 183"/>
                            <a:gd name="T28" fmla="*/ 201 w 292"/>
                            <a:gd name="T29" fmla="*/ 121 h 183"/>
                            <a:gd name="T30" fmla="*/ 202 w 292"/>
                            <a:gd name="T31" fmla="*/ 104 h 183"/>
                            <a:gd name="T32" fmla="*/ 227 w 292"/>
                            <a:gd name="T33" fmla="*/ 86 h 183"/>
                            <a:gd name="T34" fmla="*/ 230 w 292"/>
                            <a:gd name="T35" fmla="*/ 97 h 183"/>
                            <a:gd name="T36" fmla="*/ 260 w 292"/>
                            <a:gd name="T37" fmla="*/ 86 h 183"/>
                            <a:gd name="T38" fmla="*/ 283 w 292"/>
                            <a:gd name="T39" fmla="*/ 70 h 183"/>
                            <a:gd name="T40" fmla="*/ 288 w 292"/>
                            <a:gd name="T41" fmla="*/ 59 h 183"/>
                            <a:gd name="T42" fmla="*/ 292 w 292"/>
                            <a:gd name="T43" fmla="*/ 0 h 183"/>
                            <a:gd name="T44" fmla="*/ 88 w 292"/>
                            <a:gd name="T45" fmla="*/ 41 h 1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2"/>
                            <a:gd name="T70" fmla="*/ 0 h 183"/>
                            <a:gd name="T71" fmla="*/ 292 w 292"/>
                            <a:gd name="T72" fmla="*/ 183 h 18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2" h="183">
                              <a:moveTo>
                                <a:pt x="88" y="41"/>
                              </a:moveTo>
                              <a:lnTo>
                                <a:pt x="70" y="55"/>
                              </a:lnTo>
                              <a:lnTo>
                                <a:pt x="42" y="96"/>
                              </a:lnTo>
                              <a:lnTo>
                                <a:pt x="32" y="110"/>
                              </a:lnTo>
                              <a:lnTo>
                                <a:pt x="18" y="129"/>
                              </a:lnTo>
                              <a:lnTo>
                                <a:pt x="11" y="141"/>
                              </a:lnTo>
                              <a:lnTo>
                                <a:pt x="0" y="156"/>
                              </a:lnTo>
                              <a:lnTo>
                                <a:pt x="3" y="177"/>
                              </a:lnTo>
                              <a:lnTo>
                                <a:pt x="20" y="181"/>
                              </a:lnTo>
                              <a:lnTo>
                                <a:pt x="56" y="183"/>
                              </a:lnTo>
                              <a:lnTo>
                                <a:pt x="86" y="179"/>
                              </a:lnTo>
                              <a:lnTo>
                                <a:pt x="132" y="166"/>
                              </a:lnTo>
                              <a:lnTo>
                                <a:pt x="164" y="152"/>
                              </a:lnTo>
                              <a:lnTo>
                                <a:pt x="188" y="139"/>
                              </a:lnTo>
                              <a:lnTo>
                                <a:pt x="201" y="121"/>
                              </a:lnTo>
                              <a:lnTo>
                                <a:pt x="202" y="104"/>
                              </a:lnTo>
                              <a:lnTo>
                                <a:pt x="227" y="86"/>
                              </a:lnTo>
                              <a:lnTo>
                                <a:pt x="230" y="97"/>
                              </a:lnTo>
                              <a:lnTo>
                                <a:pt x="260" y="86"/>
                              </a:lnTo>
                              <a:lnTo>
                                <a:pt x="283" y="70"/>
                              </a:lnTo>
                              <a:lnTo>
                                <a:pt x="288" y="59"/>
                              </a:lnTo>
                              <a:lnTo>
                                <a:pt x="292" y="0"/>
                              </a:lnTo>
                              <a:lnTo>
                                <a:pt x="88"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94" name="Freeform 65"/>
                        <p:cNvSpPr>
                          <a:spLocks/>
                        </p:cNvSpPr>
                        <p:nvPr/>
                      </p:nvSpPr>
                      <p:spPr bwMode="auto">
                        <a:xfrm>
                          <a:off x="1252" y="3327"/>
                          <a:ext cx="113" cy="62"/>
                        </a:xfrm>
                        <a:custGeom>
                          <a:avLst/>
                          <a:gdLst>
                            <a:gd name="T0" fmla="*/ 0 w 113"/>
                            <a:gd name="T1" fmla="*/ 33 h 62"/>
                            <a:gd name="T2" fmla="*/ 12 w 113"/>
                            <a:gd name="T3" fmla="*/ 40 h 62"/>
                            <a:gd name="T4" fmla="*/ 16 w 113"/>
                            <a:gd name="T5" fmla="*/ 47 h 62"/>
                            <a:gd name="T6" fmla="*/ 16 w 113"/>
                            <a:gd name="T7" fmla="*/ 54 h 62"/>
                            <a:gd name="T8" fmla="*/ 8 w 113"/>
                            <a:gd name="T9" fmla="*/ 62 h 62"/>
                            <a:gd name="T10" fmla="*/ 44 w 113"/>
                            <a:gd name="T11" fmla="*/ 59 h 62"/>
                            <a:gd name="T12" fmla="*/ 67 w 113"/>
                            <a:gd name="T13" fmla="*/ 49 h 62"/>
                            <a:gd name="T14" fmla="*/ 81 w 113"/>
                            <a:gd name="T15" fmla="*/ 41 h 62"/>
                            <a:gd name="T16" fmla="*/ 101 w 113"/>
                            <a:gd name="T17" fmla="*/ 31 h 62"/>
                            <a:gd name="T18" fmla="*/ 113 w 113"/>
                            <a:gd name="T19" fmla="*/ 20 h 62"/>
                            <a:gd name="T20" fmla="*/ 93 w 113"/>
                            <a:gd name="T21" fmla="*/ 9 h 62"/>
                            <a:gd name="T22" fmla="*/ 71 w 113"/>
                            <a:gd name="T23" fmla="*/ 2 h 62"/>
                            <a:gd name="T24" fmla="*/ 56 w 113"/>
                            <a:gd name="T25" fmla="*/ 0 h 62"/>
                            <a:gd name="T26" fmla="*/ 33 w 113"/>
                            <a:gd name="T27" fmla="*/ 0 h 62"/>
                            <a:gd name="T28" fmla="*/ 25 w 113"/>
                            <a:gd name="T29" fmla="*/ 3 h 62"/>
                            <a:gd name="T30" fmla="*/ 54 w 113"/>
                            <a:gd name="T31" fmla="*/ 4 h 62"/>
                            <a:gd name="T32" fmla="*/ 68 w 113"/>
                            <a:gd name="T33" fmla="*/ 11 h 62"/>
                            <a:gd name="T34" fmla="*/ 71 w 113"/>
                            <a:gd name="T35" fmla="*/ 17 h 62"/>
                            <a:gd name="T36" fmla="*/ 65 w 113"/>
                            <a:gd name="T37" fmla="*/ 17 h 62"/>
                            <a:gd name="T38" fmla="*/ 46 w 113"/>
                            <a:gd name="T39" fmla="*/ 11 h 62"/>
                            <a:gd name="T40" fmla="*/ 23 w 113"/>
                            <a:gd name="T41" fmla="*/ 11 h 62"/>
                            <a:gd name="T42" fmla="*/ 14 w 113"/>
                            <a:gd name="T43" fmla="*/ 13 h 62"/>
                            <a:gd name="T44" fmla="*/ 46 w 113"/>
                            <a:gd name="T45" fmla="*/ 17 h 62"/>
                            <a:gd name="T46" fmla="*/ 56 w 113"/>
                            <a:gd name="T47" fmla="*/ 24 h 62"/>
                            <a:gd name="T48" fmla="*/ 56 w 113"/>
                            <a:gd name="T49" fmla="*/ 33 h 62"/>
                            <a:gd name="T50" fmla="*/ 43 w 113"/>
                            <a:gd name="T51" fmla="*/ 35 h 62"/>
                            <a:gd name="T52" fmla="*/ 26 w 113"/>
                            <a:gd name="T53" fmla="*/ 35 h 62"/>
                            <a:gd name="T54" fmla="*/ 0 w 113"/>
                            <a:gd name="T55" fmla="*/ 33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3"/>
                            <a:gd name="T85" fmla="*/ 0 h 62"/>
                            <a:gd name="T86" fmla="*/ 113 w 113"/>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3" h="62">
                              <a:moveTo>
                                <a:pt x="0" y="33"/>
                              </a:moveTo>
                              <a:lnTo>
                                <a:pt x="12" y="40"/>
                              </a:lnTo>
                              <a:lnTo>
                                <a:pt x="16" y="47"/>
                              </a:lnTo>
                              <a:lnTo>
                                <a:pt x="16" y="54"/>
                              </a:lnTo>
                              <a:lnTo>
                                <a:pt x="8" y="62"/>
                              </a:lnTo>
                              <a:lnTo>
                                <a:pt x="44" y="59"/>
                              </a:lnTo>
                              <a:lnTo>
                                <a:pt x="67" y="49"/>
                              </a:lnTo>
                              <a:lnTo>
                                <a:pt x="81" y="41"/>
                              </a:lnTo>
                              <a:lnTo>
                                <a:pt x="101" y="31"/>
                              </a:lnTo>
                              <a:lnTo>
                                <a:pt x="113" y="20"/>
                              </a:lnTo>
                              <a:lnTo>
                                <a:pt x="93" y="9"/>
                              </a:lnTo>
                              <a:lnTo>
                                <a:pt x="71" y="2"/>
                              </a:lnTo>
                              <a:lnTo>
                                <a:pt x="56" y="0"/>
                              </a:lnTo>
                              <a:lnTo>
                                <a:pt x="33" y="0"/>
                              </a:lnTo>
                              <a:lnTo>
                                <a:pt x="25" y="3"/>
                              </a:lnTo>
                              <a:lnTo>
                                <a:pt x="54" y="4"/>
                              </a:lnTo>
                              <a:lnTo>
                                <a:pt x="68" y="11"/>
                              </a:lnTo>
                              <a:lnTo>
                                <a:pt x="71" y="17"/>
                              </a:lnTo>
                              <a:lnTo>
                                <a:pt x="65" y="17"/>
                              </a:lnTo>
                              <a:lnTo>
                                <a:pt x="46" y="11"/>
                              </a:lnTo>
                              <a:lnTo>
                                <a:pt x="23" y="11"/>
                              </a:lnTo>
                              <a:lnTo>
                                <a:pt x="14" y="13"/>
                              </a:lnTo>
                              <a:lnTo>
                                <a:pt x="46" y="17"/>
                              </a:lnTo>
                              <a:lnTo>
                                <a:pt x="56" y="24"/>
                              </a:lnTo>
                              <a:lnTo>
                                <a:pt x="56" y="33"/>
                              </a:lnTo>
                              <a:lnTo>
                                <a:pt x="43" y="35"/>
                              </a:lnTo>
                              <a:lnTo>
                                <a:pt x="26" y="35"/>
                              </a:lnTo>
                              <a:lnTo>
                                <a:pt x="0" y="33"/>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nvGrpSpPr>
                    <p:cNvPr id="17481" name="Group 66"/>
                    <p:cNvGrpSpPr>
                      <a:grpSpLocks/>
                    </p:cNvGrpSpPr>
                    <p:nvPr/>
                  </p:nvGrpSpPr>
                  <p:grpSpPr bwMode="auto">
                    <a:xfrm>
                      <a:off x="1243" y="1014"/>
                      <a:ext cx="996" cy="2305"/>
                      <a:chOff x="1243" y="1014"/>
                      <a:chExt cx="996" cy="2305"/>
                    </a:xfrm>
                  </p:grpSpPr>
                  <p:sp>
                    <p:nvSpPr>
                      <p:cNvPr id="17482" name="Freeform 67"/>
                      <p:cNvSpPr>
                        <a:spLocks/>
                      </p:cNvSpPr>
                      <p:nvPr/>
                    </p:nvSpPr>
                    <p:spPr bwMode="auto">
                      <a:xfrm>
                        <a:off x="1243" y="1014"/>
                        <a:ext cx="996" cy="2305"/>
                      </a:xfrm>
                      <a:custGeom>
                        <a:avLst/>
                        <a:gdLst>
                          <a:gd name="T0" fmla="*/ 414 w 996"/>
                          <a:gd name="T1" fmla="*/ 0 h 2305"/>
                          <a:gd name="T2" fmla="*/ 310 w 996"/>
                          <a:gd name="T3" fmla="*/ 66 h 2305"/>
                          <a:gd name="T4" fmla="*/ 276 w 996"/>
                          <a:gd name="T5" fmla="*/ 79 h 2305"/>
                          <a:gd name="T6" fmla="*/ 166 w 996"/>
                          <a:gd name="T7" fmla="*/ 111 h 2305"/>
                          <a:gd name="T8" fmla="*/ 122 w 996"/>
                          <a:gd name="T9" fmla="*/ 368 h 2305"/>
                          <a:gd name="T10" fmla="*/ 63 w 996"/>
                          <a:gd name="T11" fmla="*/ 645 h 2305"/>
                          <a:gd name="T12" fmla="*/ 97 w 996"/>
                          <a:gd name="T13" fmla="*/ 693 h 2305"/>
                          <a:gd name="T14" fmla="*/ 258 w 996"/>
                          <a:gd name="T15" fmla="*/ 737 h 2305"/>
                          <a:gd name="T16" fmla="*/ 206 w 996"/>
                          <a:gd name="T17" fmla="*/ 1136 h 2305"/>
                          <a:gd name="T18" fmla="*/ 240 w 996"/>
                          <a:gd name="T19" fmla="*/ 1140 h 2305"/>
                          <a:gd name="T20" fmla="*/ 114 w 996"/>
                          <a:gd name="T21" fmla="*/ 1744 h 2305"/>
                          <a:gd name="T22" fmla="*/ 0 w 996"/>
                          <a:gd name="T23" fmla="*/ 2251 h 2305"/>
                          <a:gd name="T24" fmla="*/ 97 w 996"/>
                          <a:gd name="T25" fmla="*/ 2264 h 2305"/>
                          <a:gd name="T26" fmla="*/ 290 w 996"/>
                          <a:gd name="T27" fmla="*/ 2230 h 2305"/>
                          <a:gd name="T28" fmla="*/ 379 w 996"/>
                          <a:gd name="T29" fmla="*/ 1621 h 2305"/>
                          <a:gd name="T30" fmla="*/ 513 w 996"/>
                          <a:gd name="T31" fmla="*/ 1212 h 2305"/>
                          <a:gd name="T32" fmla="*/ 550 w 996"/>
                          <a:gd name="T33" fmla="*/ 1620 h 2305"/>
                          <a:gd name="T34" fmla="*/ 601 w 996"/>
                          <a:gd name="T35" fmla="*/ 2270 h 2305"/>
                          <a:gd name="T36" fmla="*/ 730 w 996"/>
                          <a:gd name="T37" fmla="*/ 2305 h 2305"/>
                          <a:gd name="T38" fmla="*/ 886 w 996"/>
                          <a:gd name="T39" fmla="*/ 2248 h 2305"/>
                          <a:gd name="T40" fmla="*/ 787 w 996"/>
                          <a:gd name="T41" fmla="*/ 1617 h 2305"/>
                          <a:gd name="T42" fmla="*/ 788 w 996"/>
                          <a:gd name="T43" fmla="*/ 1579 h 2305"/>
                          <a:gd name="T44" fmla="*/ 796 w 996"/>
                          <a:gd name="T45" fmla="*/ 1149 h 2305"/>
                          <a:gd name="T46" fmla="*/ 787 w 996"/>
                          <a:gd name="T47" fmla="*/ 1038 h 2305"/>
                          <a:gd name="T48" fmla="*/ 831 w 996"/>
                          <a:gd name="T49" fmla="*/ 995 h 2305"/>
                          <a:gd name="T50" fmla="*/ 848 w 996"/>
                          <a:gd name="T51" fmla="*/ 863 h 2305"/>
                          <a:gd name="T52" fmla="*/ 883 w 996"/>
                          <a:gd name="T53" fmla="*/ 786 h 2305"/>
                          <a:gd name="T54" fmla="*/ 930 w 996"/>
                          <a:gd name="T55" fmla="*/ 682 h 2305"/>
                          <a:gd name="T56" fmla="*/ 996 w 996"/>
                          <a:gd name="T57" fmla="*/ 523 h 2305"/>
                          <a:gd name="T58" fmla="*/ 883 w 996"/>
                          <a:gd name="T59" fmla="*/ 148 h 2305"/>
                          <a:gd name="T60" fmla="*/ 862 w 996"/>
                          <a:gd name="T61" fmla="*/ 67 h 2305"/>
                          <a:gd name="T62" fmla="*/ 792 w 996"/>
                          <a:gd name="T63" fmla="*/ 53 h 2305"/>
                          <a:gd name="T64" fmla="*/ 705 w 996"/>
                          <a:gd name="T65" fmla="*/ 38 h 2305"/>
                          <a:gd name="T66" fmla="*/ 652 w 996"/>
                          <a:gd name="T67" fmla="*/ 27 h 2305"/>
                          <a:gd name="T68" fmla="*/ 601 w 996"/>
                          <a:gd name="T69" fmla="*/ 7 h 2305"/>
                          <a:gd name="T70" fmla="*/ 600 w 996"/>
                          <a:gd name="T71" fmla="*/ 21 h 2305"/>
                          <a:gd name="T72" fmla="*/ 577 w 996"/>
                          <a:gd name="T73" fmla="*/ 44 h 2305"/>
                          <a:gd name="T74" fmla="*/ 532 w 996"/>
                          <a:gd name="T75" fmla="*/ 76 h 2305"/>
                          <a:gd name="T76" fmla="*/ 504 w 996"/>
                          <a:gd name="T77" fmla="*/ 90 h 2305"/>
                          <a:gd name="T78" fmla="*/ 473 w 996"/>
                          <a:gd name="T79" fmla="*/ 77 h 2305"/>
                          <a:gd name="T80" fmla="*/ 438 w 996"/>
                          <a:gd name="T81" fmla="*/ 56 h 2305"/>
                          <a:gd name="T82" fmla="*/ 408 w 996"/>
                          <a:gd name="T83" fmla="*/ 29 h 2305"/>
                          <a:gd name="T84" fmla="*/ 414 w 996"/>
                          <a:gd name="T85" fmla="*/ 0 h 23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6"/>
                          <a:gd name="T130" fmla="*/ 0 h 2305"/>
                          <a:gd name="T131" fmla="*/ 996 w 996"/>
                          <a:gd name="T132" fmla="*/ 2305 h 23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6" h="2305">
                            <a:moveTo>
                              <a:pt x="414" y="0"/>
                            </a:moveTo>
                            <a:lnTo>
                              <a:pt x="310" y="66"/>
                            </a:lnTo>
                            <a:lnTo>
                              <a:pt x="276" y="79"/>
                            </a:lnTo>
                            <a:lnTo>
                              <a:pt x="166" y="111"/>
                            </a:lnTo>
                            <a:lnTo>
                              <a:pt x="122" y="368"/>
                            </a:lnTo>
                            <a:lnTo>
                              <a:pt x="63" y="645"/>
                            </a:lnTo>
                            <a:lnTo>
                              <a:pt x="97" y="693"/>
                            </a:lnTo>
                            <a:lnTo>
                              <a:pt x="258" y="737"/>
                            </a:lnTo>
                            <a:lnTo>
                              <a:pt x="206" y="1136"/>
                            </a:lnTo>
                            <a:lnTo>
                              <a:pt x="240" y="1140"/>
                            </a:lnTo>
                            <a:lnTo>
                              <a:pt x="114" y="1744"/>
                            </a:lnTo>
                            <a:lnTo>
                              <a:pt x="0" y="2251"/>
                            </a:lnTo>
                            <a:lnTo>
                              <a:pt x="97" y="2264"/>
                            </a:lnTo>
                            <a:lnTo>
                              <a:pt x="290" y="2230"/>
                            </a:lnTo>
                            <a:lnTo>
                              <a:pt x="379" y="1621"/>
                            </a:lnTo>
                            <a:lnTo>
                              <a:pt x="513" y="1212"/>
                            </a:lnTo>
                            <a:lnTo>
                              <a:pt x="550" y="1620"/>
                            </a:lnTo>
                            <a:lnTo>
                              <a:pt x="601" y="2270"/>
                            </a:lnTo>
                            <a:lnTo>
                              <a:pt x="730" y="2305"/>
                            </a:lnTo>
                            <a:lnTo>
                              <a:pt x="886" y="2248"/>
                            </a:lnTo>
                            <a:lnTo>
                              <a:pt x="787" y="1617"/>
                            </a:lnTo>
                            <a:lnTo>
                              <a:pt x="788" y="1579"/>
                            </a:lnTo>
                            <a:lnTo>
                              <a:pt x="796" y="1149"/>
                            </a:lnTo>
                            <a:lnTo>
                              <a:pt x="787" y="1038"/>
                            </a:lnTo>
                            <a:lnTo>
                              <a:pt x="831" y="995"/>
                            </a:lnTo>
                            <a:lnTo>
                              <a:pt x="848" y="863"/>
                            </a:lnTo>
                            <a:lnTo>
                              <a:pt x="883" y="786"/>
                            </a:lnTo>
                            <a:lnTo>
                              <a:pt x="930" y="682"/>
                            </a:lnTo>
                            <a:lnTo>
                              <a:pt x="996" y="523"/>
                            </a:lnTo>
                            <a:lnTo>
                              <a:pt x="883" y="148"/>
                            </a:lnTo>
                            <a:lnTo>
                              <a:pt x="862" y="67"/>
                            </a:lnTo>
                            <a:lnTo>
                              <a:pt x="792" y="53"/>
                            </a:lnTo>
                            <a:lnTo>
                              <a:pt x="705" y="38"/>
                            </a:lnTo>
                            <a:lnTo>
                              <a:pt x="652" y="27"/>
                            </a:lnTo>
                            <a:lnTo>
                              <a:pt x="601" y="7"/>
                            </a:lnTo>
                            <a:lnTo>
                              <a:pt x="600" y="21"/>
                            </a:lnTo>
                            <a:lnTo>
                              <a:pt x="577" y="44"/>
                            </a:lnTo>
                            <a:lnTo>
                              <a:pt x="532" y="76"/>
                            </a:lnTo>
                            <a:lnTo>
                              <a:pt x="504" y="90"/>
                            </a:lnTo>
                            <a:lnTo>
                              <a:pt x="473" y="77"/>
                            </a:lnTo>
                            <a:lnTo>
                              <a:pt x="438" y="56"/>
                            </a:lnTo>
                            <a:lnTo>
                              <a:pt x="408" y="29"/>
                            </a:lnTo>
                            <a:lnTo>
                              <a:pt x="414"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nvGrpSpPr>
                      <p:cNvPr id="17483" name="Group 68"/>
                      <p:cNvGrpSpPr>
                        <a:grpSpLocks/>
                      </p:cNvGrpSpPr>
                      <p:nvPr/>
                    </p:nvGrpSpPr>
                    <p:grpSpPr bwMode="auto">
                      <a:xfrm>
                        <a:off x="1243" y="1205"/>
                        <a:ext cx="984" cy="2108"/>
                        <a:chOff x="1243" y="1205"/>
                        <a:chExt cx="984" cy="2108"/>
                      </a:xfrm>
                    </p:grpSpPr>
                    <p:grpSp>
                      <p:nvGrpSpPr>
                        <p:cNvPr id="17484" name="Group 69"/>
                        <p:cNvGrpSpPr>
                          <a:grpSpLocks/>
                        </p:cNvGrpSpPr>
                        <p:nvPr/>
                      </p:nvGrpSpPr>
                      <p:grpSpPr bwMode="auto">
                        <a:xfrm>
                          <a:off x="1243" y="1205"/>
                          <a:ext cx="895" cy="2108"/>
                          <a:chOff x="1243" y="1205"/>
                          <a:chExt cx="895" cy="2108"/>
                        </a:xfrm>
                      </p:grpSpPr>
                      <p:sp>
                        <p:nvSpPr>
                          <p:cNvPr id="17488" name="Freeform 70"/>
                          <p:cNvSpPr>
                            <a:spLocks/>
                          </p:cNvSpPr>
                          <p:nvPr/>
                        </p:nvSpPr>
                        <p:spPr bwMode="auto">
                          <a:xfrm>
                            <a:off x="1455" y="1214"/>
                            <a:ext cx="87" cy="357"/>
                          </a:xfrm>
                          <a:custGeom>
                            <a:avLst/>
                            <a:gdLst>
                              <a:gd name="T0" fmla="*/ 13 w 87"/>
                              <a:gd name="T1" fmla="*/ 0 h 357"/>
                              <a:gd name="T2" fmla="*/ 25 w 87"/>
                              <a:gd name="T3" fmla="*/ 84 h 357"/>
                              <a:gd name="T4" fmla="*/ 34 w 87"/>
                              <a:gd name="T5" fmla="*/ 143 h 357"/>
                              <a:gd name="T6" fmla="*/ 43 w 87"/>
                              <a:gd name="T7" fmla="*/ 229 h 357"/>
                              <a:gd name="T8" fmla="*/ 43 w 87"/>
                              <a:gd name="T9" fmla="*/ 251 h 357"/>
                              <a:gd name="T10" fmla="*/ 50 w 87"/>
                              <a:gd name="T11" fmla="*/ 272 h 357"/>
                              <a:gd name="T12" fmla="*/ 59 w 87"/>
                              <a:gd name="T13" fmla="*/ 292 h 357"/>
                              <a:gd name="T14" fmla="*/ 70 w 87"/>
                              <a:gd name="T15" fmla="*/ 321 h 357"/>
                              <a:gd name="T16" fmla="*/ 76 w 87"/>
                              <a:gd name="T17" fmla="*/ 335 h 357"/>
                              <a:gd name="T18" fmla="*/ 87 w 87"/>
                              <a:gd name="T19" fmla="*/ 357 h 357"/>
                              <a:gd name="T20" fmla="*/ 0 w 87"/>
                              <a:gd name="T21" fmla="*/ 327 h 357"/>
                              <a:gd name="T22" fmla="*/ 8 w 87"/>
                              <a:gd name="T23" fmla="*/ 293 h 357"/>
                              <a:gd name="T24" fmla="*/ 18 w 87"/>
                              <a:gd name="T25" fmla="*/ 262 h 357"/>
                              <a:gd name="T26" fmla="*/ 25 w 87"/>
                              <a:gd name="T27" fmla="*/ 247 h 357"/>
                              <a:gd name="T28" fmla="*/ 25 w 87"/>
                              <a:gd name="T29" fmla="*/ 234 h 357"/>
                              <a:gd name="T30" fmla="*/ 10 w 87"/>
                              <a:gd name="T31" fmla="*/ 188 h 357"/>
                              <a:gd name="T32" fmla="*/ 13 w 87"/>
                              <a:gd name="T33" fmla="*/ 132 h 357"/>
                              <a:gd name="T34" fmla="*/ 13 w 87"/>
                              <a:gd name="T35" fmla="*/ 105 h 357"/>
                              <a:gd name="T36" fmla="*/ 13 w 87"/>
                              <a:gd name="T37" fmla="*/ 0 h 3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357"/>
                              <a:gd name="T59" fmla="*/ 87 w 87"/>
                              <a:gd name="T60" fmla="*/ 357 h 3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357">
                                <a:moveTo>
                                  <a:pt x="13" y="0"/>
                                </a:moveTo>
                                <a:lnTo>
                                  <a:pt x="25" y="84"/>
                                </a:lnTo>
                                <a:lnTo>
                                  <a:pt x="34" y="143"/>
                                </a:lnTo>
                                <a:lnTo>
                                  <a:pt x="43" y="229"/>
                                </a:lnTo>
                                <a:lnTo>
                                  <a:pt x="43" y="251"/>
                                </a:lnTo>
                                <a:lnTo>
                                  <a:pt x="50" y="272"/>
                                </a:lnTo>
                                <a:lnTo>
                                  <a:pt x="59" y="292"/>
                                </a:lnTo>
                                <a:lnTo>
                                  <a:pt x="70" y="321"/>
                                </a:lnTo>
                                <a:lnTo>
                                  <a:pt x="76" y="335"/>
                                </a:lnTo>
                                <a:lnTo>
                                  <a:pt x="87" y="357"/>
                                </a:lnTo>
                                <a:lnTo>
                                  <a:pt x="0" y="327"/>
                                </a:lnTo>
                                <a:lnTo>
                                  <a:pt x="8" y="293"/>
                                </a:lnTo>
                                <a:lnTo>
                                  <a:pt x="18" y="262"/>
                                </a:lnTo>
                                <a:lnTo>
                                  <a:pt x="25" y="247"/>
                                </a:lnTo>
                                <a:lnTo>
                                  <a:pt x="25" y="234"/>
                                </a:lnTo>
                                <a:lnTo>
                                  <a:pt x="10" y="188"/>
                                </a:lnTo>
                                <a:lnTo>
                                  <a:pt x="13" y="132"/>
                                </a:lnTo>
                                <a:lnTo>
                                  <a:pt x="13" y="105"/>
                                </a:lnTo>
                                <a:lnTo>
                                  <a:pt x="13"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89" name="Freeform 71"/>
                          <p:cNvSpPr>
                            <a:spLocks/>
                          </p:cNvSpPr>
                          <p:nvPr/>
                        </p:nvSpPr>
                        <p:spPr bwMode="auto">
                          <a:xfrm>
                            <a:off x="2011" y="1287"/>
                            <a:ext cx="127" cy="455"/>
                          </a:xfrm>
                          <a:custGeom>
                            <a:avLst/>
                            <a:gdLst>
                              <a:gd name="T0" fmla="*/ 31 w 127"/>
                              <a:gd name="T1" fmla="*/ 0 h 455"/>
                              <a:gd name="T2" fmla="*/ 19 w 127"/>
                              <a:gd name="T3" fmla="*/ 91 h 455"/>
                              <a:gd name="T4" fmla="*/ 6 w 127"/>
                              <a:gd name="T5" fmla="*/ 164 h 455"/>
                              <a:gd name="T6" fmla="*/ 0 w 127"/>
                              <a:gd name="T7" fmla="*/ 219 h 455"/>
                              <a:gd name="T8" fmla="*/ 0 w 127"/>
                              <a:gd name="T9" fmla="*/ 262 h 455"/>
                              <a:gd name="T10" fmla="*/ 2 w 127"/>
                              <a:gd name="T11" fmla="*/ 312 h 455"/>
                              <a:gd name="T12" fmla="*/ 9 w 127"/>
                              <a:gd name="T13" fmla="*/ 364 h 455"/>
                              <a:gd name="T14" fmla="*/ 13 w 127"/>
                              <a:gd name="T15" fmla="*/ 431 h 455"/>
                              <a:gd name="T16" fmla="*/ 14 w 127"/>
                              <a:gd name="T17" fmla="*/ 455 h 455"/>
                              <a:gd name="T18" fmla="*/ 19 w 127"/>
                              <a:gd name="T19" fmla="*/ 374 h 455"/>
                              <a:gd name="T20" fmla="*/ 23 w 127"/>
                              <a:gd name="T21" fmla="*/ 329 h 455"/>
                              <a:gd name="T22" fmla="*/ 30 w 127"/>
                              <a:gd name="T23" fmla="*/ 315 h 455"/>
                              <a:gd name="T24" fmla="*/ 41 w 127"/>
                              <a:gd name="T25" fmla="*/ 300 h 455"/>
                              <a:gd name="T26" fmla="*/ 61 w 127"/>
                              <a:gd name="T27" fmla="*/ 299 h 455"/>
                              <a:gd name="T28" fmla="*/ 54 w 127"/>
                              <a:gd name="T29" fmla="*/ 277 h 455"/>
                              <a:gd name="T30" fmla="*/ 49 w 127"/>
                              <a:gd name="T31" fmla="*/ 267 h 455"/>
                              <a:gd name="T32" fmla="*/ 61 w 127"/>
                              <a:gd name="T33" fmla="*/ 258 h 455"/>
                              <a:gd name="T34" fmla="*/ 79 w 127"/>
                              <a:gd name="T35" fmla="*/ 253 h 455"/>
                              <a:gd name="T36" fmla="*/ 110 w 127"/>
                              <a:gd name="T37" fmla="*/ 241 h 455"/>
                              <a:gd name="T38" fmla="*/ 127 w 127"/>
                              <a:gd name="T39" fmla="*/ 239 h 455"/>
                              <a:gd name="T40" fmla="*/ 104 w 127"/>
                              <a:gd name="T41" fmla="*/ 230 h 455"/>
                              <a:gd name="T42" fmla="*/ 83 w 127"/>
                              <a:gd name="T43" fmla="*/ 227 h 455"/>
                              <a:gd name="T44" fmla="*/ 100 w 127"/>
                              <a:gd name="T45" fmla="*/ 210 h 455"/>
                              <a:gd name="T46" fmla="*/ 111 w 127"/>
                              <a:gd name="T47" fmla="*/ 195 h 455"/>
                              <a:gd name="T48" fmla="*/ 97 w 127"/>
                              <a:gd name="T49" fmla="*/ 168 h 455"/>
                              <a:gd name="T50" fmla="*/ 66 w 127"/>
                              <a:gd name="T51" fmla="*/ 182 h 455"/>
                              <a:gd name="T52" fmla="*/ 52 w 127"/>
                              <a:gd name="T53" fmla="*/ 165 h 455"/>
                              <a:gd name="T54" fmla="*/ 42 w 127"/>
                              <a:gd name="T55" fmla="*/ 147 h 455"/>
                              <a:gd name="T56" fmla="*/ 42 w 127"/>
                              <a:gd name="T57" fmla="*/ 112 h 455"/>
                              <a:gd name="T58" fmla="*/ 31 w 127"/>
                              <a:gd name="T59" fmla="*/ 0 h 4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455"/>
                              <a:gd name="T92" fmla="*/ 127 w 127"/>
                              <a:gd name="T93" fmla="*/ 455 h 4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455">
                                <a:moveTo>
                                  <a:pt x="31" y="0"/>
                                </a:moveTo>
                                <a:lnTo>
                                  <a:pt x="19" y="91"/>
                                </a:lnTo>
                                <a:lnTo>
                                  <a:pt x="6" y="164"/>
                                </a:lnTo>
                                <a:lnTo>
                                  <a:pt x="0" y="219"/>
                                </a:lnTo>
                                <a:lnTo>
                                  <a:pt x="0" y="262"/>
                                </a:lnTo>
                                <a:lnTo>
                                  <a:pt x="2" y="312"/>
                                </a:lnTo>
                                <a:lnTo>
                                  <a:pt x="9" y="364"/>
                                </a:lnTo>
                                <a:lnTo>
                                  <a:pt x="13" y="431"/>
                                </a:lnTo>
                                <a:lnTo>
                                  <a:pt x="14" y="455"/>
                                </a:lnTo>
                                <a:lnTo>
                                  <a:pt x="19" y="374"/>
                                </a:lnTo>
                                <a:lnTo>
                                  <a:pt x="23" y="329"/>
                                </a:lnTo>
                                <a:lnTo>
                                  <a:pt x="30" y="315"/>
                                </a:lnTo>
                                <a:lnTo>
                                  <a:pt x="41" y="300"/>
                                </a:lnTo>
                                <a:lnTo>
                                  <a:pt x="61" y="299"/>
                                </a:lnTo>
                                <a:lnTo>
                                  <a:pt x="54" y="277"/>
                                </a:lnTo>
                                <a:lnTo>
                                  <a:pt x="49" y="267"/>
                                </a:lnTo>
                                <a:lnTo>
                                  <a:pt x="61" y="258"/>
                                </a:lnTo>
                                <a:lnTo>
                                  <a:pt x="79" y="253"/>
                                </a:lnTo>
                                <a:lnTo>
                                  <a:pt x="110" y="241"/>
                                </a:lnTo>
                                <a:lnTo>
                                  <a:pt x="127" y="239"/>
                                </a:lnTo>
                                <a:lnTo>
                                  <a:pt x="104" y="230"/>
                                </a:lnTo>
                                <a:lnTo>
                                  <a:pt x="83" y="227"/>
                                </a:lnTo>
                                <a:lnTo>
                                  <a:pt x="100" y="210"/>
                                </a:lnTo>
                                <a:lnTo>
                                  <a:pt x="111" y="195"/>
                                </a:lnTo>
                                <a:lnTo>
                                  <a:pt x="97" y="168"/>
                                </a:lnTo>
                                <a:lnTo>
                                  <a:pt x="66" y="182"/>
                                </a:lnTo>
                                <a:lnTo>
                                  <a:pt x="52" y="165"/>
                                </a:lnTo>
                                <a:lnTo>
                                  <a:pt x="42" y="147"/>
                                </a:lnTo>
                                <a:lnTo>
                                  <a:pt x="42" y="112"/>
                                </a:lnTo>
                                <a:lnTo>
                                  <a:pt x="31"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90" name="Freeform 72"/>
                          <p:cNvSpPr>
                            <a:spLocks/>
                          </p:cNvSpPr>
                          <p:nvPr/>
                        </p:nvSpPr>
                        <p:spPr bwMode="auto">
                          <a:xfrm>
                            <a:off x="1243" y="1205"/>
                            <a:ext cx="798" cy="2108"/>
                          </a:xfrm>
                          <a:custGeom>
                            <a:avLst/>
                            <a:gdLst>
                              <a:gd name="T0" fmla="*/ 164 w 798"/>
                              <a:gd name="T1" fmla="*/ 0 h 2108"/>
                              <a:gd name="T2" fmla="*/ 97 w 798"/>
                              <a:gd name="T3" fmla="*/ 429 h 2108"/>
                              <a:gd name="T4" fmla="*/ 133 w 798"/>
                              <a:gd name="T5" fmla="*/ 440 h 2108"/>
                              <a:gd name="T6" fmla="*/ 117 w 798"/>
                              <a:gd name="T7" fmla="*/ 467 h 2108"/>
                              <a:gd name="T8" fmla="*/ 338 w 798"/>
                              <a:gd name="T9" fmla="*/ 518 h 2108"/>
                              <a:gd name="T10" fmla="*/ 347 w 798"/>
                              <a:gd name="T11" fmla="*/ 547 h 2108"/>
                              <a:gd name="T12" fmla="*/ 370 w 798"/>
                              <a:gd name="T13" fmla="*/ 548 h 2108"/>
                              <a:gd name="T14" fmla="*/ 450 w 798"/>
                              <a:gd name="T15" fmla="*/ 457 h 2108"/>
                              <a:gd name="T16" fmla="*/ 450 w 798"/>
                              <a:gd name="T17" fmla="*/ 512 h 2108"/>
                              <a:gd name="T18" fmla="*/ 513 w 798"/>
                              <a:gd name="T19" fmla="*/ 465 h 2108"/>
                              <a:gd name="T20" fmla="*/ 632 w 798"/>
                              <a:gd name="T21" fmla="*/ 553 h 2108"/>
                              <a:gd name="T22" fmla="*/ 578 w 798"/>
                              <a:gd name="T23" fmla="*/ 654 h 2108"/>
                              <a:gd name="T24" fmla="*/ 532 w 798"/>
                              <a:gd name="T25" fmla="*/ 692 h 2108"/>
                              <a:gd name="T26" fmla="*/ 688 w 798"/>
                              <a:gd name="T27" fmla="*/ 938 h 2108"/>
                              <a:gd name="T28" fmla="*/ 785 w 798"/>
                              <a:gd name="T29" fmla="*/ 847 h 2108"/>
                              <a:gd name="T30" fmla="*/ 798 w 798"/>
                              <a:gd name="T31" fmla="*/ 952 h 2108"/>
                              <a:gd name="T32" fmla="*/ 728 w 798"/>
                              <a:gd name="T33" fmla="*/ 1010 h 2108"/>
                              <a:gd name="T34" fmla="*/ 636 w 798"/>
                              <a:gd name="T35" fmla="*/ 1120 h 2108"/>
                              <a:gd name="T36" fmla="*/ 641 w 798"/>
                              <a:gd name="T37" fmla="*/ 1242 h 2108"/>
                              <a:gd name="T38" fmla="*/ 636 w 798"/>
                              <a:gd name="T39" fmla="*/ 1300 h 2108"/>
                              <a:gd name="T40" fmla="*/ 670 w 798"/>
                              <a:gd name="T41" fmla="*/ 1381 h 2108"/>
                              <a:gd name="T42" fmla="*/ 657 w 798"/>
                              <a:gd name="T43" fmla="*/ 1470 h 2108"/>
                              <a:gd name="T44" fmla="*/ 701 w 798"/>
                              <a:gd name="T45" fmla="*/ 1467 h 2108"/>
                              <a:gd name="T46" fmla="*/ 652 w 798"/>
                              <a:gd name="T47" fmla="*/ 1528 h 2108"/>
                              <a:gd name="T48" fmla="*/ 693 w 798"/>
                              <a:gd name="T49" fmla="*/ 1529 h 2108"/>
                              <a:gd name="T50" fmla="*/ 657 w 798"/>
                              <a:gd name="T51" fmla="*/ 1570 h 2108"/>
                              <a:gd name="T52" fmla="*/ 729 w 798"/>
                              <a:gd name="T53" fmla="*/ 2108 h 2108"/>
                              <a:gd name="T54" fmla="*/ 603 w 798"/>
                              <a:gd name="T55" fmla="*/ 2074 h 2108"/>
                              <a:gd name="T56" fmla="*/ 533 w 798"/>
                              <a:gd name="T57" fmla="*/ 1232 h 2108"/>
                              <a:gd name="T58" fmla="*/ 512 w 798"/>
                              <a:gd name="T59" fmla="*/ 1028 h 2108"/>
                              <a:gd name="T60" fmla="*/ 442 w 798"/>
                              <a:gd name="T61" fmla="*/ 1234 h 2108"/>
                              <a:gd name="T62" fmla="*/ 375 w 798"/>
                              <a:gd name="T63" fmla="*/ 1445 h 2108"/>
                              <a:gd name="T64" fmla="*/ 290 w 798"/>
                              <a:gd name="T65" fmla="*/ 2032 h 2108"/>
                              <a:gd name="T66" fmla="*/ 84 w 798"/>
                              <a:gd name="T67" fmla="*/ 2083 h 2108"/>
                              <a:gd name="T68" fmla="*/ 0 w 798"/>
                              <a:gd name="T69" fmla="*/ 2066 h 2108"/>
                              <a:gd name="T70" fmla="*/ 126 w 798"/>
                              <a:gd name="T71" fmla="*/ 1491 h 2108"/>
                              <a:gd name="T72" fmla="*/ 185 w 798"/>
                              <a:gd name="T73" fmla="*/ 1208 h 2108"/>
                              <a:gd name="T74" fmla="*/ 237 w 798"/>
                              <a:gd name="T75" fmla="*/ 965 h 2108"/>
                              <a:gd name="T76" fmla="*/ 492 w 798"/>
                              <a:gd name="T77" fmla="*/ 989 h 2108"/>
                              <a:gd name="T78" fmla="*/ 522 w 798"/>
                              <a:gd name="T79" fmla="*/ 703 h 2108"/>
                              <a:gd name="T80" fmla="*/ 512 w 798"/>
                              <a:gd name="T81" fmla="*/ 710 h 2108"/>
                              <a:gd name="T82" fmla="*/ 483 w 798"/>
                              <a:gd name="T83" fmla="*/ 817 h 2108"/>
                              <a:gd name="T84" fmla="*/ 436 w 798"/>
                              <a:gd name="T85" fmla="*/ 689 h 2108"/>
                              <a:gd name="T86" fmla="*/ 386 w 798"/>
                              <a:gd name="T87" fmla="*/ 723 h 2108"/>
                              <a:gd name="T88" fmla="*/ 377 w 798"/>
                              <a:gd name="T89" fmla="*/ 699 h 2108"/>
                              <a:gd name="T90" fmla="*/ 365 w 798"/>
                              <a:gd name="T91" fmla="*/ 726 h 2108"/>
                              <a:gd name="T92" fmla="*/ 325 w 798"/>
                              <a:gd name="T93" fmla="*/ 738 h 2108"/>
                              <a:gd name="T94" fmla="*/ 307 w 798"/>
                              <a:gd name="T95" fmla="*/ 752 h 2108"/>
                              <a:gd name="T96" fmla="*/ 313 w 798"/>
                              <a:gd name="T97" fmla="*/ 771 h 2108"/>
                              <a:gd name="T98" fmla="*/ 327 w 798"/>
                              <a:gd name="T99" fmla="*/ 830 h 2108"/>
                              <a:gd name="T100" fmla="*/ 289 w 798"/>
                              <a:gd name="T101" fmla="*/ 823 h 2108"/>
                              <a:gd name="T102" fmla="*/ 286 w 798"/>
                              <a:gd name="T103" fmla="*/ 841 h 2108"/>
                              <a:gd name="T104" fmla="*/ 275 w 798"/>
                              <a:gd name="T105" fmla="*/ 910 h 2108"/>
                              <a:gd name="T106" fmla="*/ 268 w 798"/>
                              <a:gd name="T107" fmla="*/ 966 h 2108"/>
                              <a:gd name="T108" fmla="*/ 206 w 798"/>
                              <a:gd name="T109" fmla="*/ 944 h 2108"/>
                              <a:gd name="T110" fmla="*/ 260 w 798"/>
                              <a:gd name="T111" fmla="*/ 548 h 2108"/>
                              <a:gd name="T112" fmla="*/ 97 w 798"/>
                              <a:gd name="T113" fmla="*/ 503 h 2108"/>
                              <a:gd name="T114" fmla="*/ 60 w 798"/>
                              <a:gd name="T115" fmla="*/ 456 h 2108"/>
                              <a:gd name="T116" fmla="*/ 164 w 798"/>
                              <a:gd name="T117" fmla="*/ 0 h 2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98"/>
                              <a:gd name="T178" fmla="*/ 0 h 2108"/>
                              <a:gd name="T179" fmla="*/ 798 w 798"/>
                              <a:gd name="T180" fmla="*/ 2108 h 2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98" h="2108">
                                <a:moveTo>
                                  <a:pt x="164" y="0"/>
                                </a:moveTo>
                                <a:lnTo>
                                  <a:pt x="97" y="429"/>
                                </a:lnTo>
                                <a:lnTo>
                                  <a:pt x="133" y="440"/>
                                </a:lnTo>
                                <a:lnTo>
                                  <a:pt x="117" y="467"/>
                                </a:lnTo>
                                <a:lnTo>
                                  <a:pt x="338" y="518"/>
                                </a:lnTo>
                                <a:lnTo>
                                  <a:pt x="347" y="547"/>
                                </a:lnTo>
                                <a:lnTo>
                                  <a:pt x="370" y="548"/>
                                </a:lnTo>
                                <a:lnTo>
                                  <a:pt x="450" y="457"/>
                                </a:lnTo>
                                <a:lnTo>
                                  <a:pt x="450" y="512"/>
                                </a:lnTo>
                                <a:lnTo>
                                  <a:pt x="513" y="465"/>
                                </a:lnTo>
                                <a:lnTo>
                                  <a:pt x="632" y="553"/>
                                </a:lnTo>
                                <a:lnTo>
                                  <a:pt x="578" y="654"/>
                                </a:lnTo>
                                <a:lnTo>
                                  <a:pt x="532" y="692"/>
                                </a:lnTo>
                                <a:lnTo>
                                  <a:pt x="688" y="938"/>
                                </a:lnTo>
                                <a:lnTo>
                                  <a:pt x="785" y="847"/>
                                </a:lnTo>
                                <a:lnTo>
                                  <a:pt x="798" y="952"/>
                                </a:lnTo>
                                <a:lnTo>
                                  <a:pt x="728" y="1010"/>
                                </a:lnTo>
                                <a:lnTo>
                                  <a:pt x="636" y="1120"/>
                                </a:lnTo>
                                <a:lnTo>
                                  <a:pt x="641" y="1242"/>
                                </a:lnTo>
                                <a:lnTo>
                                  <a:pt x="636" y="1300"/>
                                </a:lnTo>
                                <a:lnTo>
                                  <a:pt x="670" y="1381"/>
                                </a:lnTo>
                                <a:lnTo>
                                  <a:pt x="657" y="1470"/>
                                </a:lnTo>
                                <a:lnTo>
                                  <a:pt x="701" y="1467"/>
                                </a:lnTo>
                                <a:lnTo>
                                  <a:pt x="652" y="1528"/>
                                </a:lnTo>
                                <a:lnTo>
                                  <a:pt x="693" y="1529"/>
                                </a:lnTo>
                                <a:lnTo>
                                  <a:pt x="657" y="1570"/>
                                </a:lnTo>
                                <a:lnTo>
                                  <a:pt x="729" y="2108"/>
                                </a:lnTo>
                                <a:lnTo>
                                  <a:pt x="603" y="2074"/>
                                </a:lnTo>
                                <a:lnTo>
                                  <a:pt x="533" y="1232"/>
                                </a:lnTo>
                                <a:lnTo>
                                  <a:pt x="512" y="1028"/>
                                </a:lnTo>
                                <a:lnTo>
                                  <a:pt x="442" y="1234"/>
                                </a:lnTo>
                                <a:lnTo>
                                  <a:pt x="375" y="1445"/>
                                </a:lnTo>
                                <a:lnTo>
                                  <a:pt x="290" y="2032"/>
                                </a:lnTo>
                                <a:lnTo>
                                  <a:pt x="84" y="2083"/>
                                </a:lnTo>
                                <a:lnTo>
                                  <a:pt x="0" y="2066"/>
                                </a:lnTo>
                                <a:lnTo>
                                  <a:pt x="126" y="1491"/>
                                </a:lnTo>
                                <a:lnTo>
                                  <a:pt x="185" y="1208"/>
                                </a:lnTo>
                                <a:lnTo>
                                  <a:pt x="237" y="965"/>
                                </a:lnTo>
                                <a:lnTo>
                                  <a:pt x="492" y="989"/>
                                </a:lnTo>
                                <a:lnTo>
                                  <a:pt x="522" y="703"/>
                                </a:lnTo>
                                <a:lnTo>
                                  <a:pt x="512" y="710"/>
                                </a:lnTo>
                                <a:lnTo>
                                  <a:pt x="483" y="817"/>
                                </a:lnTo>
                                <a:lnTo>
                                  <a:pt x="436" y="689"/>
                                </a:lnTo>
                                <a:lnTo>
                                  <a:pt x="386" y="723"/>
                                </a:lnTo>
                                <a:lnTo>
                                  <a:pt x="377" y="699"/>
                                </a:lnTo>
                                <a:lnTo>
                                  <a:pt x="365" y="726"/>
                                </a:lnTo>
                                <a:lnTo>
                                  <a:pt x="325" y="738"/>
                                </a:lnTo>
                                <a:lnTo>
                                  <a:pt x="307" y="752"/>
                                </a:lnTo>
                                <a:lnTo>
                                  <a:pt x="313" y="771"/>
                                </a:lnTo>
                                <a:lnTo>
                                  <a:pt x="327" y="830"/>
                                </a:lnTo>
                                <a:lnTo>
                                  <a:pt x="289" y="823"/>
                                </a:lnTo>
                                <a:lnTo>
                                  <a:pt x="286" y="841"/>
                                </a:lnTo>
                                <a:lnTo>
                                  <a:pt x="275" y="910"/>
                                </a:lnTo>
                                <a:lnTo>
                                  <a:pt x="268" y="966"/>
                                </a:lnTo>
                                <a:lnTo>
                                  <a:pt x="206" y="944"/>
                                </a:lnTo>
                                <a:lnTo>
                                  <a:pt x="260" y="548"/>
                                </a:lnTo>
                                <a:lnTo>
                                  <a:pt x="97" y="503"/>
                                </a:lnTo>
                                <a:lnTo>
                                  <a:pt x="60" y="456"/>
                                </a:lnTo>
                                <a:lnTo>
                                  <a:pt x="164"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sp>
                      <p:nvSpPr>
                        <p:cNvPr id="17485" name="Freeform 73"/>
                        <p:cNvSpPr>
                          <a:spLocks/>
                        </p:cNvSpPr>
                        <p:nvPr/>
                      </p:nvSpPr>
                      <p:spPr bwMode="auto">
                        <a:xfrm>
                          <a:off x="1979" y="1810"/>
                          <a:ext cx="87" cy="111"/>
                        </a:xfrm>
                        <a:custGeom>
                          <a:avLst/>
                          <a:gdLst>
                            <a:gd name="T0" fmla="*/ 0 w 87"/>
                            <a:gd name="T1" fmla="*/ 0 h 111"/>
                            <a:gd name="T2" fmla="*/ 18 w 87"/>
                            <a:gd name="T3" fmla="*/ 66 h 111"/>
                            <a:gd name="T4" fmla="*/ 53 w 87"/>
                            <a:gd name="T5" fmla="*/ 111 h 111"/>
                            <a:gd name="T6" fmla="*/ 69 w 87"/>
                            <a:gd name="T7" fmla="*/ 107 h 111"/>
                            <a:gd name="T8" fmla="*/ 87 w 87"/>
                            <a:gd name="T9" fmla="*/ 107 h 111"/>
                            <a:gd name="T10" fmla="*/ 74 w 87"/>
                            <a:gd name="T11" fmla="*/ 71 h 111"/>
                            <a:gd name="T12" fmla="*/ 32 w 87"/>
                            <a:gd name="T13" fmla="*/ 48 h 111"/>
                            <a:gd name="T14" fmla="*/ 0 w 87"/>
                            <a:gd name="T15" fmla="*/ 0 h 111"/>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11"/>
                            <a:gd name="T26" fmla="*/ 87 w 87"/>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11">
                              <a:moveTo>
                                <a:pt x="0" y="0"/>
                              </a:moveTo>
                              <a:lnTo>
                                <a:pt x="18" y="66"/>
                              </a:lnTo>
                              <a:lnTo>
                                <a:pt x="53" y="111"/>
                              </a:lnTo>
                              <a:lnTo>
                                <a:pt x="69" y="107"/>
                              </a:lnTo>
                              <a:lnTo>
                                <a:pt x="87" y="107"/>
                              </a:lnTo>
                              <a:lnTo>
                                <a:pt x="74" y="71"/>
                              </a:lnTo>
                              <a:lnTo>
                                <a:pt x="32" y="48"/>
                              </a:lnTo>
                              <a:lnTo>
                                <a:pt x="0"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86" name="Freeform 74"/>
                        <p:cNvSpPr>
                          <a:spLocks/>
                        </p:cNvSpPr>
                        <p:nvPr/>
                      </p:nvSpPr>
                      <p:spPr bwMode="auto">
                        <a:xfrm>
                          <a:off x="1979" y="1929"/>
                          <a:ext cx="80" cy="79"/>
                        </a:xfrm>
                        <a:custGeom>
                          <a:avLst/>
                          <a:gdLst>
                            <a:gd name="T0" fmla="*/ 0 w 80"/>
                            <a:gd name="T1" fmla="*/ 37 h 79"/>
                            <a:gd name="T2" fmla="*/ 52 w 80"/>
                            <a:gd name="T3" fmla="*/ 37 h 79"/>
                            <a:gd name="T4" fmla="*/ 80 w 80"/>
                            <a:gd name="T5" fmla="*/ 0 h 79"/>
                            <a:gd name="T6" fmla="*/ 67 w 80"/>
                            <a:gd name="T7" fmla="*/ 79 h 79"/>
                            <a:gd name="T8" fmla="*/ 21 w 80"/>
                            <a:gd name="T9" fmla="*/ 76 h 79"/>
                            <a:gd name="T10" fmla="*/ 0 w 80"/>
                            <a:gd name="T11" fmla="*/ 37 h 79"/>
                            <a:gd name="T12" fmla="*/ 0 60000 65536"/>
                            <a:gd name="T13" fmla="*/ 0 60000 65536"/>
                            <a:gd name="T14" fmla="*/ 0 60000 65536"/>
                            <a:gd name="T15" fmla="*/ 0 60000 65536"/>
                            <a:gd name="T16" fmla="*/ 0 60000 65536"/>
                            <a:gd name="T17" fmla="*/ 0 60000 65536"/>
                            <a:gd name="T18" fmla="*/ 0 w 80"/>
                            <a:gd name="T19" fmla="*/ 0 h 79"/>
                            <a:gd name="T20" fmla="*/ 80 w 80"/>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80" h="79">
                              <a:moveTo>
                                <a:pt x="0" y="37"/>
                              </a:moveTo>
                              <a:lnTo>
                                <a:pt x="52" y="37"/>
                              </a:lnTo>
                              <a:lnTo>
                                <a:pt x="80" y="0"/>
                              </a:lnTo>
                              <a:lnTo>
                                <a:pt x="67" y="79"/>
                              </a:lnTo>
                              <a:lnTo>
                                <a:pt x="21" y="76"/>
                              </a:lnTo>
                              <a:lnTo>
                                <a:pt x="0" y="37"/>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87" name="Freeform 75"/>
                        <p:cNvSpPr>
                          <a:spLocks/>
                        </p:cNvSpPr>
                        <p:nvPr/>
                      </p:nvSpPr>
                      <p:spPr bwMode="auto">
                        <a:xfrm>
                          <a:off x="2041" y="1568"/>
                          <a:ext cx="186" cy="319"/>
                        </a:xfrm>
                        <a:custGeom>
                          <a:avLst/>
                          <a:gdLst>
                            <a:gd name="T0" fmla="*/ 186 w 186"/>
                            <a:gd name="T1" fmla="*/ 0 h 319"/>
                            <a:gd name="T2" fmla="*/ 164 w 186"/>
                            <a:gd name="T3" fmla="*/ 22 h 319"/>
                            <a:gd name="T4" fmla="*/ 137 w 186"/>
                            <a:gd name="T5" fmla="*/ 41 h 319"/>
                            <a:gd name="T6" fmla="*/ 105 w 186"/>
                            <a:gd name="T7" fmla="*/ 56 h 319"/>
                            <a:gd name="T8" fmla="*/ 73 w 186"/>
                            <a:gd name="T9" fmla="*/ 66 h 319"/>
                            <a:gd name="T10" fmla="*/ 99 w 186"/>
                            <a:gd name="T11" fmla="*/ 86 h 319"/>
                            <a:gd name="T12" fmla="*/ 33 w 186"/>
                            <a:gd name="T13" fmla="*/ 95 h 319"/>
                            <a:gd name="T14" fmla="*/ 75 w 186"/>
                            <a:gd name="T15" fmla="*/ 129 h 319"/>
                            <a:gd name="T16" fmla="*/ 0 w 186"/>
                            <a:gd name="T17" fmla="*/ 129 h 319"/>
                            <a:gd name="T18" fmla="*/ 43 w 186"/>
                            <a:gd name="T19" fmla="*/ 201 h 319"/>
                            <a:gd name="T20" fmla="*/ 1 w 186"/>
                            <a:gd name="T21" fmla="*/ 201 h 319"/>
                            <a:gd name="T22" fmla="*/ 42 w 186"/>
                            <a:gd name="T23" fmla="*/ 245 h 319"/>
                            <a:gd name="T24" fmla="*/ 46 w 186"/>
                            <a:gd name="T25" fmla="*/ 319 h 319"/>
                            <a:gd name="T26" fmla="*/ 186 w 186"/>
                            <a:gd name="T27" fmla="*/ 0 h 3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319"/>
                            <a:gd name="T44" fmla="*/ 186 w 186"/>
                            <a:gd name="T45" fmla="*/ 319 h 3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319">
                              <a:moveTo>
                                <a:pt x="186" y="0"/>
                              </a:moveTo>
                              <a:lnTo>
                                <a:pt x="164" y="22"/>
                              </a:lnTo>
                              <a:lnTo>
                                <a:pt x="137" y="41"/>
                              </a:lnTo>
                              <a:lnTo>
                                <a:pt x="105" y="56"/>
                              </a:lnTo>
                              <a:lnTo>
                                <a:pt x="73" y="66"/>
                              </a:lnTo>
                              <a:lnTo>
                                <a:pt x="99" y="86"/>
                              </a:lnTo>
                              <a:lnTo>
                                <a:pt x="33" y="95"/>
                              </a:lnTo>
                              <a:lnTo>
                                <a:pt x="75" y="129"/>
                              </a:lnTo>
                              <a:lnTo>
                                <a:pt x="0" y="129"/>
                              </a:lnTo>
                              <a:lnTo>
                                <a:pt x="43" y="201"/>
                              </a:lnTo>
                              <a:lnTo>
                                <a:pt x="1" y="201"/>
                              </a:lnTo>
                              <a:lnTo>
                                <a:pt x="42" y="245"/>
                              </a:lnTo>
                              <a:lnTo>
                                <a:pt x="46" y="319"/>
                              </a:lnTo>
                              <a:lnTo>
                                <a:pt x="186"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grpSp>
                <p:nvGrpSpPr>
                  <p:cNvPr id="17426" name="Group 76"/>
                  <p:cNvGrpSpPr>
                    <a:grpSpLocks/>
                  </p:cNvGrpSpPr>
                  <p:nvPr/>
                </p:nvGrpSpPr>
                <p:grpSpPr bwMode="auto">
                  <a:xfrm>
                    <a:off x="1590" y="674"/>
                    <a:ext cx="302" cy="437"/>
                    <a:chOff x="1590" y="674"/>
                    <a:chExt cx="302" cy="437"/>
                  </a:xfrm>
                </p:grpSpPr>
                <p:sp>
                  <p:nvSpPr>
                    <p:cNvPr id="17459" name="Freeform 77"/>
                    <p:cNvSpPr>
                      <a:spLocks/>
                    </p:cNvSpPr>
                    <p:nvPr/>
                  </p:nvSpPr>
                  <p:spPr bwMode="auto">
                    <a:xfrm>
                      <a:off x="1620" y="747"/>
                      <a:ext cx="236" cy="299"/>
                    </a:xfrm>
                    <a:custGeom>
                      <a:avLst/>
                      <a:gdLst>
                        <a:gd name="T0" fmla="*/ 6 w 236"/>
                        <a:gd name="T1" fmla="*/ 184 h 299"/>
                        <a:gd name="T2" fmla="*/ 17 w 236"/>
                        <a:gd name="T3" fmla="*/ 206 h 299"/>
                        <a:gd name="T4" fmla="*/ 26 w 236"/>
                        <a:gd name="T5" fmla="*/ 233 h 299"/>
                        <a:gd name="T6" fmla="*/ 31 w 236"/>
                        <a:gd name="T7" fmla="*/ 247 h 299"/>
                        <a:gd name="T8" fmla="*/ 44 w 236"/>
                        <a:gd name="T9" fmla="*/ 266 h 299"/>
                        <a:gd name="T10" fmla="*/ 64 w 236"/>
                        <a:gd name="T11" fmla="*/ 284 h 299"/>
                        <a:gd name="T12" fmla="*/ 90 w 236"/>
                        <a:gd name="T13" fmla="*/ 296 h 299"/>
                        <a:gd name="T14" fmla="*/ 118 w 236"/>
                        <a:gd name="T15" fmla="*/ 299 h 299"/>
                        <a:gd name="T16" fmla="*/ 146 w 236"/>
                        <a:gd name="T17" fmla="*/ 294 h 299"/>
                        <a:gd name="T18" fmla="*/ 166 w 236"/>
                        <a:gd name="T19" fmla="*/ 281 h 299"/>
                        <a:gd name="T20" fmla="*/ 197 w 236"/>
                        <a:gd name="T21" fmla="*/ 256 h 299"/>
                        <a:gd name="T22" fmla="*/ 213 w 236"/>
                        <a:gd name="T23" fmla="*/ 236 h 299"/>
                        <a:gd name="T24" fmla="*/ 224 w 236"/>
                        <a:gd name="T25" fmla="*/ 218 h 299"/>
                        <a:gd name="T26" fmla="*/ 231 w 236"/>
                        <a:gd name="T27" fmla="*/ 202 h 299"/>
                        <a:gd name="T28" fmla="*/ 236 w 236"/>
                        <a:gd name="T29" fmla="*/ 181 h 299"/>
                        <a:gd name="T30" fmla="*/ 236 w 236"/>
                        <a:gd name="T31" fmla="*/ 157 h 299"/>
                        <a:gd name="T32" fmla="*/ 220 w 236"/>
                        <a:gd name="T33" fmla="*/ 119 h 299"/>
                        <a:gd name="T34" fmla="*/ 210 w 236"/>
                        <a:gd name="T35" fmla="*/ 100 h 299"/>
                        <a:gd name="T36" fmla="*/ 201 w 236"/>
                        <a:gd name="T37" fmla="*/ 56 h 299"/>
                        <a:gd name="T38" fmla="*/ 198 w 236"/>
                        <a:gd name="T39" fmla="*/ 17 h 299"/>
                        <a:gd name="T40" fmla="*/ 187 w 236"/>
                        <a:gd name="T41" fmla="*/ 0 h 299"/>
                        <a:gd name="T42" fmla="*/ 179 w 236"/>
                        <a:gd name="T43" fmla="*/ 26 h 299"/>
                        <a:gd name="T44" fmla="*/ 155 w 236"/>
                        <a:gd name="T45" fmla="*/ 46 h 299"/>
                        <a:gd name="T46" fmla="*/ 125 w 236"/>
                        <a:gd name="T47" fmla="*/ 53 h 299"/>
                        <a:gd name="T48" fmla="*/ 104 w 236"/>
                        <a:gd name="T49" fmla="*/ 56 h 299"/>
                        <a:gd name="T50" fmla="*/ 82 w 236"/>
                        <a:gd name="T51" fmla="*/ 57 h 299"/>
                        <a:gd name="T52" fmla="*/ 97 w 236"/>
                        <a:gd name="T53" fmla="*/ 47 h 299"/>
                        <a:gd name="T54" fmla="*/ 54 w 236"/>
                        <a:gd name="T55" fmla="*/ 46 h 299"/>
                        <a:gd name="T56" fmla="*/ 24 w 236"/>
                        <a:gd name="T57" fmla="*/ 55 h 299"/>
                        <a:gd name="T58" fmla="*/ 9 w 236"/>
                        <a:gd name="T59" fmla="*/ 64 h 299"/>
                        <a:gd name="T60" fmla="*/ 7 w 236"/>
                        <a:gd name="T61" fmla="*/ 145 h 299"/>
                        <a:gd name="T62" fmla="*/ 0 w 236"/>
                        <a:gd name="T63" fmla="*/ 160 h 299"/>
                        <a:gd name="T64" fmla="*/ 3 w 236"/>
                        <a:gd name="T65" fmla="*/ 174 h 299"/>
                        <a:gd name="T66" fmla="*/ 6 w 236"/>
                        <a:gd name="T67" fmla="*/ 184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299"/>
                        <a:gd name="T104" fmla="*/ 236 w 236"/>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299">
                          <a:moveTo>
                            <a:pt x="6" y="184"/>
                          </a:moveTo>
                          <a:lnTo>
                            <a:pt x="17" y="206"/>
                          </a:lnTo>
                          <a:lnTo>
                            <a:pt x="26" y="233"/>
                          </a:lnTo>
                          <a:lnTo>
                            <a:pt x="31" y="247"/>
                          </a:lnTo>
                          <a:lnTo>
                            <a:pt x="44" y="266"/>
                          </a:lnTo>
                          <a:lnTo>
                            <a:pt x="64" y="284"/>
                          </a:lnTo>
                          <a:lnTo>
                            <a:pt x="90" y="296"/>
                          </a:lnTo>
                          <a:lnTo>
                            <a:pt x="118" y="299"/>
                          </a:lnTo>
                          <a:lnTo>
                            <a:pt x="146" y="294"/>
                          </a:lnTo>
                          <a:lnTo>
                            <a:pt x="166" y="281"/>
                          </a:lnTo>
                          <a:lnTo>
                            <a:pt x="197" y="256"/>
                          </a:lnTo>
                          <a:lnTo>
                            <a:pt x="213" y="236"/>
                          </a:lnTo>
                          <a:lnTo>
                            <a:pt x="224" y="218"/>
                          </a:lnTo>
                          <a:lnTo>
                            <a:pt x="231" y="202"/>
                          </a:lnTo>
                          <a:lnTo>
                            <a:pt x="236" y="181"/>
                          </a:lnTo>
                          <a:lnTo>
                            <a:pt x="236" y="157"/>
                          </a:lnTo>
                          <a:lnTo>
                            <a:pt x="220" y="119"/>
                          </a:lnTo>
                          <a:lnTo>
                            <a:pt x="210" y="100"/>
                          </a:lnTo>
                          <a:lnTo>
                            <a:pt x="201" y="56"/>
                          </a:lnTo>
                          <a:lnTo>
                            <a:pt x="198" y="17"/>
                          </a:lnTo>
                          <a:lnTo>
                            <a:pt x="187" y="0"/>
                          </a:lnTo>
                          <a:lnTo>
                            <a:pt x="179" y="26"/>
                          </a:lnTo>
                          <a:lnTo>
                            <a:pt x="155" y="46"/>
                          </a:lnTo>
                          <a:lnTo>
                            <a:pt x="125" y="53"/>
                          </a:lnTo>
                          <a:lnTo>
                            <a:pt x="104" y="56"/>
                          </a:lnTo>
                          <a:lnTo>
                            <a:pt x="82" y="57"/>
                          </a:lnTo>
                          <a:lnTo>
                            <a:pt x="97" y="47"/>
                          </a:lnTo>
                          <a:lnTo>
                            <a:pt x="54" y="46"/>
                          </a:lnTo>
                          <a:lnTo>
                            <a:pt x="24" y="55"/>
                          </a:lnTo>
                          <a:lnTo>
                            <a:pt x="9" y="64"/>
                          </a:lnTo>
                          <a:lnTo>
                            <a:pt x="7" y="145"/>
                          </a:lnTo>
                          <a:lnTo>
                            <a:pt x="0" y="160"/>
                          </a:lnTo>
                          <a:lnTo>
                            <a:pt x="3" y="174"/>
                          </a:lnTo>
                          <a:lnTo>
                            <a:pt x="6" y="184"/>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60" name="Freeform 78"/>
                    <p:cNvSpPr>
                      <a:spLocks/>
                    </p:cNvSpPr>
                    <p:nvPr/>
                  </p:nvSpPr>
                  <p:spPr bwMode="auto">
                    <a:xfrm>
                      <a:off x="1648" y="962"/>
                      <a:ext cx="196" cy="148"/>
                    </a:xfrm>
                    <a:custGeom>
                      <a:avLst/>
                      <a:gdLst>
                        <a:gd name="T0" fmla="*/ 12 w 196"/>
                        <a:gd name="T1" fmla="*/ 35 h 148"/>
                        <a:gd name="T2" fmla="*/ 6 w 196"/>
                        <a:gd name="T3" fmla="*/ 59 h 148"/>
                        <a:gd name="T4" fmla="*/ 0 w 196"/>
                        <a:gd name="T5" fmla="*/ 86 h 148"/>
                        <a:gd name="T6" fmla="*/ 38 w 196"/>
                        <a:gd name="T7" fmla="*/ 117 h 148"/>
                        <a:gd name="T8" fmla="*/ 55 w 196"/>
                        <a:gd name="T9" fmla="*/ 128 h 148"/>
                        <a:gd name="T10" fmla="*/ 78 w 196"/>
                        <a:gd name="T11" fmla="*/ 141 h 148"/>
                        <a:gd name="T12" fmla="*/ 97 w 196"/>
                        <a:gd name="T13" fmla="*/ 148 h 148"/>
                        <a:gd name="T14" fmla="*/ 136 w 196"/>
                        <a:gd name="T15" fmla="*/ 129 h 148"/>
                        <a:gd name="T16" fmla="*/ 170 w 196"/>
                        <a:gd name="T17" fmla="*/ 103 h 148"/>
                        <a:gd name="T18" fmla="*/ 196 w 196"/>
                        <a:gd name="T19" fmla="*/ 77 h 148"/>
                        <a:gd name="T20" fmla="*/ 194 w 196"/>
                        <a:gd name="T21" fmla="*/ 0 h 148"/>
                        <a:gd name="T22" fmla="*/ 12 w 196"/>
                        <a:gd name="T23" fmla="*/ 35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
                        <a:gd name="T37" fmla="*/ 0 h 148"/>
                        <a:gd name="T38" fmla="*/ 196 w 196"/>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 h="148">
                          <a:moveTo>
                            <a:pt x="12" y="35"/>
                          </a:moveTo>
                          <a:lnTo>
                            <a:pt x="6" y="59"/>
                          </a:lnTo>
                          <a:lnTo>
                            <a:pt x="0" y="86"/>
                          </a:lnTo>
                          <a:lnTo>
                            <a:pt x="38" y="117"/>
                          </a:lnTo>
                          <a:lnTo>
                            <a:pt x="55" y="128"/>
                          </a:lnTo>
                          <a:lnTo>
                            <a:pt x="78" y="141"/>
                          </a:lnTo>
                          <a:lnTo>
                            <a:pt x="97" y="148"/>
                          </a:lnTo>
                          <a:lnTo>
                            <a:pt x="136" y="129"/>
                          </a:lnTo>
                          <a:lnTo>
                            <a:pt x="170" y="103"/>
                          </a:lnTo>
                          <a:lnTo>
                            <a:pt x="196" y="77"/>
                          </a:lnTo>
                          <a:lnTo>
                            <a:pt x="194" y="0"/>
                          </a:lnTo>
                          <a:lnTo>
                            <a:pt x="12" y="35"/>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nvGrpSpPr>
                    <p:cNvPr id="17461" name="Group 79"/>
                    <p:cNvGrpSpPr>
                      <a:grpSpLocks/>
                    </p:cNvGrpSpPr>
                    <p:nvPr/>
                  </p:nvGrpSpPr>
                  <p:grpSpPr bwMode="auto">
                    <a:xfrm>
                      <a:off x="1618" y="782"/>
                      <a:ext cx="228" cy="329"/>
                      <a:chOff x="1618" y="782"/>
                      <a:chExt cx="228" cy="329"/>
                    </a:xfrm>
                  </p:grpSpPr>
                  <p:grpSp>
                    <p:nvGrpSpPr>
                      <p:cNvPr id="17476" name="Group 80"/>
                      <p:cNvGrpSpPr>
                        <a:grpSpLocks/>
                      </p:cNvGrpSpPr>
                      <p:nvPr/>
                    </p:nvGrpSpPr>
                    <p:grpSpPr bwMode="auto">
                      <a:xfrm>
                        <a:off x="1618" y="782"/>
                        <a:ext cx="228" cy="329"/>
                        <a:chOff x="1618" y="782"/>
                        <a:chExt cx="228" cy="329"/>
                      </a:xfrm>
                    </p:grpSpPr>
                    <p:sp>
                      <p:nvSpPr>
                        <p:cNvPr id="17478" name="Freeform 81"/>
                        <p:cNvSpPr>
                          <a:spLocks/>
                        </p:cNvSpPr>
                        <p:nvPr/>
                      </p:nvSpPr>
                      <p:spPr bwMode="auto">
                        <a:xfrm>
                          <a:off x="1618" y="782"/>
                          <a:ext cx="224" cy="329"/>
                        </a:xfrm>
                        <a:custGeom>
                          <a:avLst/>
                          <a:gdLst>
                            <a:gd name="T0" fmla="*/ 164 w 224"/>
                            <a:gd name="T1" fmla="*/ 10 h 329"/>
                            <a:gd name="T2" fmla="*/ 147 w 224"/>
                            <a:gd name="T3" fmla="*/ 38 h 329"/>
                            <a:gd name="T4" fmla="*/ 113 w 224"/>
                            <a:gd name="T5" fmla="*/ 45 h 329"/>
                            <a:gd name="T6" fmla="*/ 84 w 224"/>
                            <a:gd name="T7" fmla="*/ 36 h 329"/>
                            <a:gd name="T8" fmla="*/ 56 w 224"/>
                            <a:gd name="T9" fmla="*/ 41 h 329"/>
                            <a:gd name="T10" fmla="*/ 22 w 224"/>
                            <a:gd name="T11" fmla="*/ 35 h 329"/>
                            <a:gd name="T12" fmla="*/ 25 w 224"/>
                            <a:gd name="T13" fmla="*/ 60 h 329"/>
                            <a:gd name="T14" fmla="*/ 15 w 224"/>
                            <a:gd name="T15" fmla="*/ 77 h 329"/>
                            <a:gd name="T16" fmla="*/ 30 w 224"/>
                            <a:gd name="T17" fmla="*/ 79 h 329"/>
                            <a:gd name="T18" fmla="*/ 61 w 224"/>
                            <a:gd name="T19" fmla="*/ 77 h 329"/>
                            <a:gd name="T20" fmla="*/ 82 w 224"/>
                            <a:gd name="T21" fmla="*/ 80 h 329"/>
                            <a:gd name="T22" fmla="*/ 87 w 224"/>
                            <a:gd name="T23" fmla="*/ 105 h 329"/>
                            <a:gd name="T24" fmla="*/ 85 w 224"/>
                            <a:gd name="T25" fmla="*/ 152 h 329"/>
                            <a:gd name="T26" fmla="*/ 109 w 224"/>
                            <a:gd name="T27" fmla="*/ 149 h 329"/>
                            <a:gd name="T28" fmla="*/ 106 w 224"/>
                            <a:gd name="T29" fmla="*/ 162 h 329"/>
                            <a:gd name="T30" fmla="*/ 99 w 224"/>
                            <a:gd name="T31" fmla="*/ 180 h 329"/>
                            <a:gd name="T32" fmla="*/ 144 w 224"/>
                            <a:gd name="T33" fmla="*/ 194 h 329"/>
                            <a:gd name="T34" fmla="*/ 84 w 224"/>
                            <a:gd name="T35" fmla="*/ 188 h 329"/>
                            <a:gd name="T36" fmla="*/ 102 w 224"/>
                            <a:gd name="T37" fmla="*/ 197 h 329"/>
                            <a:gd name="T38" fmla="*/ 131 w 224"/>
                            <a:gd name="T39" fmla="*/ 208 h 329"/>
                            <a:gd name="T40" fmla="*/ 95 w 224"/>
                            <a:gd name="T41" fmla="*/ 214 h 329"/>
                            <a:gd name="T42" fmla="*/ 95 w 224"/>
                            <a:gd name="T43" fmla="*/ 228 h 329"/>
                            <a:gd name="T44" fmla="*/ 73 w 224"/>
                            <a:gd name="T45" fmla="*/ 209 h 329"/>
                            <a:gd name="T46" fmla="*/ 75 w 224"/>
                            <a:gd name="T47" fmla="*/ 177 h 329"/>
                            <a:gd name="T48" fmla="*/ 80 w 224"/>
                            <a:gd name="T49" fmla="*/ 162 h 329"/>
                            <a:gd name="T50" fmla="*/ 75 w 224"/>
                            <a:gd name="T51" fmla="*/ 122 h 329"/>
                            <a:gd name="T52" fmla="*/ 60 w 224"/>
                            <a:gd name="T53" fmla="*/ 107 h 329"/>
                            <a:gd name="T54" fmla="*/ 23 w 224"/>
                            <a:gd name="T55" fmla="*/ 103 h 329"/>
                            <a:gd name="T56" fmla="*/ 15 w 224"/>
                            <a:gd name="T57" fmla="*/ 131 h 329"/>
                            <a:gd name="T58" fmla="*/ 19 w 224"/>
                            <a:gd name="T59" fmla="*/ 156 h 329"/>
                            <a:gd name="T60" fmla="*/ 37 w 224"/>
                            <a:gd name="T61" fmla="*/ 149 h 329"/>
                            <a:gd name="T62" fmla="*/ 35 w 224"/>
                            <a:gd name="T63" fmla="*/ 183 h 329"/>
                            <a:gd name="T64" fmla="*/ 43 w 224"/>
                            <a:gd name="T65" fmla="*/ 211 h 329"/>
                            <a:gd name="T66" fmla="*/ 68 w 224"/>
                            <a:gd name="T67" fmla="*/ 239 h 329"/>
                            <a:gd name="T68" fmla="*/ 110 w 224"/>
                            <a:gd name="T69" fmla="*/ 229 h 329"/>
                            <a:gd name="T70" fmla="*/ 131 w 224"/>
                            <a:gd name="T71" fmla="*/ 245 h 329"/>
                            <a:gd name="T72" fmla="*/ 136 w 224"/>
                            <a:gd name="T73" fmla="*/ 252 h 329"/>
                            <a:gd name="T74" fmla="*/ 181 w 224"/>
                            <a:gd name="T75" fmla="*/ 231 h 329"/>
                            <a:gd name="T76" fmla="*/ 224 w 224"/>
                            <a:gd name="T77" fmla="*/ 190 h 329"/>
                            <a:gd name="T78" fmla="*/ 183 w 224"/>
                            <a:gd name="T79" fmla="*/ 246 h 329"/>
                            <a:gd name="T80" fmla="*/ 126 w 224"/>
                            <a:gd name="T81" fmla="*/ 329 h 329"/>
                            <a:gd name="T82" fmla="*/ 73 w 224"/>
                            <a:gd name="T83" fmla="*/ 299 h 329"/>
                            <a:gd name="T84" fmla="*/ 39 w 224"/>
                            <a:gd name="T85" fmla="*/ 229 h 329"/>
                            <a:gd name="T86" fmla="*/ 21 w 224"/>
                            <a:gd name="T87" fmla="*/ 195 h 329"/>
                            <a:gd name="T88" fmla="*/ 1 w 224"/>
                            <a:gd name="T89" fmla="*/ 119 h 329"/>
                            <a:gd name="T90" fmla="*/ 60 w 224"/>
                            <a:gd name="T91" fmla="*/ 1 h 329"/>
                            <a:gd name="T92" fmla="*/ 165 w 224"/>
                            <a:gd name="T93" fmla="*/ 0 h 3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4"/>
                            <a:gd name="T142" fmla="*/ 0 h 329"/>
                            <a:gd name="T143" fmla="*/ 224 w 224"/>
                            <a:gd name="T144" fmla="*/ 329 h 3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4" h="329">
                              <a:moveTo>
                                <a:pt x="165" y="0"/>
                              </a:moveTo>
                              <a:lnTo>
                                <a:pt x="164" y="10"/>
                              </a:lnTo>
                              <a:lnTo>
                                <a:pt x="155" y="25"/>
                              </a:lnTo>
                              <a:lnTo>
                                <a:pt x="147" y="38"/>
                              </a:lnTo>
                              <a:lnTo>
                                <a:pt x="131" y="45"/>
                              </a:lnTo>
                              <a:lnTo>
                                <a:pt x="113" y="45"/>
                              </a:lnTo>
                              <a:lnTo>
                                <a:pt x="99" y="41"/>
                              </a:lnTo>
                              <a:lnTo>
                                <a:pt x="84" y="36"/>
                              </a:lnTo>
                              <a:lnTo>
                                <a:pt x="73" y="38"/>
                              </a:lnTo>
                              <a:lnTo>
                                <a:pt x="56" y="41"/>
                              </a:lnTo>
                              <a:lnTo>
                                <a:pt x="42" y="38"/>
                              </a:lnTo>
                              <a:lnTo>
                                <a:pt x="22" y="35"/>
                              </a:lnTo>
                              <a:lnTo>
                                <a:pt x="32" y="46"/>
                              </a:lnTo>
                              <a:lnTo>
                                <a:pt x="25" y="60"/>
                              </a:lnTo>
                              <a:lnTo>
                                <a:pt x="18" y="70"/>
                              </a:lnTo>
                              <a:lnTo>
                                <a:pt x="15" y="77"/>
                              </a:lnTo>
                              <a:lnTo>
                                <a:pt x="16" y="80"/>
                              </a:lnTo>
                              <a:lnTo>
                                <a:pt x="30" y="79"/>
                              </a:lnTo>
                              <a:lnTo>
                                <a:pt x="44" y="76"/>
                              </a:lnTo>
                              <a:lnTo>
                                <a:pt x="61" y="77"/>
                              </a:lnTo>
                              <a:lnTo>
                                <a:pt x="71" y="77"/>
                              </a:lnTo>
                              <a:lnTo>
                                <a:pt x="82" y="80"/>
                              </a:lnTo>
                              <a:lnTo>
                                <a:pt x="88" y="74"/>
                              </a:lnTo>
                              <a:lnTo>
                                <a:pt x="87" y="105"/>
                              </a:lnTo>
                              <a:lnTo>
                                <a:pt x="84" y="140"/>
                              </a:lnTo>
                              <a:lnTo>
                                <a:pt x="85" y="152"/>
                              </a:lnTo>
                              <a:lnTo>
                                <a:pt x="96" y="153"/>
                              </a:lnTo>
                              <a:lnTo>
                                <a:pt x="109" y="149"/>
                              </a:lnTo>
                              <a:lnTo>
                                <a:pt x="126" y="148"/>
                              </a:lnTo>
                              <a:lnTo>
                                <a:pt x="106" y="162"/>
                              </a:lnTo>
                              <a:lnTo>
                                <a:pt x="103" y="170"/>
                              </a:lnTo>
                              <a:lnTo>
                                <a:pt x="99" y="180"/>
                              </a:lnTo>
                              <a:lnTo>
                                <a:pt x="138" y="183"/>
                              </a:lnTo>
                              <a:lnTo>
                                <a:pt x="144" y="194"/>
                              </a:lnTo>
                              <a:lnTo>
                                <a:pt x="133" y="188"/>
                              </a:lnTo>
                              <a:lnTo>
                                <a:pt x="84" y="188"/>
                              </a:lnTo>
                              <a:lnTo>
                                <a:pt x="91" y="193"/>
                              </a:lnTo>
                              <a:lnTo>
                                <a:pt x="102" y="197"/>
                              </a:lnTo>
                              <a:lnTo>
                                <a:pt x="119" y="195"/>
                              </a:lnTo>
                              <a:lnTo>
                                <a:pt x="131" y="208"/>
                              </a:lnTo>
                              <a:lnTo>
                                <a:pt x="106" y="212"/>
                              </a:lnTo>
                              <a:lnTo>
                                <a:pt x="95" y="214"/>
                              </a:lnTo>
                              <a:lnTo>
                                <a:pt x="106" y="229"/>
                              </a:lnTo>
                              <a:lnTo>
                                <a:pt x="95" y="228"/>
                              </a:lnTo>
                              <a:lnTo>
                                <a:pt x="89" y="212"/>
                              </a:lnTo>
                              <a:lnTo>
                                <a:pt x="73" y="209"/>
                              </a:lnTo>
                              <a:lnTo>
                                <a:pt x="63" y="194"/>
                              </a:lnTo>
                              <a:lnTo>
                                <a:pt x="75" y="177"/>
                              </a:lnTo>
                              <a:lnTo>
                                <a:pt x="91" y="166"/>
                              </a:lnTo>
                              <a:lnTo>
                                <a:pt x="80" y="162"/>
                              </a:lnTo>
                              <a:lnTo>
                                <a:pt x="71" y="155"/>
                              </a:lnTo>
                              <a:lnTo>
                                <a:pt x="75" y="122"/>
                              </a:lnTo>
                              <a:lnTo>
                                <a:pt x="73" y="103"/>
                              </a:lnTo>
                              <a:lnTo>
                                <a:pt x="60" y="107"/>
                              </a:lnTo>
                              <a:lnTo>
                                <a:pt x="43" y="107"/>
                              </a:lnTo>
                              <a:lnTo>
                                <a:pt x="23" y="103"/>
                              </a:lnTo>
                              <a:lnTo>
                                <a:pt x="19" y="117"/>
                              </a:lnTo>
                              <a:lnTo>
                                <a:pt x="15" y="131"/>
                              </a:lnTo>
                              <a:lnTo>
                                <a:pt x="12" y="145"/>
                              </a:lnTo>
                              <a:lnTo>
                                <a:pt x="19" y="156"/>
                              </a:lnTo>
                              <a:lnTo>
                                <a:pt x="30" y="160"/>
                              </a:lnTo>
                              <a:lnTo>
                                <a:pt x="37" y="149"/>
                              </a:lnTo>
                              <a:lnTo>
                                <a:pt x="39" y="169"/>
                              </a:lnTo>
                              <a:lnTo>
                                <a:pt x="35" y="183"/>
                              </a:lnTo>
                              <a:lnTo>
                                <a:pt x="39" y="197"/>
                              </a:lnTo>
                              <a:lnTo>
                                <a:pt x="43" y="211"/>
                              </a:lnTo>
                              <a:lnTo>
                                <a:pt x="56" y="225"/>
                              </a:lnTo>
                              <a:lnTo>
                                <a:pt x="68" y="239"/>
                              </a:lnTo>
                              <a:lnTo>
                                <a:pt x="106" y="245"/>
                              </a:lnTo>
                              <a:lnTo>
                                <a:pt x="110" y="229"/>
                              </a:lnTo>
                              <a:lnTo>
                                <a:pt x="127" y="233"/>
                              </a:lnTo>
                              <a:lnTo>
                                <a:pt x="131" y="245"/>
                              </a:lnTo>
                              <a:lnTo>
                                <a:pt x="115" y="257"/>
                              </a:lnTo>
                              <a:lnTo>
                                <a:pt x="136" y="252"/>
                              </a:lnTo>
                              <a:lnTo>
                                <a:pt x="155" y="253"/>
                              </a:lnTo>
                              <a:lnTo>
                                <a:pt x="181" y="231"/>
                              </a:lnTo>
                              <a:lnTo>
                                <a:pt x="208" y="208"/>
                              </a:lnTo>
                              <a:lnTo>
                                <a:pt x="224" y="190"/>
                              </a:lnTo>
                              <a:lnTo>
                                <a:pt x="224" y="207"/>
                              </a:lnTo>
                              <a:lnTo>
                                <a:pt x="183" y="246"/>
                              </a:lnTo>
                              <a:lnTo>
                                <a:pt x="172" y="301"/>
                              </a:lnTo>
                              <a:lnTo>
                                <a:pt x="126" y="329"/>
                              </a:lnTo>
                              <a:lnTo>
                                <a:pt x="102" y="319"/>
                              </a:lnTo>
                              <a:lnTo>
                                <a:pt x="73" y="299"/>
                              </a:lnTo>
                              <a:lnTo>
                                <a:pt x="30" y="264"/>
                              </a:lnTo>
                              <a:lnTo>
                                <a:pt x="39" y="229"/>
                              </a:lnTo>
                              <a:lnTo>
                                <a:pt x="30" y="216"/>
                              </a:lnTo>
                              <a:lnTo>
                                <a:pt x="21" y="195"/>
                              </a:lnTo>
                              <a:lnTo>
                                <a:pt x="7" y="156"/>
                              </a:lnTo>
                              <a:lnTo>
                                <a:pt x="1" y="119"/>
                              </a:lnTo>
                              <a:lnTo>
                                <a:pt x="0" y="27"/>
                              </a:lnTo>
                              <a:lnTo>
                                <a:pt x="60" y="1"/>
                              </a:lnTo>
                              <a:lnTo>
                                <a:pt x="123" y="10"/>
                              </a:lnTo>
                              <a:lnTo>
                                <a:pt x="165"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79" name="Freeform 82"/>
                        <p:cNvSpPr>
                          <a:spLocks/>
                        </p:cNvSpPr>
                        <p:nvPr/>
                      </p:nvSpPr>
                      <p:spPr bwMode="auto">
                        <a:xfrm>
                          <a:off x="1801" y="792"/>
                          <a:ext cx="45" cy="205"/>
                        </a:xfrm>
                        <a:custGeom>
                          <a:avLst/>
                          <a:gdLst>
                            <a:gd name="T0" fmla="*/ 29 w 45"/>
                            <a:gd name="T1" fmla="*/ 8 h 205"/>
                            <a:gd name="T2" fmla="*/ 3 w 45"/>
                            <a:gd name="T3" fmla="*/ 0 h 205"/>
                            <a:gd name="T4" fmla="*/ 12 w 45"/>
                            <a:gd name="T5" fmla="*/ 22 h 205"/>
                            <a:gd name="T6" fmla="*/ 13 w 45"/>
                            <a:gd name="T7" fmla="*/ 42 h 205"/>
                            <a:gd name="T8" fmla="*/ 7 w 45"/>
                            <a:gd name="T9" fmla="*/ 59 h 205"/>
                            <a:gd name="T10" fmla="*/ 0 w 45"/>
                            <a:gd name="T11" fmla="*/ 63 h 205"/>
                            <a:gd name="T12" fmla="*/ 9 w 45"/>
                            <a:gd name="T13" fmla="*/ 71 h 205"/>
                            <a:gd name="T14" fmla="*/ 13 w 45"/>
                            <a:gd name="T15" fmla="*/ 80 h 205"/>
                            <a:gd name="T16" fmla="*/ 17 w 45"/>
                            <a:gd name="T17" fmla="*/ 91 h 205"/>
                            <a:gd name="T18" fmla="*/ 17 w 45"/>
                            <a:gd name="T19" fmla="*/ 104 h 205"/>
                            <a:gd name="T20" fmla="*/ 12 w 45"/>
                            <a:gd name="T21" fmla="*/ 116 h 205"/>
                            <a:gd name="T22" fmla="*/ 3 w 45"/>
                            <a:gd name="T23" fmla="*/ 126 h 205"/>
                            <a:gd name="T24" fmla="*/ 3 w 45"/>
                            <a:gd name="T25" fmla="*/ 129 h 205"/>
                            <a:gd name="T26" fmla="*/ 13 w 45"/>
                            <a:gd name="T27" fmla="*/ 132 h 205"/>
                            <a:gd name="T28" fmla="*/ 21 w 45"/>
                            <a:gd name="T29" fmla="*/ 139 h 205"/>
                            <a:gd name="T30" fmla="*/ 25 w 45"/>
                            <a:gd name="T31" fmla="*/ 152 h 205"/>
                            <a:gd name="T32" fmla="*/ 20 w 45"/>
                            <a:gd name="T33" fmla="*/ 168 h 205"/>
                            <a:gd name="T34" fmla="*/ 14 w 45"/>
                            <a:gd name="T35" fmla="*/ 187 h 205"/>
                            <a:gd name="T36" fmla="*/ 3 w 45"/>
                            <a:gd name="T37" fmla="*/ 205 h 205"/>
                            <a:gd name="T38" fmla="*/ 31 w 45"/>
                            <a:gd name="T39" fmla="*/ 168 h 205"/>
                            <a:gd name="T40" fmla="*/ 45 w 45"/>
                            <a:gd name="T41" fmla="*/ 154 h 205"/>
                            <a:gd name="T42" fmla="*/ 45 w 45"/>
                            <a:gd name="T43" fmla="*/ 136 h 205"/>
                            <a:gd name="T44" fmla="*/ 39 w 45"/>
                            <a:gd name="T45" fmla="*/ 126 h 205"/>
                            <a:gd name="T46" fmla="*/ 36 w 45"/>
                            <a:gd name="T47" fmla="*/ 116 h 205"/>
                            <a:gd name="T48" fmla="*/ 34 w 45"/>
                            <a:gd name="T49" fmla="*/ 98 h 205"/>
                            <a:gd name="T50" fmla="*/ 25 w 45"/>
                            <a:gd name="T51" fmla="*/ 84 h 205"/>
                            <a:gd name="T52" fmla="*/ 34 w 45"/>
                            <a:gd name="T53" fmla="*/ 70 h 205"/>
                            <a:gd name="T54" fmla="*/ 29 w 45"/>
                            <a:gd name="T55" fmla="*/ 8 h 2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205"/>
                            <a:gd name="T86" fmla="*/ 45 w 45"/>
                            <a:gd name="T87" fmla="*/ 205 h 20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205">
                              <a:moveTo>
                                <a:pt x="29" y="8"/>
                              </a:moveTo>
                              <a:lnTo>
                                <a:pt x="3" y="0"/>
                              </a:lnTo>
                              <a:lnTo>
                                <a:pt x="12" y="22"/>
                              </a:lnTo>
                              <a:lnTo>
                                <a:pt x="13" y="42"/>
                              </a:lnTo>
                              <a:lnTo>
                                <a:pt x="7" y="59"/>
                              </a:lnTo>
                              <a:lnTo>
                                <a:pt x="0" y="63"/>
                              </a:lnTo>
                              <a:lnTo>
                                <a:pt x="9" y="71"/>
                              </a:lnTo>
                              <a:lnTo>
                                <a:pt x="13" y="80"/>
                              </a:lnTo>
                              <a:lnTo>
                                <a:pt x="17" y="91"/>
                              </a:lnTo>
                              <a:lnTo>
                                <a:pt x="17" y="104"/>
                              </a:lnTo>
                              <a:lnTo>
                                <a:pt x="12" y="116"/>
                              </a:lnTo>
                              <a:lnTo>
                                <a:pt x="3" y="126"/>
                              </a:lnTo>
                              <a:lnTo>
                                <a:pt x="3" y="129"/>
                              </a:lnTo>
                              <a:lnTo>
                                <a:pt x="13" y="132"/>
                              </a:lnTo>
                              <a:lnTo>
                                <a:pt x="21" y="139"/>
                              </a:lnTo>
                              <a:lnTo>
                                <a:pt x="25" y="152"/>
                              </a:lnTo>
                              <a:lnTo>
                                <a:pt x="20" y="168"/>
                              </a:lnTo>
                              <a:lnTo>
                                <a:pt x="14" y="187"/>
                              </a:lnTo>
                              <a:lnTo>
                                <a:pt x="3" y="205"/>
                              </a:lnTo>
                              <a:lnTo>
                                <a:pt x="31" y="168"/>
                              </a:lnTo>
                              <a:lnTo>
                                <a:pt x="45" y="154"/>
                              </a:lnTo>
                              <a:lnTo>
                                <a:pt x="45" y="136"/>
                              </a:lnTo>
                              <a:lnTo>
                                <a:pt x="39" y="126"/>
                              </a:lnTo>
                              <a:lnTo>
                                <a:pt x="36" y="116"/>
                              </a:lnTo>
                              <a:lnTo>
                                <a:pt x="34" y="98"/>
                              </a:lnTo>
                              <a:lnTo>
                                <a:pt x="25" y="84"/>
                              </a:lnTo>
                              <a:lnTo>
                                <a:pt x="34" y="70"/>
                              </a:lnTo>
                              <a:lnTo>
                                <a:pt x="29" y="8"/>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sp>
                    <p:nvSpPr>
                      <p:cNvPr id="17477" name="Freeform 83"/>
                      <p:cNvSpPr>
                        <a:spLocks/>
                      </p:cNvSpPr>
                      <p:nvPr/>
                    </p:nvSpPr>
                    <p:spPr bwMode="auto">
                      <a:xfrm>
                        <a:off x="1735" y="859"/>
                        <a:ext cx="68" cy="23"/>
                      </a:xfrm>
                      <a:custGeom>
                        <a:avLst/>
                        <a:gdLst>
                          <a:gd name="T0" fmla="*/ 2 w 68"/>
                          <a:gd name="T1" fmla="*/ 3 h 23"/>
                          <a:gd name="T2" fmla="*/ 0 w 68"/>
                          <a:gd name="T3" fmla="*/ 21 h 23"/>
                          <a:gd name="T4" fmla="*/ 5 w 68"/>
                          <a:gd name="T5" fmla="*/ 23 h 23"/>
                          <a:gd name="T6" fmla="*/ 21 w 68"/>
                          <a:gd name="T7" fmla="*/ 18 h 23"/>
                          <a:gd name="T8" fmla="*/ 40 w 68"/>
                          <a:gd name="T9" fmla="*/ 17 h 23"/>
                          <a:gd name="T10" fmla="*/ 56 w 68"/>
                          <a:gd name="T11" fmla="*/ 16 h 23"/>
                          <a:gd name="T12" fmla="*/ 68 w 68"/>
                          <a:gd name="T13" fmla="*/ 16 h 23"/>
                          <a:gd name="T14" fmla="*/ 55 w 68"/>
                          <a:gd name="T15" fmla="*/ 7 h 23"/>
                          <a:gd name="T16" fmla="*/ 44 w 68"/>
                          <a:gd name="T17" fmla="*/ 2 h 23"/>
                          <a:gd name="T18" fmla="*/ 31 w 68"/>
                          <a:gd name="T19" fmla="*/ 0 h 23"/>
                          <a:gd name="T20" fmla="*/ 20 w 68"/>
                          <a:gd name="T21" fmla="*/ 0 h 23"/>
                          <a:gd name="T22" fmla="*/ 2 w 68"/>
                          <a:gd name="T23" fmla="*/ 3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23"/>
                          <a:gd name="T38" fmla="*/ 68 w 6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23">
                            <a:moveTo>
                              <a:pt x="2" y="3"/>
                            </a:moveTo>
                            <a:lnTo>
                              <a:pt x="0" y="21"/>
                            </a:lnTo>
                            <a:lnTo>
                              <a:pt x="5" y="23"/>
                            </a:lnTo>
                            <a:lnTo>
                              <a:pt x="21" y="18"/>
                            </a:lnTo>
                            <a:lnTo>
                              <a:pt x="40" y="17"/>
                            </a:lnTo>
                            <a:lnTo>
                              <a:pt x="56" y="16"/>
                            </a:lnTo>
                            <a:lnTo>
                              <a:pt x="68" y="16"/>
                            </a:lnTo>
                            <a:lnTo>
                              <a:pt x="55" y="7"/>
                            </a:lnTo>
                            <a:lnTo>
                              <a:pt x="44" y="2"/>
                            </a:lnTo>
                            <a:lnTo>
                              <a:pt x="31" y="0"/>
                            </a:lnTo>
                            <a:lnTo>
                              <a:pt x="20" y="0"/>
                            </a:lnTo>
                            <a:lnTo>
                              <a:pt x="2" y="3"/>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nvGrpSpPr>
                    <p:cNvPr id="17462" name="Group 84"/>
                    <p:cNvGrpSpPr>
                      <a:grpSpLocks/>
                    </p:cNvGrpSpPr>
                    <p:nvPr/>
                  </p:nvGrpSpPr>
                  <p:grpSpPr bwMode="auto">
                    <a:xfrm>
                      <a:off x="1636" y="837"/>
                      <a:ext cx="170" cy="48"/>
                      <a:chOff x="1636" y="837"/>
                      <a:chExt cx="170" cy="48"/>
                    </a:xfrm>
                  </p:grpSpPr>
                  <p:grpSp>
                    <p:nvGrpSpPr>
                      <p:cNvPr id="17466" name="Group 85"/>
                      <p:cNvGrpSpPr>
                        <a:grpSpLocks/>
                      </p:cNvGrpSpPr>
                      <p:nvPr/>
                    </p:nvGrpSpPr>
                    <p:grpSpPr bwMode="auto">
                      <a:xfrm>
                        <a:off x="1650" y="863"/>
                        <a:ext cx="140" cy="22"/>
                        <a:chOff x="1650" y="863"/>
                        <a:chExt cx="140" cy="22"/>
                      </a:xfrm>
                    </p:grpSpPr>
                    <p:grpSp>
                      <p:nvGrpSpPr>
                        <p:cNvPr id="17470" name="Group 86"/>
                        <p:cNvGrpSpPr>
                          <a:grpSpLocks/>
                        </p:cNvGrpSpPr>
                        <p:nvPr/>
                      </p:nvGrpSpPr>
                      <p:grpSpPr bwMode="auto">
                        <a:xfrm>
                          <a:off x="1745" y="863"/>
                          <a:ext cx="45" cy="22"/>
                          <a:chOff x="1745" y="863"/>
                          <a:chExt cx="45" cy="22"/>
                        </a:xfrm>
                      </p:grpSpPr>
                      <p:sp>
                        <p:nvSpPr>
                          <p:cNvPr id="17474" name="Freeform 87"/>
                          <p:cNvSpPr>
                            <a:spLocks/>
                          </p:cNvSpPr>
                          <p:nvPr/>
                        </p:nvSpPr>
                        <p:spPr bwMode="auto">
                          <a:xfrm>
                            <a:off x="1745" y="863"/>
                            <a:ext cx="45" cy="22"/>
                          </a:xfrm>
                          <a:custGeom>
                            <a:avLst/>
                            <a:gdLst>
                              <a:gd name="T0" fmla="*/ 45 w 45"/>
                              <a:gd name="T1" fmla="*/ 13 h 22"/>
                              <a:gd name="T2" fmla="*/ 34 w 45"/>
                              <a:gd name="T3" fmla="*/ 3 h 22"/>
                              <a:gd name="T4" fmla="*/ 25 w 45"/>
                              <a:gd name="T5" fmla="*/ 0 h 22"/>
                              <a:gd name="T6" fmla="*/ 14 w 45"/>
                              <a:gd name="T7" fmla="*/ 3 h 22"/>
                              <a:gd name="T8" fmla="*/ 4 w 45"/>
                              <a:gd name="T9" fmla="*/ 12 h 22"/>
                              <a:gd name="T10" fmla="*/ 0 w 45"/>
                              <a:gd name="T11" fmla="*/ 19 h 22"/>
                              <a:gd name="T12" fmla="*/ 20 w 45"/>
                              <a:gd name="T13" fmla="*/ 22 h 22"/>
                              <a:gd name="T14" fmla="*/ 35 w 45"/>
                              <a:gd name="T15" fmla="*/ 20 h 22"/>
                              <a:gd name="T16" fmla="*/ 45 w 45"/>
                              <a:gd name="T17" fmla="*/ 1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2"/>
                              <a:gd name="T29" fmla="*/ 45 w 45"/>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2">
                                <a:moveTo>
                                  <a:pt x="45" y="13"/>
                                </a:moveTo>
                                <a:lnTo>
                                  <a:pt x="34" y="3"/>
                                </a:lnTo>
                                <a:lnTo>
                                  <a:pt x="25" y="0"/>
                                </a:lnTo>
                                <a:lnTo>
                                  <a:pt x="14" y="3"/>
                                </a:lnTo>
                                <a:lnTo>
                                  <a:pt x="4" y="12"/>
                                </a:lnTo>
                                <a:lnTo>
                                  <a:pt x="0" y="19"/>
                                </a:lnTo>
                                <a:lnTo>
                                  <a:pt x="20" y="22"/>
                                </a:lnTo>
                                <a:lnTo>
                                  <a:pt x="35" y="20"/>
                                </a:lnTo>
                                <a:lnTo>
                                  <a:pt x="4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75" name="Oval 88"/>
                          <p:cNvSpPr>
                            <a:spLocks noChangeArrowheads="1"/>
                          </p:cNvSpPr>
                          <p:nvPr/>
                        </p:nvSpPr>
                        <p:spPr bwMode="auto">
                          <a:xfrm>
                            <a:off x="1758" y="865"/>
                            <a:ext cx="19"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nvGrpSpPr>
                        <p:cNvPr id="17471" name="Group 89"/>
                        <p:cNvGrpSpPr>
                          <a:grpSpLocks/>
                        </p:cNvGrpSpPr>
                        <p:nvPr/>
                      </p:nvGrpSpPr>
                      <p:grpSpPr bwMode="auto">
                        <a:xfrm>
                          <a:off x="1650" y="863"/>
                          <a:ext cx="45" cy="22"/>
                          <a:chOff x="1650" y="863"/>
                          <a:chExt cx="45" cy="22"/>
                        </a:xfrm>
                      </p:grpSpPr>
                      <p:sp>
                        <p:nvSpPr>
                          <p:cNvPr id="17472" name="Freeform 90"/>
                          <p:cNvSpPr>
                            <a:spLocks/>
                          </p:cNvSpPr>
                          <p:nvPr/>
                        </p:nvSpPr>
                        <p:spPr bwMode="auto">
                          <a:xfrm>
                            <a:off x="1650" y="863"/>
                            <a:ext cx="45" cy="22"/>
                          </a:xfrm>
                          <a:custGeom>
                            <a:avLst/>
                            <a:gdLst>
                              <a:gd name="T0" fmla="*/ 0 w 45"/>
                              <a:gd name="T1" fmla="*/ 13 h 22"/>
                              <a:gd name="T2" fmla="*/ 11 w 45"/>
                              <a:gd name="T3" fmla="*/ 3 h 22"/>
                              <a:gd name="T4" fmla="*/ 19 w 45"/>
                              <a:gd name="T5" fmla="*/ 0 h 22"/>
                              <a:gd name="T6" fmla="*/ 31 w 45"/>
                              <a:gd name="T7" fmla="*/ 3 h 22"/>
                              <a:gd name="T8" fmla="*/ 41 w 45"/>
                              <a:gd name="T9" fmla="*/ 12 h 22"/>
                              <a:gd name="T10" fmla="*/ 45 w 45"/>
                              <a:gd name="T11" fmla="*/ 19 h 22"/>
                              <a:gd name="T12" fmla="*/ 25 w 45"/>
                              <a:gd name="T13" fmla="*/ 22 h 22"/>
                              <a:gd name="T14" fmla="*/ 10 w 45"/>
                              <a:gd name="T15" fmla="*/ 20 h 22"/>
                              <a:gd name="T16" fmla="*/ 0 w 45"/>
                              <a:gd name="T17" fmla="*/ 1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2"/>
                              <a:gd name="T29" fmla="*/ 45 w 45"/>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2">
                                <a:moveTo>
                                  <a:pt x="0" y="13"/>
                                </a:moveTo>
                                <a:lnTo>
                                  <a:pt x="11" y="3"/>
                                </a:lnTo>
                                <a:lnTo>
                                  <a:pt x="19" y="0"/>
                                </a:lnTo>
                                <a:lnTo>
                                  <a:pt x="31" y="3"/>
                                </a:lnTo>
                                <a:lnTo>
                                  <a:pt x="41" y="12"/>
                                </a:lnTo>
                                <a:lnTo>
                                  <a:pt x="45" y="19"/>
                                </a:lnTo>
                                <a:lnTo>
                                  <a:pt x="25" y="22"/>
                                </a:lnTo>
                                <a:lnTo>
                                  <a:pt x="10" y="2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73" name="Oval 91"/>
                          <p:cNvSpPr>
                            <a:spLocks noChangeArrowheads="1"/>
                          </p:cNvSpPr>
                          <p:nvPr/>
                        </p:nvSpPr>
                        <p:spPr bwMode="auto">
                          <a:xfrm>
                            <a:off x="1662" y="865"/>
                            <a:ext cx="20"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nvGrpSpPr>
                      <p:cNvPr id="17467" name="Group 92"/>
                      <p:cNvGrpSpPr>
                        <a:grpSpLocks/>
                      </p:cNvGrpSpPr>
                      <p:nvPr/>
                    </p:nvGrpSpPr>
                    <p:grpSpPr bwMode="auto">
                      <a:xfrm>
                        <a:off x="1636" y="837"/>
                        <a:ext cx="170" cy="19"/>
                        <a:chOff x="1636" y="837"/>
                        <a:chExt cx="170" cy="19"/>
                      </a:xfrm>
                    </p:grpSpPr>
                    <p:sp>
                      <p:nvSpPr>
                        <p:cNvPr id="17468" name="Freeform 93"/>
                        <p:cNvSpPr>
                          <a:spLocks/>
                        </p:cNvSpPr>
                        <p:nvPr/>
                      </p:nvSpPr>
                      <p:spPr bwMode="auto">
                        <a:xfrm>
                          <a:off x="1734" y="837"/>
                          <a:ext cx="72" cy="15"/>
                        </a:xfrm>
                        <a:custGeom>
                          <a:avLst/>
                          <a:gdLst>
                            <a:gd name="T0" fmla="*/ 6 w 72"/>
                            <a:gd name="T1" fmla="*/ 5 h 15"/>
                            <a:gd name="T2" fmla="*/ 15 w 72"/>
                            <a:gd name="T3" fmla="*/ 2 h 15"/>
                            <a:gd name="T4" fmla="*/ 22 w 72"/>
                            <a:gd name="T5" fmla="*/ 1 h 15"/>
                            <a:gd name="T6" fmla="*/ 31 w 72"/>
                            <a:gd name="T7" fmla="*/ 0 h 15"/>
                            <a:gd name="T8" fmla="*/ 39 w 72"/>
                            <a:gd name="T9" fmla="*/ 0 h 15"/>
                            <a:gd name="T10" fmla="*/ 49 w 72"/>
                            <a:gd name="T11" fmla="*/ 0 h 15"/>
                            <a:gd name="T12" fmla="*/ 60 w 72"/>
                            <a:gd name="T13" fmla="*/ 4 h 15"/>
                            <a:gd name="T14" fmla="*/ 70 w 72"/>
                            <a:gd name="T15" fmla="*/ 12 h 15"/>
                            <a:gd name="T16" fmla="*/ 72 w 72"/>
                            <a:gd name="T17" fmla="*/ 15 h 15"/>
                            <a:gd name="T18" fmla="*/ 63 w 72"/>
                            <a:gd name="T19" fmla="*/ 11 h 15"/>
                            <a:gd name="T20" fmla="*/ 53 w 72"/>
                            <a:gd name="T21" fmla="*/ 7 h 15"/>
                            <a:gd name="T22" fmla="*/ 39 w 72"/>
                            <a:gd name="T23" fmla="*/ 5 h 15"/>
                            <a:gd name="T24" fmla="*/ 29 w 72"/>
                            <a:gd name="T25" fmla="*/ 7 h 15"/>
                            <a:gd name="T26" fmla="*/ 20 w 72"/>
                            <a:gd name="T27" fmla="*/ 8 h 15"/>
                            <a:gd name="T28" fmla="*/ 11 w 72"/>
                            <a:gd name="T29" fmla="*/ 11 h 15"/>
                            <a:gd name="T30" fmla="*/ 6 w 72"/>
                            <a:gd name="T31" fmla="*/ 14 h 15"/>
                            <a:gd name="T32" fmla="*/ 0 w 72"/>
                            <a:gd name="T33" fmla="*/ 12 h 15"/>
                            <a:gd name="T34" fmla="*/ 6 w 72"/>
                            <a:gd name="T35" fmla="*/ 5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15"/>
                            <a:gd name="T56" fmla="*/ 72 w 7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15">
                              <a:moveTo>
                                <a:pt x="6" y="5"/>
                              </a:moveTo>
                              <a:lnTo>
                                <a:pt x="15" y="2"/>
                              </a:lnTo>
                              <a:lnTo>
                                <a:pt x="22" y="1"/>
                              </a:lnTo>
                              <a:lnTo>
                                <a:pt x="31" y="0"/>
                              </a:lnTo>
                              <a:lnTo>
                                <a:pt x="39" y="0"/>
                              </a:lnTo>
                              <a:lnTo>
                                <a:pt x="49" y="0"/>
                              </a:lnTo>
                              <a:lnTo>
                                <a:pt x="60" y="4"/>
                              </a:lnTo>
                              <a:lnTo>
                                <a:pt x="70" y="12"/>
                              </a:lnTo>
                              <a:lnTo>
                                <a:pt x="72" y="15"/>
                              </a:lnTo>
                              <a:lnTo>
                                <a:pt x="63" y="11"/>
                              </a:lnTo>
                              <a:lnTo>
                                <a:pt x="53" y="7"/>
                              </a:lnTo>
                              <a:lnTo>
                                <a:pt x="39" y="5"/>
                              </a:lnTo>
                              <a:lnTo>
                                <a:pt x="29" y="7"/>
                              </a:lnTo>
                              <a:lnTo>
                                <a:pt x="20" y="8"/>
                              </a:lnTo>
                              <a:lnTo>
                                <a:pt x="11" y="11"/>
                              </a:lnTo>
                              <a:lnTo>
                                <a:pt x="6" y="14"/>
                              </a:lnTo>
                              <a:lnTo>
                                <a:pt x="0" y="12"/>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69" name="Freeform 94"/>
                        <p:cNvSpPr>
                          <a:spLocks/>
                        </p:cNvSpPr>
                        <p:nvPr/>
                      </p:nvSpPr>
                      <p:spPr bwMode="auto">
                        <a:xfrm>
                          <a:off x="1636" y="841"/>
                          <a:ext cx="71" cy="15"/>
                        </a:xfrm>
                        <a:custGeom>
                          <a:avLst/>
                          <a:gdLst>
                            <a:gd name="T0" fmla="*/ 66 w 71"/>
                            <a:gd name="T1" fmla="*/ 6 h 15"/>
                            <a:gd name="T2" fmla="*/ 56 w 71"/>
                            <a:gd name="T3" fmla="*/ 3 h 15"/>
                            <a:gd name="T4" fmla="*/ 49 w 71"/>
                            <a:gd name="T5" fmla="*/ 1 h 15"/>
                            <a:gd name="T6" fmla="*/ 40 w 71"/>
                            <a:gd name="T7" fmla="*/ 0 h 15"/>
                            <a:gd name="T8" fmla="*/ 32 w 71"/>
                            <a:gd name="T9" fmla="*/ 0 h 15"/>
                            <a:gd name="T10" fmla="*/ 22 w 71"/>
                            <a:gd name="T11" fmla="*/ 0 h 15"/>
                            <a:gd name="T12" fmla="*/ 11 w 71"/>
                            <a:gd name="T13" fmla="*/ 4 h 15"/>
                            <a:gd name="T14" fmla="*/ 1 w 71"/>
                            <a:gd name="T15" fmla="*/ 13 h 15"/>
                            <a:gd name="T16" fmla="*/ 0 w 71"/>
                            <a:gd name="T17" fmla="*/ 15 h 15"/>
                            <a:gd name="T18" fmla="*/ 8 w 71"/>
                            <a:gd name="T19" fmla="*/ 11 h 15"/>
                            <a:gd name="T20" fmla="*/ 18 w 71"/>
                            <a:gd name="T21" fmla="*/ 7 h 15"/>
                            <a:gd name="T22" fmla="*/ 32 w 71"/>
                            <a:gd name="T23" fmla="*/ 6 h 15"/>
                            <a:gd name="T24" fmla="*/ 42 w 71"/>
                            <a:gd name="T25" fmla="*/ 7 h 15"/>
                            <a:gd name="T26" fmla="*/ 52 w 71"/>
                            <a:gd name="T27" fmla="*/ 8 h 15"/>
                            <a:gd name="T28" fmla="*/ 60 w 71"/>
                            <a:gd name="T29" fmla="*/ 11 h 15"/>
                            <a:gd name="T30" fmla="*/ 66 w 71"/>
                            <a:gd name="T31" fmla="*/ 14 h 15"/>
                            <a:gd name="T32" fmla="*/ 71 w 71"/>
                            <a:gd name="T33" fmla="*/ 13 h 15"/>
                            <a:gd name="T34" fmla="*/ 66 w 71"/>
                            <a:gd name="T35" fmla="*/ 6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15"/>
                            <a:gd name="T56" fmla="*/ 71 w 71"/>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15">
                              <a:moveTo>
                                <a:pt x="66" y="6"/>
                              </a:moveTo>
                              <a:lnTo>
                                <a:pt x="56" y="3"/>
                              </a:lnTo>
                              <a:lnTo>
                                <a:pt x="49" y="1"/>
                              </a:lnTo>
                              <a:lnTo>
                                <a:pt x="40" y="0"/>
                              </a:lnTo>
                              <a:lnTo>
                                <a:pt x="32" y="0"/>
                              </a:lnTo>
                              <a:lnTo>
                                <a:pt x="22" y="0"/>
                              </a:lnTo>
                              <a:lnTo>
                                <a:pt x="11" y="4"/>
                              </a:lnTo>
                              <a:lnTo>
                                <a:pt x="1" y="13"/>
                              </a:lnTo>
                              <a:lnTo>
                                <a:pt x="0" y="15"/>
                              </a:lnTo>
                              <a:lnTo>
                                <a:pt x="8" y="11"/>
                              </a:lnTo>
                              <a:lnTo>
                                <a:pt x="18" y="7"/>
                              </a:lnTo>
                              <a:lnTo>
                                <a:pt x="32" y="6"/>
                              </a:lnTo>
                              <a:lnTo>
                                <a:pt x="42" y="7"/>
                              </a:lnTo>
                              <a:lnTo>
                                <a:pt x="52" y="8"/>
                              </a:lnTo>
                              <a:lnTo>
                                <a:pt x="60" y="11"/>
                              </a:lnTo>
                              <a:lnTo>
                                <a:pt x="66" y="14"/>
                              </a:lnTo>
                              <a:lnTo>
                                <a:pt x="71" y="13"/>
                              </a:lnTo>
                              <a:lnTo>
                                <a:pt x="6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nvGrpSpPr>
                    <p:cNvPr id="17463" name="Group 95"/>
                    <p:cNvGrpSpPr>
                      <a:grpSpLocks/>
                    </p:cNvGrpSpPr>
                    <p:nvPr/>
                  </p:nvGrpSpPr>
                  <p:grpSpPr bwMode="auto">
                    <a:xfrm>
                      <a:off x="1590" y="674"/>
                      <a:ext cx="302" cy="261"/>
                      <a:chOff x="1590" y="674"/>
                      <a:chExt cx="302" cy="261"/>
                    </a:xfrm>
                  </p:grpSpPr>
                  <p:sp>
                    <p:nvSpPr>
                      <p:cNvPr id="17464" name="Freeform 96"/>
                      <p:cNvSpPr>
                        <a:spLocks/>
                      </p:cNvSpPr>
                      <p:nvPr/>
                    </p:nvSpPr>
                    <p:spPr bwMode="auto">
                      <a:xfrm>
                        <a:off x="1590" y="674"/>
                        <a:ext cx="302" cy="261"/>
                      </a:xfrm>
                      <a:custGeom>
                        <a:avLst/>
                        <a:gdLst>
                          <a:gd name="T0" fmla="*/ 25 w 302"/>
                          <a:gd name="T1" fmla="*/ 248 h 261"/>
                          <a:gd name="T2" fmla="*/ 8 w 302"/>
                          <a:gd name="T3" fmla="*/ 222 h 261"/>
                          <a:gd name="T4" fmla="*/ 2 w 302"/>
                          <a:gd name="T5" fmla="*/ 195 h 261"/>
                          <a:gd name="T6" fmla="*/ 1 w 302"/>
                          <a:gd name="T7" fmla="*/ 128 h 261"/>
                          <a:gd name="T8" fmla="*/ 11 w 302"/>
                          <a:gd name="T9" fmla="*/ 81 h 261"/>
                          <a:gd name="T10" fmla="*/ 49 w 302"/>
                          <a:gd name="T11" fmla="*/ 33 h 261"/>
                          <a:gd name="T12" fmla="*/ 108 w 302"/>
                          <a:gd name="T13" fmla="*/ 7 h 261"/>
                          <a:gd name="T14" fmla="*/ 164 w 302"/>
                          <a:gd name="T15" fmla="*/ 1 h 261"/>
                          <a:gd name="T16" fmla="*/ 204 w 302"/>
                          <a:gd name="T17" fmla="*/ 2 h 261"/>
                          <a:gd name="T18" fmla="*/ 239 w 302"/>
                          <a:gd name="T19" fmla="*/ 15 h 261"/>
                          <a:gd name="T20" fmla="*/ 264 w 302"/>
                          <a:gd name="T21" fmla="*/ 40 h 261"/>
                          <a:gd name="T22" fmla="*/ 287 w 302"/>
                          <a:gd name="T23" fmla="*/ 73 h 261"/>
                          <a:gd name="T24" fmla="*/ 296 w 302"/>
                          <a:gd name="T25" fmla="*/ 94 h 261"/>
                          <a:gd name="T26" fmla="*/ 298 w 302"/>
                          <a:gd name="T27" fmla="*/ 135 h 261"/>
                          <a:gd name="T28" fmla="*/ 302 w 302"/>
                          <a:gd name="T29" fmla="*/ 158 h 261"/>
                          <a:gd name="T30" fmla="*/ 301 w 302"/>
                          <a:gd name="T31" fmla="*/ 180 h 261"/>
                          <a:gd name="T32" fmla="*/ 298 w 302"/>
                          <a:gd name="T33" fmla="*/ 205 h 261"/>
                          <a:gd name="T34" fmla="*/ 289 w 302"/>
                          <a:gd name="T35" fmla="*/ 229 h 261"/>
                          <a:gd name="T36" fmla="*/ 264 w 302"/>
                          <a:gd name="T37" fmla="*/ 230 h 261"/>
                          <a:gd name="T38" fmla="*/ 247 w 302"/>
                          <a:gd name="T39" fmla="*/ 192 h 261"/>
                          <a:gd name="T40" fmla="*/ 243 w 302"/>
                          <a:gd name="T41" fmla="*/ 205 h 261"/>
                          <a:gd name="T42" fmla="*/ 231 w 302"/>
                          <a:gd name="T43" fmla="*/ 130 h 261"/>
                          <a:gd name="T44" fmla="*/ 231 w 302"/>
                          <a:gd name="T45" fmla="*/ 92 h 261"/>
                          <a:gd name="T46" fmla="*/ 211 w 302"/>
                          <a:gd name="T47" fmla="*/ 94 h 261"/>
                          <a:gd name="T48" fmla="*/ 187 w 302"/>
                          <a:gd name="T49" fmla="*/ 118 h 261"/>
                          <a:gd name="T50" fmla="*/ 162 w 302"/>
                          <a:gd name="T51" fmla="*/ 130 h 261"/>
                          <a:gd name="T52" fmla="*/ 127 w 302"/>
                          <a:gd name="T53" fmla="*/ 133 h 261"/>
                          <a:gd name="T54" fmla="*/ 101 w 302"/>
                          <a:gd name="T55" fmla="*/ 133 h 261"/>
                          <a:gd name="T56" fmla="*/ 120 w 302"/>
                          <a:gd name="T57" fmla="*/ 120 h 261"/>
                          <a:gd name="T58" fmla="*/ 94 w 302"/>
                          <a:gd name="T59" fmla="*/ 120 h 261"/>
                          <a:gd name="T60" fmla="*/ 60 w 302"/>
                          <a:gd name="T61" fmla="*/ 129 h 261"/>
                          <a:gd name="T62" fmla="*/ 42 w 302"/>
                          <a:gd name="T63" fmla="*/ 137 h 261"/>
                          <a:gd name="T64" fmla="*/ 40 w 302"/>
                          <a:gd name="T65" fmla="*/ 195 h 261"/>
                          <a:gd name="T66" fmla="*/ 36 w 302"/>
                          <a:gd name="T67" fmla="*/ 230 h 261"/>
                          <a:gd name="T68" fmla="*/ 35 w 302"/>
                          <a:gd name="T69" fmla="*/ 247 h 2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2"/>
                          <a:gd name="T106" fmla="*/ 0 h 261"/>
                          <a:gd name="T107" fmla="*/ 302 w 302"/>
                          <a:gd name="T108" fmla="*/ 261 h 2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2" h="261">
                            <a:moveTo>
                              <a:pt x="39" y="261"/>
                            </a:moveTo>
                            <a:lnTo>
                              <a:pt x="25" y="248"/>
                            </a:lnTo>
                            <a:lnTo>
                              <a:pt x="14" y="233"/>
                            </a:lnTo>
                            <a:lnTo>
                              <a:pt x="8" y="222"/>
                            </a:lnTo>
                            <a:lnTo>
                              <a:pt x="2" y="206"/>
                            </a:lnTo>
                            <a:lnTo>
                              <a:pt x="2" y="195"/>
                            </a:lnTo>
                            <a:lnTo>
                              <a:pt x="0" y="158"/>
                            </a:lnTo>
                            <a:lnTo>
                              <a:pt x="1" y="128"/>
                            </a:lnTo>
                            <a:lnTo>
                              <a:pt x="4" y="105"/>
                            </a:lnTo>
                            <a:lnTo>
                              <a:pt x="11" y="81"/>
                            </a:lnTo>
                            <a:lnTo>
                              <a:pt x="25" y="57"/>
                            </a:lnTo>
                            <a:lnTo>
                              <a:pt x="49" y="33"/>
                            </a:lnTo>
                            <a:lnTo>
                              <a:pt x="70" y="19"/>
                            </a:lnTo>
                            <a:lnTo>
                              <a:pt x="108" y="7"/>
                            </a:lnTo>
                            <a:lnTo>
                              <a:pt x="134" y="2"/>
                            </a:lnTo>
                            <a:lnTo>
                              <a:pt x="164" y="1"/>
                            </a:lnTo>
                            <a:lnTo>
                              <a:pt x="190" y="0"/>
                            </a:lnTo>
                            <a:lnTo>
                              <a:pt x="204" y="2"/>
                            </a:lnTo>
                            <a:lnTo>
                              <a:pt x="220" y="5"/>
                            </a:lnTo>
                            <a:lnTo>
                              <a:pt x="239" y="15"/>
                            </a:lnTo>
                            <a:lnTo>
                              <a:pt x="252" y="26"/>
                            </a:lnTo>
                            <a:lnTo>
                              <a:pt x="264" y="40"/>
                            </a:lnTo>
                            <a:lnTo>
                              <a:pt x="277" y="61"/>
                            </a:lnTo>
                            <a:lnTo>
                              <a:pt x="287" y="73"/>
                            </a:lnTo>
                            <a:lnTo>
                              <a:pt x="289" y="78"/>
                            </a:lnTo>
                            <a:lnTo>
                              <a:pt x="296" y="94"/>
                            </a:lnTo>
                            <a:lnTo>
                              <a:pt x="298" y="113"/>
                            </a:lnTo>
                            <a:lnTo>
                              <a:pt x="298" y="135"/>
                            </a:lnTo>
                            <a:lnTo>
                              <a:pt x="298" y="146"/>
                            </a:lnTo>
                            <a:lnTo>
                              <a:pt x="302" y="158"/>
                            </a:lnTo>
                            <a:lnTo>
                              <a:pt x="302" y="167"/>
                            </a:lnTo>
                            <a:lnTo>
                              <a:pt x="301" y="180"/>
                            </a:lnTo>
                            <a:lnTo>
                              <a:pt x="302" y="188"/>
                            </a:lnTo>
                            <a:lnTo>
                              <a:pt x="298" y="205"/>
                            </a:lnTo>
                            <a:lnTo>
                              <a:pt x="295" y="218"/>
                            </a:lnTo>
                            <a:lnTo>
                              <a:pt x="289" y="229"/>
                            </a:lnTo>
                            <a:lnTo>
                              <a:pt x="264" y="260"/>
                            </a:lnTo>
                            <a:lnTo>
                              <a:pt x="264" y="230"/>
                            </a:lnTo>
                            <a:lnTo>
                              <a:pt x="257" y="211"/>
                            </a:lnTo>
                            <a:lnTo>
                              <a:pt x="247" y="192"/>
                            </a:lnTo>
                            <a:lnTo>
                              <a:pt x="249" y="218"/>
                            </a:lnTo>
                            <a:lnTo>
                              <a:pt x="243" y="205"/>
                            </a:lnTo>
                            <a:lnTo>
                              <a:pt x="238" y="171"/>
                            </a:lnTo>
                            <a:lnTo>
                              <a:pt x="231" y="130"/>
                            </a:lnTo>
                            <a:lnTo>
                              <a:pt x="227" y="106"/>
                            </a:lnTo>
                            <a:lnTo>
                              <a:pt x="231" y="92"/>
                            </a:lnTo>
                            <a:lnTo>
                              <a:pt x="217" y="75"/>
                            </a:lnTo>
                            <a:lnTo>
                              <a:pt x="211" y="94"/>
                            </a:lnTo>
                            <a:lnTo>
                              <a:pt x="201" y="106"/>
                            </a:lnTo>
                            <a:lnTo>
                              <a:pt x="187" y="118"/>
                            </a:lnTo>
                            <a:lnTo>
                              <a:pt x="175" y="128"/>
                            </a:lnTo>
                            <a:lnTo>
                              <a:pt x="162" y="130"/>
                            </a:lnTo>
                            <a:lnTo>
                              <a:pt x="144" y="132"/>
                            </a:lnTo>
                            <a:lnTo>
                              <a:pt x="127" y="133"/>
                            </a:lnTo>
                            <a:lnTo>
                              <a:pt x="113" y="133"/>
                            </a:lnTo>
                            <a:lnTo>
                              <a:pt x="101" y="133"/>
                            </a:lnTo>
                            <a:lnTo>
                              <a:pt x="115" y="128"/>
                            </a:lnTo>
                            <a:lnTo>
                              <a:pt x="120" y="120"/>
                            </a:lnTo>
                            <a:lnTo>
                              <a:pt x="120" y="118"/>
                            </a:lnTo>
                            <a:lnTo>
                              <a:pt x="94" y="120"/>
                            </a:lnTo>
                            <a:lnTo>
                              <a:pt x="77" y="122"/>
                            </a:lnTo>
                            <a:lnTo>
                              <a:pt x="60" y="129"/>
                            </a:lnTo>
                            <a:lnTo>
                              <a:pt x="49" y="133"/>
                            </a:lnTo>
                            <a:lnTo>
                              <a:pt x="42" y="137"/>
                            </a:lnTo>
                            <a:lnTo>
                              <a:pt x="39" y="140"/>
                            </a:lnTo>
                            <a:lnTo>
                              <a:pt x="40" y="195"/>
                            </a:lnTo>
                            <a:lnTo>
                              <a:pt x="40" y="216"/>
                            </a:lnTo>
                            <a:lnTo>
                              <a:pt x="36" y="230"/>
                            </a:lnTo>
                            <a:lnTo>
                              <a:pt x="35" y="240"/>
                            </a:lnTo>
                            <a:lnTo>
                              <a:pt x="35" y="247"/>
                            </a:lnTo>
                            <a:lnTo>
                              <a:pt x="39"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65" name="Freeform 97"/>
                      <p:cNvSpPr>
                        <a:spLocks/>
                      </p:cNvSpPr>
                      <p:nvPr/>
                    </p:nvSpPr>
                    <p:spPr bwMode="auto">
                      <a:xfrm>
                        <a:off x="1590" y="719"/>
                        <a:ext cx="302" cy="216"/>
                      </a:xfrm>
                      <a:custGeom>
                        <a:avLst/>
                        <a:gdLst>
                          <a:gd name="T0" fmla="*/ 35 w 302"/>
                          <a:gd name="T1" fmla="*/ 11 h 216"/>
                          <a:gd name="T2" fmla="*/ 18 w 302"/>
                          <a:gd name="T3" fmla="*/ 42 h 216"/>
                          <a:gd name="T4" fmla="*/ 58 w 302"/>
                          <a:gd name="T5" fmla="*/ 21 h 216"/>
                          <a:gd name="T6" fmla="*/ 63 w 302"/>
                          <a:gd name="T7" fmla="*/ 32 h 216"/>
                          <a:gd name="T8" fmla="*/ 81 w 302"/>
                          <a:gd name="T9" fmla="*/ 33 h 216"/>
                          <a:gd name="T10" fmla="*/ 51 w 302"/>
                          <a:gd name="T11" fmla="*/ 50 h 216"/>
                          <a:gd name="T12" fmla="*/ 79 w 302"/>
                          <a:gd name="T13" fmla="*/ 53 h 216"/>
                          <a:gd name="T14" fmla="*/ 102 w 302"/>
                          <a:gd name="T15" fmla="*/ 54 h 216"/>
                          <a:gd name="T16" fmla="*/ 130 w 302"/>
                          <a:gd name="T17" fmla="*/ 46 h 216"/>
                          <a:gd name="T18" fmla="*/ 140 w 302"/>
                          <a:gd name="T19" fmla="*/ 37 h 216"/>
                          <a:gd name="T20" fmla="*/ 130 w 302"/>
                          <a:gd name="T21" fmla="*/ 33 h 216"/>
                          <a:gd name="T22" fmla="*/ 165 w 302"/>
                          <a:gd name="T23" fmla="*/ 16 h 216"/>
                          <a:gd name="T24" fmla="*/ 161 w 302"/>
                          <a:gd name="T25" fmla="*/ 36 h 216"/>
                          <a:gd name="T26" fmla="*/ 185 w 302"/>
                          <a:gd name="T27" fmla="*/ 29 h 216"/>
                          <a:gd name="T28" fmla="*/ 207 w 302"/>
                          <a:gd name="T29" fmla="*/ 15 h 216"/>
                          <a:gd name="T30" fmla="*/ 236 w 302"/>
                          <a:gd name="T31" fmla="*/ 0 h 216"/>
                          <a:gd name="T32" fmla="*/ 223 w 302"/>
                          <a:gd name="T33" fmla="*/ 12 h 216"/>
                          <a:gd name="T34" fmla="*/ 236 w 302"/>
                          <a:gd name="T35" fmla="*/ 32 h 216"/>
                          <a:gd name="T36" fmla="*/ 254 w 302"/>
                          <a:gd name="T37" fmla="*/ 57 h 216"/>
                          <a:gd name="T38" fmla="*/ 259 w 302"/>
                          <a:gd name="T39" fmla="*/ 66 h 216"/>
                          <a:gd name="T40" fmla="*/ 259 w 302"/>
                          <a:gd name="T41" fmla="*/ 87 h 216"/>
                          <a:gd name="T42" fmla="*/ 282 w 302"/>
                          <a:gd name="T43" fmla="*/ 74 h 216"/>
                          <a:gd name="T44" fmla="*/ 282 w 302"/>
                          <a:gd name="T45" fmla="*/ 88 h 216"/>
                          <a:gd name="T46" fmla="*/ 302 w 302"/>
                          <a:gd name="T47" fmla="*/ 113 h 216"/>
                          <a:gd name="T48" fmla="*/ 299 w 302"/>
                          <a:gd name="T49" fmla="*/ 130 h 216"/>
                          <a:gd name="T50" fmla="*/ 299 w 302"/>
                          <a:gd name="T51" fmla="*/ 151 h 216"/>
                          <a:gd name="T52" fmla="*/ 292 w 302"/>
                          <a:gd name="T53" fmla="*/ 181 h 216"/>
                          <a:gd name="T54" fmla="*/ 264 w 302"/>
                          <a:gd name="T55" fmla="*/ 216 h 216"/>
                          <a:gd name="T56" fmla="*/ 264 w 302"/>
                          <a:gd name="T57" fmla="*/ 199 h 216"/>
                          <a:gd name="T58" fmla="*/ 263 w 302"/>
                          <a:gd name="T59" fmla="*/ 180 h 216"/>
                          <a:gd name="T60" fmla="*/ 247 w 302"/>
                          <a:gd name="T61" fmla="*/ 149 h 216"/>
                          <a:gd name="T62" fmla="*/ 247 w 302"/>
                          <a:gd name="T63" fmla="*/ 170 h 216"/>
                          <a:gd name="T64" fmla="*/ 243 w 302"/>
                          <a:gd name="T65" fmla="*/ 160 h 216"/>
                          <a:gd name="T66" fmla="*/ 240 w 302"/>
                          <a:gd name="T67" fmla="*/ 146 h 216"/>
                          <a:gd name="T68" fmla="*/ 236 w 302"/>
                          <a:gd name="T69" fmla="*/ 123 h 216"/>
                          <a:gd name="T70" fmla="*/ 232 w 302"/>
                          <a:gd name="T71" fmla="*/ 95 h 216"/>
                          <a:gd name="T72" fmla="*/ 228 w 302"/>
                          <a:gd name="T73" fmla="*/ 67 h 216"/>
                          <a:gd name="T74" fmla="*/ 230 w 302"/>
                          <a:gd name="T75" fmla="*/ 47 h 216"/>
                          <a:gd name="T76" fmla="*/ 217 w 302"/>
                          <a:gd name="T77" fmla="*/ 28 h 216"/>
                          <a:gd name="T78" fmla="*/ 209 w 302"/>
                          <a:gd name="T79" fmla="*/ 54 h 216"/>
                          <a:gd name="T80" fmla="*/ 186 w 302"/>
                          <a:gd name="T81" fmla="*/ 74 h 216"/>
                          <a:gd name="T82" fmla="*/ 175 w 302"/>
                          <a:gd name="T83" fmla="*/ 81 h 216"/>
                          <a:gd name="T84" fmla="*/ 158 w 302"/>
                          <a:gd name="T85" fmla="*/ 85 h 216"/>
                          <a:gd name="T86" fmla="*/ 133 w 302"/>
                          <a:gd name="T87" fmla="*/ 87 h 216"/>
                          <a:gd name="T88" fmla="*/ 102 w 302"/>
                          <a:gd name="T89" fmla="*/ 87 h 216"/>
                          <a:gd name="T90" fmla="*/ 119 w 302"/>
                          <a:gd name="T91" fmla="*/ 78 h 216"/>
                          <a:gd name="T92" fmla="*/ 113 w 302"/>
                          <a:gd name="T93" fmla="*/ 73 h 216"/>
                          <a:gd name="T94" fmla="*/ 85 w 302"/>
                          <a:gd name="T95" fmla="*/ 77 h 216"/>
                          <a:gd name="T96" fmla="*/ 61 w 302"/>
                          <a:gd name="T97" fmla="*/ 81 h 216"/>
                          <a:gd name="T98" fmla="*/ 36 w 302"/>
                          <a:gd name="T99" fmla="*/ 94 h 216"/>
                          <a:gd name="T100" fmla="*/ 39 w 302"/>
                          <a:gd name="T101" fmla="*/ 102 h 216"/>
                          <a:gd name="T102" fmla="*/ 40 w 302"/>
                          <a:gd name="T103" fmla="*/ 170 h 216"/>
                          <a:gd name="T104" fmla="*/ 36 w 302"/>
                          <a:gd name="T105" fmla="*/ 184 h 216"/>
                          <a:gd name="T106" fmla="*/ 35 w 302"/>
                          <a:gd name="T107" fmla="*/ 198 h 216"/>
                          <a:gd name="T108" fmla="*/ 37 w 302"/>
                          <a:gd name="T109" fmla="*/ 216 h 216"/>
                          <a:gd name="T110" fmla="*/ 12 w 302"/>
                          <a:gd name="T111" fmla="*/ 187 h 216"/>
                          <a:gd name="T112" fmla="*/ 2 w 302"/>
                          <a:gd name="T113" fmla="*/ 166 h 216"/>
                          <a:gd name="T114" fmla="*/ 0 w 302"/>
                          <a:gd name="T115" fmla="*/ 150 h 216"/>
                          <a:gd name="T116" fmla="*/ 0 w 302"/>
                          <a:gd name="T117" fmla="*/ 99 h 216"/>
                          <a:gd name="T118" fmla="*/ 2 w 302"/>
                          <a:gd name="T119" fmla="*/ 63 h 216"/>
                          <a:gd name="T120" fmla="*/ 8 w 302"/>
                          <a:gd name="T121" fmla="*/ 46 h 216"/>
                          <a:gd name="T122" fmla="*/ 35 w 302"/>
                          <a:gd name="T123" fmla="*/ 11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2"/>
                          <a:gd name="T187" fmla="*/ 0 h 216"/>
                          <a:gd name="T188" fmla="*/ 302 w 302"/>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2" h="216">
                            <a:moveTo>
                              <a:pt x="35" y="11"/>
                            </a:moveTo>
                            <a:lnTo>
                              <a:pt x="18" y="42"/>
                            </a:lnTo>
                            <a:lnTo>
                              <a:pt x="58" y="21"/>
                            </a:lnTo>
                            <a:lnTo>
                              <a:pt x="63" y="32"/>
                            </a:lnTo>
                            <a:lnTo>
                              <a:pt x="81" y="33"/>
                            </a:lnTo>
                            <a:lnTo>
                              <a:pt x="51" y="50"/>
                            </a:lnTo>
                            <a:lnTo>
                              <a:pt x="79" y="53"/>
                            </a:lnTo>
                            <a:lnTo>
                              <a:pt x="102" y="54"/>
                            </a:lnTo>
                            <a:lnTo>
                              <a:pt x="130" y="46"/>
                            </a:lnTo>
                            <a:lnTo>
                              <a:pt x="140" y="37"/>
                            </a:lnTo>
                            <a:lnTo>
                              <a:pt x="130" y="33"/>
                            </a:lnTo>
                            <a:lnTo>
                              <a:pt x="165" y="16"/>
                            </a:lnTo>
                            <a:lnTo>
                              <a:pt x="161" y="36"/>
                            </a:lnTo>
                            <a:lnTo>
                              <a:pt x="185" y="29"/>
                            </a:lnTo>
                            <a:lnTo>
                              <a:pt x="207" y="15"/>
                            </a:lnTo>
                            <a:lnTo>
                              <a:pt x="236" y="0"/>
                            </a:lnTo>
                            <a:lnTo>
                              <a:pt x="223" y="12"/>
                            </a:lnTo>
                            <a:lnTo>
                              <a:pt x="236" y="32"/>
                            </a:lnTo>
                            <a:lnTo>
                              <a:pt x="254" y="57"/>
                            </a:lnTo>
                            <a:lnTo>
                              <a:pt x="259" y="66"/>
                            </a:lnTo>
                            <a:lnTo>
                              <a:pt x="259" y="87"/>
                            </a:lnTo>
                            <a:lnTo>
                              <a:pt x="282" y="74"/>
                            </a:lnTo>
                            <a:lnTo>
                              <a:pt x="282" y="88"/>
                            </a:lnTo>
                            <a:lnTo>
                              <a:pt x="302" y="113"/>
                            </a:lnTo>
                            <a:lnTo>
                              <a:pt x="299" y="130"/>
                            </a:lnTo>
                            <a:lnTo>
                              <a:pt x="299" y="151"/>
                            </a:lnTo>
                            <a:lnTo>
                              <a:pt x="292" y="181"/>
                            </a:lnTo>
                            <a:lnTo>
                              <a:pt x="264" y="216"/>
                            </a:lnTo>
                            <a:lnTo>
                              <a:pt x="264" y="199"/>
                            </a:lnTo>
                            <a:lnTo>
                              <a:pt x="263" y="180"/>
                            </a:lnTo>
                            <a:lnTo>
                              <a:pt x="247" y="149"/>
                            </a:lnTo>
                            <a:lnTo>
                              <a:pt x="247" y="170"/>
                            </a:lnTo>
                            <a:lnTo>
                              <a:pt x="243" y="160"/>
                            </a:lnTo>
                            <a:lnTo>
                              <a:pt x="240" y="146"/>
                            </a:lnTo>
                            <a:lnTo>
                              <a:pt x="236" y="123"/>
                            </a:lnTo>
                            <a:lnTo>
                              <a:pt x="232" y="95"/>
                            </a:lnTo>
                            <a:lnTo>
                              <a:pt x="228" y="67"/>
                            </a:lnTo>
                            <a:lnTo>
                              <a:pt x="230" y="47"/>
                            </a:lnTo>
                            <a:lnTo>
                              <a:pt x="217" y="28"/>
                            </a:lnTo>
                            <a:lnTo>
                              <a:pt x="209" y="54"/>
                            </a:lnTo>
                            <a:lnTo>
                              <a:pt x="186" y="74"/>
                            </a:lnTo>
                            <a:lnTo>
                              <a:pt x="175" y="81"/>
                            </a:lnTo>
                            <a:lnTo>
                              <a:pt x="158" y="85"/>
                            </a:lnTo>
                            <a:lnTo>
                              <a:pt x="133" y="87"/>
                            </a:lnTo>
                            <a:lnTo>
                              <a:pt x="102" y="87"/>
                            </a:lnTo>
                            <a:lnTo>
                              <a:pt x="119" y="78"/>
                            </a:lnTo>
                            <a:lnTo>
                              <a:pt x="113" y="73"/>
                            </a:lnTo>
                            <a:lnTo>
                              <a:pt x="85" y="77"/>
                            </a:lnTo>
                            <a:lnTo>
                              <a:pt x="61" y="81"/>
                            </a:lnTo>
                            <a:lnTo>
                              <a:pt x="36" y="94"/>
                            </a:lnTo>
                            <a:lnTo>
                              <a:pt x="39" y="102"/>
                            </a:lnTo>
                            <a:lnTo>
                              <a:pt x="40" y="170"/>
                            </a:lnTo>
                            <a:lnTo>
                              <a:pt x="36" y="184"/>
                            </a:lnTo>
                            <a:lnTo>
                              <a:pt x="35" y="198"/>
                            </a:lnTo>
                            <a:lnTo>
                              <a:pt x="37" y="216"/>
                            </a:lnTo>
                            <a:lnTo>
                              <a:pt x="12" y="187"/>
                            </a:lnTo>
                            <a:lnTo>
                              <a:pt x="2" y="166"/>
                            </a:lnTo>
                            <a:lnTo>
                              <a:pt x="0" y="150"/>
                            </a:lnTo>
                            <a:lnTo>
                              <a:pt x="0" y="99"/>
                            </a:lnTo>
                            <a:lnTo>
                              <a:pt x="2" y="63"/>
                            </a:lnTo>
                            <a:lnTo>
                              <a:pt x="8" y="46"/>
                            </a:lnTo>
                            <a:lnTo>
                              <a:pt x="35" y="1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nvGrpSpPr>
                  <p:cNvPr id="17427" name="Group 98"/>
                  <p:cNvGrpSpPr>
                    <a:grpSpLocks/>
                  </p:cNvGrpSpPr>
                  <p:nvPr/>
                </p:nvGrpSpPr>
                <p:grpSpPr bwMode="auto">
                  <a:xfrm>
                    <a:off x="1529" y="1013"/>
                    <a:ext cx="449" cy="590"/>
                    <a:chOff x="1529" y="1013"/>
                    <a:chExt cx="449" cy="590"/>
                  </a:xfrm>
                </p:grpSpPr>
                <p:sp>
                  <p:nvSpPr>
                    <p:cNvPr id="17451" name="Freeform 99"/>
                    <p:cNvSpPr>
                      <a:spLocks/>
                    </p:cNvSpPr>
                    <p:nvPr/>
                  </p:nvSpPr>
                  <p:spPr bwMode="auto">
                    <a:xfrm>
                      <a:off x="1632" y="1066"/>
                      <a:ext cx="256" cy="528"/>
                    </a:xfrm>
                    <a:custGeom>
                      <a:avLst/>
                      <a:gdLst>
                        <a:gd name="T0" fmla="*/ 5 w 256"/>
                        <a:gd name="T1" fmla="*/ 31 h 528"/>
                        <a:gd name="T2" fmla="*/ 9 w 256"/>
                        <a:gd name="T3" fmla="*/ 94 h 528"/>
                        <a:gd name="T4" fmla="*/ 21 w 256"/>
                        <a:gd name="T5" fmla="*/ 131 h 528"/>
                        <a:gd name="T6" fmla="*/ 46 w 256"/>
                        <a:gd name="T7" fmla="*/ 173 h 528"/>
                        <a:gd name="T8" fmla="*/ 127 w 256"/>
                        <a:gd name="T9" fmla="*/ 293 h 528"/>
                        <a:gd name="T10" fmla="*/ 204 w 256"/>
                        <a:gd name="T11" fmla="*/ 152 h 528"/>
                        <a:gd name="T12" fmla="*/ 219 w 256"/>
                        <a:gd name="T13" fmla="*/ 105 h 528"/>
                        <a:gd name="T14" fmla="*/ 232 w 256"/>
                        <a:gd name="T15" fmla="*/ 34 h 528"/>
                        <a:gd name="T16" fmla="*/ 233 w 256"/>
                        <a:gd name="T17" fmla="*/ 0 h 528"/>
                        <a:gd name="T18" fmla="*/ 256 w 256"/>
                        <a:gd name="T19" fmla="*/ 105 h 528"/>
                        <a:gd name="T20" fmla="*/ 246 w 256"/>
                        <a:gd name="T21" fmla="*/ 198 h 528"/>
                        <a:gd name="T22" fmla="*/ 219 w 256"/>
                        <a:gd name="T23" fmla="*/ 312 h 528"/>
                        <a:gd name="T24" fmla="*/ 165 w 256"/>
                        <a:gd name="T25" fmla="*/ 457 h 528"/>
                        <a:gd name="T26" fmla="*/ 136 w 256"/>
                        <a:gd name="T27" fmla="*/ 528 h 528"/>
                        <a:gd name="T28" fmla="*/ 81 w 256"/>
                        <a:gd name="T29" fmla="*/ 403 h 528"/>
                        <a:gd name="T30" fmla="*/ 47 w 256"/>
                        <a:gd name="T31" fmla="*/ 316 h 528"/>
                        <a:gd name="T32" fmla="*/ 16 w 256"/>
                        <a:gd name="T33" fmla="*/ 245 h 528"/>
                        <a:gd name="T34" fmla="*/ 5 w 256"/>
                        <a:gd name="T35" fmla="*/ 207 h 528"/>
                        <a:gd name="T36" fmla="*/ 0 w 256"/>
                        <a:gd name="T37" fmla="*/ 160 h 528"/>
                        <a:gd name="T38" fmla="*/ 0 w 256"/>
                        <a:gd name="T39" fmla="*/ 93 h 528"/>
                        <a:gd name="T40" fmla="*/ 5 w 256"/>
                        <a:gd name="T41" fmla="*/ 31 h 5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528"/>
                        <a:gd name="T65" fmla="*/ 256 w 256"/>
                        <a:gd name="T66" fmla="*/ 528 h 5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528">
                          <a:moveTo>
                            <a:pt x="5" y="31"/>
                          </a:moveTo>
                          <a:lnTo>
                            <a:pt x="9" y="94"/>
                          </a:lnTo>
                          <a:lnTo>
                            <a:pt x="21" y="131"/>
                          </a:lnTo>
                          <a:lnTo>
                            <a:pt x="46" y="173"/>
                          </a:lnTo>
                          <a:lnTo>
                            <a:pt x="127" y="293"/>
                          </a:lnTo>
                          <a:lnTo>
                            <a:pt x="204" y="152"/>
                          </a:lnTo>
                          <a:lnTo>
                            <a:pt x="219" y="105"/>
                          </a:lnTo>
                          <a:lnTo>
                            <a:pt x="232" y="34"/>
                          </a:lnTo>
                          <a:lnTo>
                            <a:pt x="233" y="0"/>
                          </a:lnTo>
                          <a:lnTo>
                            <a:pt x="256" y="105"/>
                          </a:lnTo>
                          <a:lnTo>
                            <a:pt x="246" y="198"/>
                          </a:lnTo>
                          <a:lnTo>
                            <a:pt x="219" y="312"/>
                          </a:lnTo>
                          <a:lnTo>
                            <a:pt x="165" y="457"/>
                          </a:lnTo>
                          <a:lnTo>
                            <a:pt x="136" y="528"/>
                          </a:lnTo>
                          <a:lnTo>
                            <a:pt x="81" y="403"/>
                          </a:lnTo>
                          <a:lnTo>
                            <a:pt x="47" y="316"/>
                          </a:lnTo>
                          <a:lnTo>
                            <a:pt x="16" y="245"/>
                          </a:lnTo>
                          <a:lnTo>
                            <a:pt x="5" y="207"/>
                          </a:lnTo>
                          <a:lnTo>
                            <a:pt x="0" y="160"/>
                          </a:lnTo>
                          <a:lnTo>
                            <a:pt x="0" y="93"/>
                          </a:lnTo>
                          <a:lnTo>
                            <a:pt x="5" y="31"/>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nvGrpSpPr>
                    <p:cNvPr id="17452" name="Group 100"/>
                    <p:cNvGrpSpPr>
                      <a:grpSpLocks/>
                    </p:cNvGrpSpPr>
                    <p:nvPr/>
                  </p:nvGrpSpPr>
                  <p:grpSpPr bwMode="auto">
                    <a:xfrm>
                      <a:off x="1639" y="1029"/>
                      <a:ext cx="231" cy="175"/>
                      <a:chOff x="1639" y="1029"/>
                      <a:chExt cx="231" cy="175"/>
                    </a:xfrm>
                  </p:grpSpPr>
                  <p:sp>
                    <p:nvSpPr>
                      <p:cNvPr id="17457" name="Freeform 101"/>
                      <p:cNvSpPr>
                        <a:spLocks/>
                      </p:cNvSpPr>
                      <p:nvPr/>
                    </p:nvSpPr>
                    <p:spPr bwMode="auto">
                      <a:xfrm>
                        <a:off x="1639" y="1039"/>
                        <a:ext cx="109" cy="165"/>
                      </a:xfrm>
                      <a:custGeom>
                        <a:avLst/>
                        <a:gdLst>
                          <a:gd name="T0" fmla="*/ 9 w 109"/>
                          <a:gd name="T1" fmla="*/ 0 h 165"/>
                          <a:gd name="T2" fmla="*/ 43 w 109"/>
                          <a:gd name="T3" fmla="*/ 33 h 165"/>
                          <a:gd name="T4" fmla="*/ 64 w 109"/>
                          <a:gd name="T5" fmla="*/ 47 h 165"/>
                          <a:gd name="T6" fmla="*/ 85 w 109"/>
                          <a:gd name="T7" fmla="*/ 57 h 165"/>
                          <a:gd name="T8" fmla="*/ 109 w 109"/>
                          <a:gd name="T9" fmla="*/ 66 h 165"/>
                          <a:gd name="T10" fmla="*/ 42 w 109"/>
                          <a:gd name="T11" fmla="*/ 144 h 165"/>
                          <a:gd name="T12" fmla="*/ 21 w 109"/>
                          <a:gd name="T13" fmla="*/ 165 h 165"/>
                          <a:gd name="T14" fmla="*/ 9 w 109"/>
                          <a:gd name="T15" fmla="*/ 141 h 165"/>
                          <a:gd name="T16" fmla="*/ 5 w 109"/>
                          <a:gd name="T17" fmla="*/ 121 h 165"/>
                          <a:gd name="T18" fmla="*/ 1 w 109"/>
                          <a:gd name="T19" fmla="*/ 99 h 165"/>
                          <a:gd name="T20" fmla="*/ 0 w 109"/>
                          <a:gd name="T21" fmla="*/ 80 h 165"/>
                          <a:gd name="T22" fmla="*/ 0 w 109"/>
                          <a:gd name="T23" fmla="*/ 58 h 165"/>
                          <a:gd name="T24" fmla="*/ 9 w 109"/>
                          <a:gd name="T25" fmla="*/ 0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165"/>
                          <a:gd name="T41" fmla="*/ 109 w 109"/>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165">
                            <a:moveTo>
                              <a:pt x="9" y="0"/>
                            </a:moveTo>
                            <a:lnTo>
                              <a:pt x="43" y="33"/>
                            </a:lnTo>
                            <a:lnTo>
                              <a:pt x="64" y="47"/>
                            </a:lnTo>
                            <a:lnTo>
                              <a:pt x="85" y="57"/>
                            </a:lnTo>
                            <a:lnTo>
                              <a:pt x="109" y="66"/>
                            </a:lnTo>
                            <a:lnTo>
                              <a:pt x="42" y="144"/>
                            </a:lnTo>
                            <a:lnTo>
                              <a:pt x="21" y="165"/>
                            </a:lnTo>
                            <a:lnTo>
                              <a:pt x="9" y="141"/>
                            </a:lnTo>
                            <a:lnTo>
                              <a:pt x="5" y="121"/>
                            </a:lnTo>
                            <a:lnTo>
                              <a:pt x="1" y="99"/>
                            </a:lnTo>
                            <a:lnTo>
                              <a:pt x="0" y="80"/>
                            </a:lnTo>
                            <a:lnTo>
                              <a:pt x="0" y="58"/>
                            </a:lnTo>
                            <a:lnTo>
                              <a:pt x="9"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58" name="Freeform 102"/>
                      <p:cNvSpPr>
                        <a:spLocks/>
                      </p:cNvSpPr>
                      <p:nvPr/>
                    </p:nvSpPr>
                    <p:spPr bwMode="auto">
                      <a:xfrm>
                        <a:off x="1749" y="1029"/>
                        <a:ext cx="121" cy="172"/>
                      </a:xfrm>
                      <a:custGeom>
                        <a:avLst/>
                        <a:gdLst>
                          <a:gd name="T0" fmla="*/ 102 w 121"/>
                          <a:gd name="T1" fmla="*/ 0 h 172"/>
                          <a:gd name="T2" fmla="*/ 66 w 121"/>
                          <a:gd name="T3" fmla="*/ 31 h 172"/>
                          <a:gd name="T4" fmla="*/ 45 w 121"/>
                          <a:gd name="T5" fmla="*/ 48 h 172"/>
                          <a:gd name="T6" fmla="*/ 24 w 121"/>
                          <a:gd name="T7" fmla="*/ 62 h 172"/>
                          <a:gd name="T8" fmla="*/ 0 w 121"/>
                          <a:gd name="T9" fmla="*/ 74 h 172"/>
                          <a:gd name="T10" fmla="*/ 68 w 121"/>
                          <a:gd name="T11" fmla="*/ 151 h 172"/>
                          <a:gd name="T12" fmla="*/ 90 w 121"/>
                          <a:gd name="T13" fmla="*/ 172 h 172"/>
                          <a:gd name="T14" fmla="*/ 98 w 121"/>
                          <a:gd name="T15" fmla="*/ 152 h 172"/>
                          <a:gd name="T16" fmla="*/ 107 w 121"/>
                          <a:gd name="T17" fmla="*/ 133 h 172"/>
                          <a:gd name="T18" fmla="*/ 114 w 121"/>
                          <a:gd name="T19" fmla="*/ 109 h 172"/>
                          <a:gd name="T20" fmla="*/ 118 w 121"/>
                          <a:gd name="T21" fmla="*/ 89 h 172"/>
                          <a:gd name="T22" fmla="*/ 121 w 121"/>
                          <a:gd name="T23" fmla="*/ 48 h 172"/>
                          <a:gd name="T24" fmla="*/ 102 w 121"/>
                          <a:gd name="T25" fmla="*/ 0 h 1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1"/>
                          <a:gd name="T40" fmla="*/ 0 h 172"/>
                          <a:gd name="T41" fmla="*/ 121 w 121"/>
                          <a:gd name="T42" fmla="*/ 172 h 1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1" h="172">
                            <a:moveTo>
                              <a:pt x="102" y="0"/>
                            </a:moveTo>
                            <a:lnTo>
                              <a:pt x="66" y="31"/>
                            </a:lnTo>
                            <a:lnTo>
                              <a:pt x="45" y="48"/>
                            </a:lnTo>
                            <a:lnTo>
                              <a:pt x="24" y="62"/>
                            </a:lnTo>
                            <a:lnTo>
                              <a:pt x="0" y="74"/>
                            </a:lnTo>
                            <a:lnTo>
                              <a:pt x="68" y="151"/>
                            </a:lnTo>
                            <a:lnTo>
                              <a:pt x="90" y="172"/>
                            </a:lnTo>
                            <a:lnTo>
                              <a:pt x="98" y="152"/>
                            </a:lnTo>
                            <a:lnTo>
                              <a:pt x="107" y="133"/>
                            </a:lnTo>
                            <a:lnTo>
                              <a:pt x="114" y="109"/>
                            </a:lnTo>
                            <a:lnTo>
                              <a:pt x="118" y="89"/>
                            </a:lnTo>
                            <a:lnTo>
                              <a:pt x="121" y="48"/>
                            </a:lnTo>
                            <a:lnTo>
                              <a:pt x="10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sp>
                  <p:nvSpPr>
                    <p:cNvPr id="17453" name="Freeform 103"/>
                    <p:cNvSpPr>
                      <a:spLocks/>
                    </p:cNvSpPr>
                    <p:nvPr/>
                  </p:nvSpPr>
                  <p:spPr bwMode="auto">
                    <a:xfrm>
                      <a:off x="1702" y="1103"/>
                      <a:ext cx="112" cy="264"/>
                    </a:xfrm>
                    <a:custGeom>
                      <a:avLst/>
                      <a:gdLst>
                        <a:gd name="T0" fmla="*/ 0 w 112"/>
                        <a:gd name="T1" fmla="*/ 56 h 264"/>
                        <a:gd name="T2" fmla="*/ 22 w 112"/>
                        <a:gd name="T3" fmla="*/ 97 h 264"/>
                        <a:gd name="T4" fmla="*/ 3 w 112"/>
                        <a:gd name="T5" fmla="*/ 177 h 264"/>
                        <a:gd name="T6" fmla="*/ 63 w 112"/>
                        <a:gd name="T7" fmla="*/ 264 h 264"/>
                        <a:gd name="T8" fmla="*/ 112 w 112"/>
                        <a:gd name="T9" fmla="*/ 164 h 264"/>
                        <a:gd name="T10" fmla="*/ 97 w 112"/>
                        <a:gd name="T11" fmla="*/ 125 h 264"/>
                        <a:gd name="T12" fmla="*/ 73 w 112"/>
                        <a:gd name="T13" fmla="*/ 88 h 264"/>
                        <a:gd name="T14" fmla="*/ 89 w 112"/>
                        <a:gd name="T15" fmla="*/ 46 h 264"/>
                        <a:gd name="T16" fmla="*/ 47 w 112"/>
                        <a:gd name="T17" fmla="*/ 0 h 264"/>
                        <a:gd name="T18" fmla="*/ 0 w 112"/>
                        <a:gd name="T19" fmla="*/ 56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264"/>
                        <a:gd name="T32" fmla="*/ 112 w 112"/>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264">
                          <a:moveTo>
                            <a:pt x="0" y="56"/>
                          </a:moveTo>
                          <a:lnTo>
                            <a:pt x="22" y="97"/>
                          </a:lnTo>
                          <a:lnTo>
                            <a:pt x="3" y="177"/>
                          </a:lnTo>
                          <a:lnTo>
                            <a:pt x="63" y="264"/>
                          </a:lnTo>
                          <a:lnTo>
                            <a:pt x="112" y="164"/>
                          </a:lnTo>
                          <a:lnTo>
                            <a:pt x="97" y="125"/>
                          </a:lnTo>
                          <a:lnTo>
                            <a:pt x="73" y="88"/>
                          </a:lnTo>
                          <a:lnTo>
                            <a:pt x="89" y="46"/>
                          </a:lnTo>
                          <a:lnTo>
                            <a:pt x="47" y="0"/>
                          </a:lnTo>
                          <a:lnTo>
                            <a:pt x="0" y="56"/>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nvGrpSpPr>
                    <p:cNvPr id="17454" name="Group 104"/>
                    <p:cNvGrpSpPr>
                      <a:grpSpLocks/>
                    </p:cNvGrpSpPr>
                    <p:nvPr/>
                  </p:nvGrpSpPr>
                  <p:grpSpPr bwMode="auto">
                    <a:xfrm>
                      <a:off x="1529" y="1013"/>
                      <a:ext cx="449" cy="590"/>
                      <a:chOff x="1529" y="1013"/>
                      <a:chExt cx="449" cy="590"/>
                    </a:xfrm>
                  </p:grpSpPr>
                  <p:sp>
                    <p:nvSpPr>
                      <p:cNvPr id="17455" name="Freeform 105"/>
                      <p:cNvSpPr>
                        <a:spLocks/>
                      </p:cNvSpPr>
                      <p:nvPr/>
                    </p:nvSpPr>
                    <p:spPr bwMode="auto">
                      <a:xfrm>
                        <a:off x="1529" y="1013"/>
                        <a:ext cx="246" cy="556"/>
                      </a:xfrm>
                      <a:custGeom>
                        <a:avLst/>
                        <a:gdLst>
                          <a:gd name="T0" fmla="*/ 128 w 246"/>
                          <a:gd name="T1" fmla="*/ 0 h 556"/>
                          <a:gd name="T2" fmla="*/ 79 w 246"/>
                          <a:gd name="T3" fmla="*/ 33 h 556"/>
                          <a:gd name="T4" fmla="*/ 39 w 246"/>
                          <a:gd name="T5" fmla="*/ 57 h 556"/>
                          <a:gd name="T6" fmla="*/ 21 w 246"/>
                          <a:gd name="T7" fmla="*/ 97 h 556"/>
                          <a:gd name="T8" fmla="*/ 6 w 246"/>
                          <a:gd name="T9" fmla="*/ 125 h 556"/>
                          <a:gd name="T10" fmla="*/ 0 w 246"/>
                          <a:gd name="T11" fmla="*/ 140 h 556"/>
                          <a:gd name="T12" fmla="*/ 52 w 246"/>
                          <a:gd name="T13" fmla="*/ 153 h 556"/>
                          <a:gd name="T14" fmla="*/ 18 w 246"/>
                          <a:gd name="T15" fmla="*/ 191 h 556"/>
                          <a:gd name="T16" fmla="*/ 31 w 246"/>
                          <a:gd name="T17" fmla="*/ 265 h 556"/>
                          <a:gd name="T18" fmla="*/ 58 w 246"/>
                          <a:gd name="T19" fmla="*/ 344 h 556"/>
                          <a:gd name="T20" fmla="*/ 75 w 246"/>
                          <a:gd name="T21" fmla="*/ 379 h 556"/>
                          <a:gd name="T22" fmla="*/ 94 w 246"/>
                          <a:gd name="T23" fmla="*/ 413 h 556"/>
                          <a:gd name="T24" fmla="*/ 177 w 246"/>
                          <a:gd name="T25" fmla="*/ 556 h 556"/>
                          <a:gd name="T26" fmla="*/ 246 w 246"/>
                          <a:gd name="T27" fmla="*/ 552 h 556"/>
                          <a:gd name="T28" fmla="*/ 166 w 246"/>
                          <a:gd name="T29" fmla="*/ 369 h 556"/>
                          <a:gd name="T30" fmla="*/ 114 w 246"/>
                          <a:gd name="T31" fmla="*/ 236 h 556"/>
                          <a:gd name="T32" fmla="*/ 111 w 246"/>
                          <a:gd name="T33" fmla="*/ 182 h 556"/>
                          <a:gd name="T34" fmla="*/ 105 w 246"/>
                          <a:gd name="T35" fmla="*/ 118 h 556"/>
                          <a:gd name="T36" fmla="*/ 107 w 246"/>
                          <a:gd name="T37" fmla="*/ 94 h 556"/>
                          <a:gd name="T38" fmla="*/ 112 w 246"/>
                          <a:gd name="T39" fmla="*/ 77 h 556"/>
                          <a:gd name="T40" fmla="*/ 119 w 246"/>
                          <a:gd name="T41" fmla="*/ 49 h 556"/>
                          <a:gd name="T42" fmla="*/ 124 w 246"/>
                          <a:gd name="T43" fmla="*/ 21 h 556"/>
                          <a:gd name="T44" fmla="*/ 128 w 246"/>
                          <a:gd name="T45" fmla="*/ 0 h 5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6"/>
                          <a:gd name="T70" fmla="*/ 0 h 556"/>
                          <a:gd name="T71" fmla="*/ 246 w 246"/>
                          <a:gd name="T72" fmla="*/ 556 h 5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6" h="556">
                            <a:moveTo>
                              <a:pt x="128" y="0"/>
                            </a:moveTo>
                            <a:lnTo>
                              <a:pt x="79" y="33"/>
                            </a:lnTo>
                            <a:lnTo>
                              <a:pt x="39" y="57"/>
                            </a:lnTo>
                            <a:lnTo>
                              <a:pt x="21" y="97"/>
                            </a:lnTo>
                            <a:lnTo>
                              <a:pt x="6" y="125"/>
                            </a:lnTo>
                            <a:lnTo>
                              <a:pt x="0" y="140"/>
                            </a:lnTo>
                            <a:lnTo>
                              <a:pt x="52" y="153"/>
                            </a:lnTo>
                            <a:lnTo>
                              <a:pt x="18" y="191"/>
                            </a:lnTo>
                            <a:lnTo>
                              <a:pt x="31" y="265"/>
                            </a:lnTo>
                            <a:lnTo>
                              <a:pt x="58" y="344"/>
                            </a:lnTo>
                            <a:lnTo>
                              <a:pt x="75" y="379"/>
                            </a:lnTo>
                            <a:lnTo>
                              <a:pt x="94" y="413"/>
                            </a:lnTo>
                            <a:lnTo>
                              <a:pt x="177" y="556"/>
                            </a:lnTo>
                            <a:lnTo>
                              <a:pt x="246" y="552"/>
                            </a:lnTo>
                            <a:lnTo>
                              <a:pt x="166" y="369"/>
                            </a:lnTo>
                            <a:lnTo>
                              <a:pt x="114" y="236"/>
                            </a:lnTo>
                            <a:lnTo>
                              <a:pt x="111" y="182"/>
                            </a:lnTo>
                            <a:lnTo>
                              <a:pt x="105" y="118"/>
                            </a:lnTo>
                            <a:lnTo>
                              <a:pt x="107" y="94"/>
                            </a:lnTo>
                            <a:lnTo>
                              <a:pt x="112" y="77"/>
                            </a:lnTo>
                            <a:lnTo>
                              <a:pt x="119" y="49"/>
                            </a:lnTo>
                            <a:lnTo>
                              <a:pt x="124" y="21"/>
                            </a:lnTo>
                            <a:lnTo>
                              <a:pt x="128"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56" name="Freeform 106"/>
                      <p:cNvSpPr>
                        <a:spLocks/>
                      </p:cNvSpPr>
                      <p:nvPr/>
                    </p:nvSpPr>
                    <p:spPr bwMode="auto">
                      <a:xfrm>
                        <a:off x="1769" y="1013"/>
                        <a:ext cx="209" cy="590"/>
                      </a:xfrm>
                      <a:custGeom>
                        <a:avLst/>
                        <a:gdLst>
                          <a:gd name="T0" fmla="*/ 74 w 209"/>
                          <a:gd name="T1" fmla="*/ 0 h 590"/>
                          <a:gd name="T2" fmla="*/ 148 w 209"/>
                          <a:gd name="T3" fmla="*/ 29 h 590"/>
                          <a:gd name="T4" fmla="*/ 164 w 209"/>
                          <a:gd name="T5" fmla="*/ 47 h 590"/>
                          <a:gd name="T6" fmla="*/ 178 w 209"/>
                          <a:gd name="T7" fmla="*/ 68 h 590"/>
                          <a:gd name="T8" fmla="*/ 195 w 209"/>
                          <a:gd name="T9" fmla="*/ 94 h 590"/>
                          <a:gd name="T10" fmla="*/ 206 w 209"/>
                          <a:gd name="T11" fmla="*/ 116 h 590"/>
                          <a:gd name="T12" fmla="*/ 209 w 209"/>
                          <a:gd name="T13" fmla="*/ 123 h 590"/>
                          <a:gd name="T14" fmla="*/ 167 w 209"/>
                          <a:gd name="T15" fmla="*/ 153 h 590"/>
                          <a:gd name="T16" fmla="*/ 206 w 209"/>
                          <a:gd name="T17" fmla="*/ 167 h 590"/>
                          <a:gd name="T18" fmla="*/ 189 w 209"/>
                          <a:gd name="T19" fmla="*/ 299 h 590"/>
                          <a:gd name="T20" fmla="*/ 155 w 209"/>
                          <a:gd name="T21" fmla="*/ 392 h 590"/>
                          <a:gd name="T22" fmla="*/ 42 w 209"/>
                          <a:gd name="T23" fmla="*/ 590 h 590"/>
                          <a:gd name="T24" fmla="*/ 0 w 209"/>
                          <a:gd name="T25" fmla="*/ 559 h 590"/>
                          <a:gd name="T26" fmla="*/ 28 w 209"/>
                          <a:gd name="T27" fmla="*/ 484 h 590"/>
                          <a:gd name="T28" fmla="*/ 74 w 209"/>
                          <a:gd name="T29" fmla="*/ 309 h 590"/>
                          <a:gd name="T30" fmla="*/ 108 w 209"/>
                          <a:gd name="T31" fmla="*/ 175 h 590"/>
                          <a:gd name="T32" fmla="*/ 108 w 209"/>
                          <a:gd name="T33" fmla="*/ 149 h 590"/>
                          <a:gd name="T34" fmla="*/ 103 w 209"/>
                          <a:gd name="T35" fmla="*/ 106 h 590"/>
                          <a:gd name="T36" fmla="*/ 95 w 209"/>
                          <a:gd name="T37" fmla="*/ 68 h 590"/>
                          <a:gd name="T38" fmla="*/ 80 w 209"/>
                          <a:gd name="T39" fmla="*/ 29 h 590"/>
                          <a:gd name="T40" fmla="*/ 75 w 209"/>
                          <a:gd name="T41" fmla="*/ 22 h 590"/>
                          <a:gd name="T42" fmla="*/ 74 w 209"/>
                          <a:gd name="T43" fmla="*/ 0 h 5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9"/>
                          <a:gd name="T67" fmla="*/ 0 h 590"/>
                          <a:gd name="T68" fmla="*/ 209 w 209"/>
                          <a:gd name="T69" fmla="*/ 590 h 5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9" h="590">
                            <a:moveTo>
                              <a:pt x="74" y="0"/>
                            </a:moveTo>
                            <a:lnTo>
                              <a:pt x="148" y="29"/>
                            </a:lnTo>
                            <a:lnTo>
                              <a:pt x="164" y="47"/>
                            </a:lnTo>
                            <a:lnTo>
                              <a:pt x="178" y="68"/>
                            </a:lnTo>
                            <a:lnTo>
                              <a:pt x="195" y="94"/>
                            </a:lnTo>
                            <a:lnTo>
                              <a:pt x="206" y="116"/>
                            </a:lnTo>
                            <a:lnTo>
                              <a:pt x="209" y="123"/>
                            </a:lnTo>
                            <a:lnTo>
                              <a:pt x="167" y="153"/>
                            </a:lnTo>
                            <a:lnTo>
                              <a:pt x="206" y="167"/>
                            </a:lnTo>
                            <a:lnTo>
                              <a:pt x="189" y="299"/>
                            </a:lnTo>
                            <a:lnTo>
                              <a:pt x="155" y="392"/>
                            </a:lnTo>
                            <a:lnTo>
                              <a:pt x="42" y="590"/>
                            </a:lnTo>
                            <a:lnTo>
                              <a:pt x="0" y="559"/>
                            </a:lnTo>
                            <a:lnTo>
                              <a:pt x="28" y="484"/>
                            </a:lnTo>
                            <a:lnTo>
                              <a:pt x="74" y="309"/>
                            </a:lnTo>
                            <a:lnTo>
                              <a:pt x="108" y="175"/>
                            </a:lnTo>
                            <a:lnTo>
                              <a:pt x="108" y="149"/>
                            </a:lnTo>
                            <a:lnTo>
                              <a:pt x="103" y="106"/>
                            </a:lnTo>
                            <a:lnTo>
                              <a:pt x="95" y="68"/>
                            </a:lnTo>
                            <a:lnTo>
                              <a:pt x="80" y="29"/>
                            </a:lnTo>
                            <a:lnTo>
                              <a:pt x="75" y="22"/>
                            </a:lnTo>
                            <a:lnTo>
                              <a:pt x="74"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nvGrpSpPr>
                  <p:cNvPr id="17428" name="Group 107"/>
                  <p:cNvGrpSpPr>
                    <a:grpSpLocks/>
                  </p:cNvGrpSpPr>
                  <p:nvPr/>
                </p:nvGrpSpPr>
                <p:grpSpPr bwMode="auto">
                  <a:xfrm>
                    <a:off x="1566" y="1483"/>
                    <a:ext cx="437" cy="313"/>
                    <a:chOff x="1566" y="1483"/>
                    <a:chExt cx="437" cy="313"/>
                  </a:xfrm>
                </p:grpSpPr>
                <p:grpSp>
                  <p:nvGrpSpPr>
                    <p:cNvPr id="17442" name="Group 108"/>
                    <p:cNvGrpSpPr>
                      <a:grpSpLocks/>
                    </p:cNvGrpSpPr>
                    <p:nvPr/>
                  </p:nvGrpSpPr>
                  <p:grpSpPr bwMode="auto">
                    <a:xfrm>
                      <a:off x="1712" y="1483"/>
                      <a:ext cx="291" cy="313"/>
                      <a:chOff x="1712" y="1483"/>
                      <a:chExt cx="291" cy="313"/>
                    </a:xfrm>
                  </p:grpSpPr>
                  <p:sp>
                    <p:nvSpPr>
                      <p:cNvPr id="17449" name="Freeform 109"/>
                      <p:cNvSpPr>
                        <a:spLocks/>
                      </p:cNvSpPr>
                      <p:nvPr/>
                    </p:nvSpPr>
                    <p:spPr bwMode="auto">
                      <a:xfrm>
                        <a:off x="1712" y="1483"/>
                        <a:ext cx="291" cy="313"/>
                      </a:xfrm>
                      <a:custGeom>
                        <a:avLst/>
                        <a:gdLst>
                          <a:gd name="T0" fmla="*/ 109 w 291"/>
                          <a:gd name="T1" fmla="*/ 0 h 313"/>
                          <a:gd name="T2" fmla="*/ 74 w 291"/>
                          <a:gd name="T3" fmla="*/ 26 h 313"/>
                          <a:gd name="T4" fmla="*/ 53 w 291"/>
                          <a:gd name="T5" fmla="*/ 78 h 313"/>
                          <a:gd name="T6" fmla="*/ 19 w 291"/>
                          <a:gd name="T7" fmla="*/ 196 h 313"/>
                          <a:gd name="T8" fmla="*/ 0 w 291"/>
                          <a:gd name="T9" fmla="*/ 282 h 313"/>
                          <a:gd name="T10" fmla="*/ 162 w 291"/>
                          <a:gd name="T11" fmla="*/ 313 h 313"/>
                          <a:gd name="T12" fmla="*/ 243 w 291"/>
                          <a:gd name="T13" fmla="*/ 116 h 313"/>
                          <a:gd name="T14" fmla="*/ 291 w 291"/>
                          <a:gd name="T15" fmla="*/ 106 h 313"/>
                          <a:gd name="T16" fmla="*/ 109 w 291"/>
                          <a:gd name="T17" fmla="*/ 0 h 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1"/>
                          <a:gd name="T28" fmla="*/ 0 h 313"/>
                          <a:gd name="T29" fmla="*/ 291 w 291"/>
                          <a:gd name="T30" fmla="*/ 313 h 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1" h="313">
                            <a:moveTo>
                              <a:pt x="109" y="0"/>
                            </a:moveTo>
                            <a:lnTo>
                              <a:pt x="74" y="26"/>
                            </a:lnTo>
                            <a:lnTo>
                              <a:pt x="53" y="78"/>
                            </a:lnTo>
                            <a:lnTo>
                              <a:pt x="19" y="196"/>
                            </a:lnTo>
                            <a:lnTo>
                              <a:pt x="0" y="282"/>
                            </a:lnTo>
                            <a:lnTo>
                              <a:pt x="162" y="313"/>
                            </a:lnTo>
                            <a:lnTo>
                              <a:pt x="243" y="116"/>
                            </a:lnTo>
                            <a:lnTo>
                              <a:pt x="291" y="106"/>
                            </a:ln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50" name="Freeform 110"/>
                      <p:cNvSpPr>
                        <a:spLocks/>
                      </p:cNvSpPr>
                      <p:nvPr/>
                    </p:nvSpPr>
                    <p:spPr bwMode="auto">
                      <a:xfrm>
                        <a:off x="1733" y="1485"/>
                        <a:ext cx="268" cy="192"/>
                      </a:xfrm>
                      <a:custGeom>
                        <a:avLst/>
                        <a:gdLst>
                          <a:gd name="T0" fmla="*/ 0 w 268"/>
                          <a:gd name="T1" fmla="*/ 192 h 192"/>
                          <a:gd name="T2" fmla="*/ 107 w 268"/>
                          <a:gd name="T3" fmla="*/ 192 h 192"/>
                          <a:gd name="T4" fmla="*/ 173 w 268"/>
                          <a:gd name="T5" fmla="*/ 153 h 192"/>
                          <a:gd name="T6" fmla="*/ 221 w 268"/>
                          <a:gd name="T7" fmla="*/ 115 h 192"/>
                          <a:gd name="T8" fmla="*/ 268 w 268"/>
                          <a:gd name="T9" fmla="*/ 104 h 192"/>
                          <a:gd name="T10" fmla="*/ 88 w 268"/>
                          <a:gd name="T11" fmla="*/ 0 h 192"/>
                          <a:gd name="T12" fmla="*/ 54 w 268"/>
                          <a:gd name="T13" fmla="*/ 24 h 192"/>
                          <a:gd name="T14" fmla="*/ 29 w 268"/>
                          <a:gd name="T15" fmla="*/ 80 h 192"/>
                          <a:gd name="T16" fmla="*/ 0 w 268"/>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92"/>
                          <a:gd name="T29" fmla="*/ 268 w 268"/>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92">
                            <a:moveTo>
                              <a:pt x="0" y="192"/>
                            </a:moveTo>
                            <a:lnTo>
                              <a:pt x="107" y="192"/>
                            </a:lnTo>
                            <a:lnTo>
                              <a:pt x="173" y="153"/>
                            </a:lnTo>
                            <a:lnTo>
                              <a:pt x="221" y="115"/>
                            </a:lnTo>
                            <a:lnTo>
                              <a:pt x="268" y="104"/>
                            </a:lnTo>
                            <a:lnTo>
                              <a:pt x="88" y="0"/>
                            </a:lnTo>
                            <a:lnTo>
                              <a:pt x="54" y="24"/>
                            </a:lnTo>
                            <a:lnTo>
                              <a:pt x="29" y="80"/>
                            </a:lnTo>
                            <a:lnTo>
                              <a:pt x="0" y="192"/>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nvGrpSpPr>
                    <p:cNvPr id="17443" name="Group 111"/>
                    <p:cNvGrpSpPr>
                      <a:grpSpLocks/>
                    </p:cNvGrpSpPr>
                    <p:nvPr/>
                  </p:nvGrpSpPr>
                  <p:grpSpPr bwMode="auto">
                    <a:xfrm>
                      <a:off x="1566" y="1547"/>
                      <a:ext cx="263" cy="184"/>
                      <a:chOff x="1566" y="1547"/>
                      <a:chExt cx="263" cy="184"/>
                    </a:xfrm>
                  </p:grpSpPr>
                  <p:sp>
                    <p:nvSpPr>
                      <p:cNvPr id="17444" name="Freeform 112"/>
                      <p:cNvSpPr>
                        <a:spLocks/>
                      </p:cNvSpPr>
                      <p:nvPr/>
                    </p:nvSpPr>
                    <p:spPr bwMode="auto">
                      <a:xfrm>
                        <a:off x="1571" y="1593"/>
                        <a:ext cx="82" cy="135"/>
                      </a:xfrm>
                      <a:custGeom>
                        <a:avLst/>
                        <a:gdLst>
                          <a:gd name="T0" fmla="*/ 47 w 82"/>
                          <a:gd name="T1" fmla="*/ 0 h 135"/>
                          <a:gd name="T2" fmla="*/ 79 w 82"/>
                          <a:gd name="T3" fmla="*/ 0 h 135"/>
                          <a:gd name="T4" fmla="*/ 82 w 82"/>
                          <a:gd name="T5" fmla="*/ 13 h 135"/>
                          <a:gd name="T6" fmla="*/ 77 w 82"/>
                          <a:gd name="T7" fmla="*/ 82 h 135"/>
                          <a:gd name="T8" fmla="*/ 73 w 82"/>
                          <a:gd name="T9" fmla="*/ 101 h 135"/>
                          <a:gd name="T10" fmla="*/ 61 w 82"/>
                          <a:gd name="T11" fmla="*/ 124 h 135"/>
                          <a:gd name="T12" fmla="*/ 52 w 82"/>
                          <a:gd name="T13" fmla="*/ 135 h 135"/>
                          <a:gd name="T14" fmla="*/ 27 w 82"/>
                          <a:gd name="T15" fmla="*/ 135 h 135"/>
                          <a:gd name="T16" fmla="*/ 17 w 82"/>
                          <a:gd name="T17" fmla="*/ 117 h 135"/>
                          <a:gd name="T18" fmla="*/ 9 w 82"/>
                          <a:gd name="T19" fmla="*/ 103 h 135"/>
                          <a:gd name="T20" fmla="*/ 2 w 82"/>
                          <a:gd name="T21" fmla="*/ 87 h 135"/>
                          <a:gd name="T22" fmla="*/ 0 w 82"/>
                          <a:gd name="T23" fmla="*/ 69 h 135"/>
                          <a:gd name="T24" fmla="*/ 3 w 82"/>
                          <a:gd name="T25" fmla="*/ 51 h 135"/>
                          <a:gd name="T26" fmla="*/ 12 w 82"/>
                          <a:gd name="T27" fmla="*/ 30 h 135"/>
                          <a:gd name="T28" fmla="*/ 27 w 82"/>
                          <a:gd name="T29" fmla="*/ 11 h 135"/>
                          <a:gd name="T30" fmla="*/ 47 w 82"/>
                          <a:gd name="T31" fmla="*/ 0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135"/>
                          <a:gd name="T50" fmla="*/ 82 w 82"/>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135">
                            <a:moveTo>
                              <a:pt x="47" y="0"/>
                            </a:moveTo>
                            <a:lnTo>
                              <a:pt x="79" y="0"/>
                            </a:lnTo>
                            <a:lnTo>
                              <a:pt x="82" y="13"/>
                            </a:lnTo>
                            <a:lnTo>
                              <a:pt x="77" y="82"/>
                            </a:lnTo>
                            <a:lnTo>
                              <a:pt x="73" y="101"/>
                            </a:lnTo>
                            <a:lnTo>
                              <a:pt x="61" y="124"/>
                            </a:lnTo>
                            <a:lnTo>
                              <a:pt x="52" y="135"/>
                            </a:lnTo>
                            <a:lnTo>
                              <a:pt x="27" y="135"/>
                            </a:lnTo>
                            <a:lnTo>
                              <a:pt x="17" y="117"/>
                            </a:lnTo>
                            <a:lnTo>
                              <a:pt x="9" y="103"/>
                            </a:lnTo>
                            <a:lnTo>
                              <a:pt x="2" y="87"/>
                            </a:lnTo>
                            <a:lnTo>
                              <a:pt x="0" y="69"/>
                            </a:lnTo>
                            <a:lnTo>
                              <a:pt x="3" y="51"/>
                            </a:lnTo>
                            <a:lnTo>
                              <a:pt x="12" y="30"/>
                            </a:lnTo>
                            <a:lnTo>
                              <a:pt x="27" y="11"/>
                            </a:lnTo>
                            <a:lnTo>
                              <a:pt x="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nvGrpSpPr>
                      <p:cNvPr id="17445" name="Group 113"/>
                      <p:cNvGrpSpPr>
                        <a:grpSpLocks/>
                      </p:cNvGrpSpPr>
                      <p:nvPr/>
                    </p:nvGrpSpPr>
                    <p:grpSpPr bwMode="auto">
                      <a:xfrm>
                        <a:off x="1585" y="1547"/>
                        <a:ext cx="244" cy="150"/>
                        <a:chOff x="1585" y="1547"/>
                        <a:chExt cx="244" cy="150"/>
                      </a:xfrm>
                    </p:grpSpPr>
                    <p:sp>
                      <p:nvSpPr>
                        <p:cNvPr id="17447" name="Freeform 114"/>
                        <p:cNvSpPr>
                          <a:spLocks/>
                        </p:cNvSpPr>
                        <p:nvPr/>
                      </p:nvSpPr>
                      <p:spPr bwMode="auto">
                        <a:xfrm>
                          <a:off x="1588" y="1547"/>
                          <a:ext cx="241" cy="150"/>
                        </a:xfrm>
                        <a:custGeom>
                          <a:avLst/>
                          <a:gdLst>
                            <a:gd name="T0" fmla="*/ 31 w 241"/>
                            <a:gd name="T1" fmla="*/ 59 h 150"/>
                            <a:gd name="T2" fmla="*/ 49 w 241"/>
                            <a:gd name="T3" fmla="*/ 59 h 150"/>
                            <a:gd name="T4" fmla="*/ 62 w 241"/>
                            <a:gd name="T5" fmla="*/ 55 h 150"/>
                            <a:gd name="T6" fmla="*/ 87 w 241"/>
                            <a:gd name="T7" fmla="*/ 38 h 150"/>
                            <a:gd name="T8" fmla="*/ 128 w 241"/>
                            <a:gd name="T9" fmla="*/ 11 h 150"/>
                            <a:gd name="T10" fmla="*/ 140 w 241"/>
                            <a:gd name="T11" fmla="*/ 1 h 150"/>
                            <a:gd name="T12" fmla="*/ 150 w 241"/>
                            <a:gd name="T13" fmla="*/ 0 h 150"/>
                            <a:gd name="T14" fmla="*/ 160 w 241"/>
                            <a:gd name="T15" fmla="*/ 0 h 150"/>
                            <a:gd name="T16" fmla="*/ 177 w 241"/>
                            <a:gd name="T17" fmla="*/ 8 h 150"/>
                            <a:gd name="T18" fmla="*/ 233 w 241"/>
                            <a:gd name="T19" fmla="*/ 32 h 150"/>
                            <a:gd name="T20" fmla="*/ 240 w 241"/>
                            <a:gd name="T21" fmla="*/ 39 h 150"/>
                            <a:gd name="T22" fmla="*/ 234 w 241"/>
                            <a:gd name="T23" fmla="*/ 50 h 150"/>
                            <a:gd name="T24" fmla="*/ 241 w 241"/>
                            <a:gd name="T25" fmla="*/ 63 h 150"/>
                            <a:gd name="T26" fmla="*/ 240 w 241"/>
                            <a:gd name="T27" fmla="*/ 66 h 150"/>
                            <a:gd name="T28" fmla="*/ 233 w 241"/>
                            <a:gd name="T29" fmla="*/ 80 h 150"/>
                            <a:gd name="T30" fmla="*/ 219 w 241"/>
                            <a:gd name="T31" fmla="*/ 81 h 150"/>
                            <a:gd name="T32" fmla="*/ 220 w 241"/>
                            <a:gd name="T33" fmla="*/ 91 h 150"/>
                            <a:gd name="T34" fmla="*/ 212 w 241"/>
                            <a:gd name="T35" fmla="*/ 102 h 150"/>
                            <a:gd name="T36" fmla="*/ 202 w 241"/>
                            <a:gd name="T37" fmla="*/ 105 h 150"/>
                            <a:gd name="T38" fmla="*/ 198 w 241"/>
                            <a:gd name="T39" fmla="*/ 116 h 150"/>
                            <a:gd name="T40" fmla="*/ 181 w 241"/>
                            <a:gd name="T41" fmla="*/ 125 h 150"/>
                            <a:gd name="T42" fmla="*/ 149 w 241"/>
                            <a:gd name="T43" fmla="*/ 116 h 150"/>
                            <a:gd name="T44" fmla="*/ 131 w 241"/>
                            <a:gd name="T45" fmla="*/ 118 h 150"/>
                            <a:gd name="T46" fmla="*/ 96 w 241"/>
                            <a:gd name="T47" fmla="*/ 140 h 150"/>
                            <a:gd name="T48" fmla="*/ 77 w 241"/>
                            <a:gd name="T49" fmla="*/ 147 h 150"/>
                            <a:gd name="T50" fmla="*/ 65 w 241"/>
                            <a:gd name="T51" fmla="*/ 150 h 150"/>
                            <a:gd name="T52" fmla="*/ 0 w 241"/>
                            <a:gd name="T53" fmla="*/ 135 h 150"/>
                            <a:gd name="T54" fmla="*/ 2 w 241"/>
                            <a:gd name="T55" fmla="*/ 107 h 150"/>
                            <a:gd name="T56" fmla="*/ 7 w 241"/>
                            <a:gd name="T57" fmla="*/ 85 h 150"/>
                            <a:gd name="T58" fmla="*/ 31 w 241"/>
                            <a:gd name="T59" fmla="*/ 59 h 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1"/>
                            <a:gd name="T91" fmla="*/ 0 h 150"/>
                            <a:gd name="T92" fmla="*/ 241 w 241"/>
                            <a:gd name="T93" fmla="*/ 150 h 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1" h="150">
                              <a:moveTo>
                                <a:pt x="31" y="59"/>
                              </a:moveTo>
                              <a:lnTo>
                                <a:pt x="49" y="59"/>
                              </a:lnTo>
                              <a:lnTo>
                                <a:pt x="62" y="55"/>
                              </a:lnTo>
                              <a:lnTo>
                                <a:pt x="87" y="38"/>
                              </a:lnTo>
                              <a:lnTo>
                                <a:pt x="128" y="11"/>
                              </a:lnTo>
                              <a:lnTo>
                                <a:pt x="140" y="1"/>
                              </a:lnTo>
                              <a:lnTo>
                                <a:pt x="150" y="0"/>
                              </a:lnTo>
                              <a:lnTo>
                                <a:pt x="160" y="0"/>
                              </a:lnTo>
                              <a:lnTo>
                                <a:pt x="177" y="8"/>
                              </a:lnTo>
                              <a:lnTo>
                                <a:pt x="233" y="32"/>
                              </a:lnTo>
                              <a:lnTo>
                                <a:pt x="240" y="39"/>
                              </a:lnTo>
                              <a:lnTo>
                                <a:pt x="234" y="50"/>
                              </a:lnTo>
                              <a:lnTo>
                                <a:pt x="241" y="63"/>
                              </a:lnTo>
                              <a:lnTo>
                                <a:pt x="240" y="66"/>
                              </a:lnTo>
                              <a:lnTo>
                                <a:pt x="233" y="80"/>
                              </a:lnTo>
                              <a:lnTo>
                                <a:pt x="219" y="81"/>
                              </a:lnTo>
                              <a:lnTo>
                                <a:pt x="220" y="91"/>
                              </a:lnTo>
                              <a:lnTo>
                                <a:pt x="212" y="102"/>
                              </a:lnTo>
                              <a:lnTo>
                                <a:pt x="202" y="105"/>
                              </a:lnTo>
                              <a:lnTo>
                                <a:pt x="198" y="116"/>
                              </a:lnTo>
                              <a:lnTo>
                                <a:pt x="181" y="125"/>
                              </a:lnTo>
                              <a:lnTo>
                                <a:pt x="149" y="116"/>
                              </a:lnTo>
                              <a:lnTo>
                                <a:pt x="131" y="118"/>
                              </a:lnTo>
                              <a:lnTo>
                                <a:pt x="96" y="140"/>
                              </a:lnTo>
                              <a:lnTo>
                                <a:pt x="77" y="147"/>
                              </a:lnTo>
                              <a:lnTo>
                                <a:pt x="65" y="150"/>
                              </a:lnTo>
                              <a:lnTo>
                                <a:pt x="0" y="135"/>
                              </a:lnTo>
                              <a:lnTo>
                                <a:pt x="2" y="107"/>
                              </a:lnTo>
                              <a:lnTo>
                                <a:pt x="7" y="85"/>
                              </a:lnTo>
                              <a:lnTo>
                                <a:pt x="31" y="59"/>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48" name="Freeform 115"/>
                        <p:cNvSpPr>
                          <a:spLocks/>
                        </p:cNvSpPr>
                        <p:nvPr/>
                      </p:nvSpPr>
                      <p:spPr bwMode="auto">
                        <a:xfrm>
                          <a:off x="1585" y="1565"/>
                          <a:ext cx="141" cy="132"/>
                        </a:xfrm>
                        <a:custGeom>
                          <a:avLst/>
                          <a:gdLst>
                            <a:gd name="T0" fmla="*/ 0 w 141"/>
                            <a:gd name="T1" fmla="*/ 97 h 132"/>
                            <a:gd name="T2" fmla="*/ 41 w 141"/>
                            <a:gd name="T3" fmla="*/ 103 h 132"/>
                            <a:gd name="T4" fmla="*/ 55 w 141"/>
                            <a:gd name="T5" fmla="*/ 91 h 132"/>
                            <a:gd name="T6" fmla="*/ 63 w 141"/>
                            <a:gd name="T7" fmla="*/ 77 h 132"/>
                            <a:gd name="T8" fmla="*/ 72 w 141"/>
                            <a:gd name="T9" fmla="*/ 59 h 132"/>
                            <a:gd name="T10" fmla="*/ 76 w 141"/>
                            <a:gd name="T11" fmla="*/ 44 h 132"/>
                            <a:gd name="T12" fmla="*/ 132 w 141"/>
                            <a:gd name="T13" fmla="*/ 0 h 132"/>
                            <a:gd name="T14" fmla="*/ 131 w 141"/>
                            <a:gd name="T15" fmla="*/ 11 h 132"/>
                            <a:gd name="T16" fmla="*/ 141 w 141"/>
                            <a:gd name="T17" fmla="*/ 15 h 132"/>
                            <a:gd name="T18" fmla="*/ 139 w 141"/>
                            <a:gd name="T19" fmla="*/ 18 h 132"/>
                            <a:gd name="T20" fmla="*/ 131 w 141"/>
                            <a:gd name="T21" fmla="*/ 27 h 132"/>
                            <a:gd name="T22" fmla="*/ 134 w 141"/>
                            <a:gd name="T23" fmla="*/ 39 h 132"/>
                            <a:gd name="T24" fmla="*/ 122 w 141"/>
                            <a:gd name="T25" fmla="*/ 52 h 132"/>
                            <a:gd name="T26" fmla="*/ 131 w 141"/>
                            <a:gd name="T27" fmla="*/ 55 h 132"/>
                            <a:gd name="T28" fmla="*/ 122 w 141"/>
                            <a:gd name="T29" fmla="*/ 69 h 132"/>
                            <a:gd name="T30" fmla="*/ 118 w 141"/>
                            <a:gd name="T31" fmla="*/ 82 h 132"/>
                            <a:gd name="T32" fmla="*/ 122 w 141"/>
                            <a:gd name="T33" fmla="*/ 90 h 132"/>
                            <a:gd name="T34" fmla="*/ 129 w 141"/>
                            <a:gd name="T35" fmla="*/ 100 h 132"/>
                            <a:gd name="T36" fmla="*/ 115 w 141"/>
                            <a:gd name="T37" fmla="*/ 111 h 132"/>
                            <a:gd name="T38" fmla="*/ 86 w 141"/>
                            <a:gd name="T39" fmla="*/ 128 h 132"/>
                            <a:gd name="T40" fmla="*/ 72 w 141"/>
                            <a:gd name="T41" fmla="*/ 132 h 132"/>
                            <a:gd name="T42" fmla="*/ 54 w 141"/>
                            <a:gd name="T43" fmla="*/ 129 h 132"/>
                            <a:gd name="T44" fmla="*/ 40 w 141"/>
                            <a:gd name="T45" fmla="*/ 125 h 132"/>
                            <a:gd name="T46" fmla="*/ 9 w 141"/>
                            <a:gd name="T47" fmla="*/ 117 h 132"/>
                            <a:gd name="T48" fmla="*/ 0 w 141"/>
                            <a:gd name="T49" fmla="*/ 9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1"/>
                            <a:gd name="T76" fmla="*/ 0 h 132"/>
                            <a:gd name="T77" fmla="*/ 141 w 141"/>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1" h="132">
                              <a:moveTo>
                                <a:pt x="0" y="97"/>
                              </a:moveTo>
                              <a:lnTo>
                                <a:pt x="41" y="103"/>
                              </a:lnTo>
                              <a:lnTo>
                                <a:pt x="55" y="91"/>
                              </a:lnTo>
                              <a:lnTo>
                                <a:pt x="63" y="77"/>
                              </a:lnTo>
                              <a:lnTo>
                                <a:pt x="72" y="59"/>
                              </a:lnTo>
                              <a:lnTo>
                                <a:pt x="76" y="44"/>
                              </a:lnTo>
                              <a:lnTo>
                                <a:pt x="132" y="0"/>
                              </a:lnTo>
                              <a:lnTo>
                                <a:pt x="131" y="11"/>
                              </a:lnTo>
                              <a:lnTo>
                                <a:pt x="141" y="15"/>
                              </a:lnTo>
                              <a:lnTo>
                                <a:pt x="139" y="18"/>
                              </a:lnTo>
                              <a:lnTo>
                                <a:pt x="131" y="27"/>
                              </a:lnTo>
                              <a:lnTo>
                                <a:pt x="134" y="39"/>
                              </a:lnTo>
                              <a:lnTo>
                                <a:pt x="122" y="52"/>
                              </a:lnTo>
                              <a:lnTo>
                                <a:pt x="131" y="55"/>
                              </a:lnTo>
                              <a:lnTo>
                                <a:pt x="122" y="69"/>
                              </a:lnTo>
                              <a:lnTo>
                                <a:pt x="118" y="82"/>
                              </a:lnTo>
                              <a:lnTo>
                                <a:pt x="122" y="90"/>
                              </a:lnTo>
                              <a:lnTo>
                                <a:pt x="129" y="100"/>
                              </a:lnTo>
                              <a:lnTo>
                                <a:pt x="115" y="111"/>
                              </a:lnTo>
                              <a:lnTo>
                                <a:pt x="86" y="128"/>
                              </a:lnTo>
                              <a:lnTo>
                                <a:pt x="72" y="132"/>
                              </a:lnTo>
                              <a:lnTo>
                                <a:pt x="54" y="129"/>
                              </a:lnTo>
                              <a:lnTo>
                                <a:pt x="40" y="125"/>
                              </a:lnTo>
                              <a:lnTo>
                                <a:pt x="9" y="117"/>
                              </a:lnTo>
                              <a:lnTo>
                                <a:pt x="0" y="97"/>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sp>
                    <p:nvSpPr>
                      <p:cNvPr id="17446" name="Freeform 116"/>
                      <p:cNvSpPr>
                        <a:spLocks/>
                      </p:cNvSpPr>
                      <p:nvPr/>
                    </p:nvSpPr>
                    <p:spPr bwMode="auto">
                      <a:xfrm>
                        <a:off x="1566" y="1592"/>
                        <a:ext cx="85" cy="139"/>
                      </a:xfrm>
                      <a:custGeom>
                        <a:avLst/>
                        <a:gdLst>
                          <a:gd name="T0" fmla="*/ 49 w 85"/>
                          <a:gd name="T1" fmla="*/ 0 h 139"/>
                          <a:gd name="T2" fmla="*/ 33 w 85"/>
                          <a:gd name="T3" fmla="*/ 8 h 139"/>
                          <a:gd name="T4" fmla="*/ 24 w 85"/>
                          <a:gd name="T5" fmla="*/ 17 h 139"/>
                          <a:gd name="T6" fmla="*/ 15 w 85"/>
                          <a:gd name="T7" fmla="*/ 25 h 139"/>
                          <a:gd name="T8" fmla="*/ 10 w 85"/>
                          <a:gd name="T9" fmla="*/ 35 h 139"/>
                          <a:gd name="T10" fmla="*/ 4 w 85"/>
                          <a:gd name="T11" fmla="*/ 43 h 139"/>
                          <a:gd name="T12" fmla="*/ 1 w 85"/>
                          <a:gd name="T13" fmla="*/ 56 h 139"/>
                          <a:gd name="T14" fmla="*/ 0 w 85"/>
                          <a:gd name="T15" fmla="*/ 70 h 139"/>
                          <a:gd name="T16" fmla="*/ 0 w 85"/>
                          <a:gd name="T17" fmla="*/ 81 h 139"/>
                          <a:gd name="T18" fmla="*/ 2 w 85"/>
                          <a:gd name="T19" fmla="*/ 93 h 139"/>
                          <a:gd name="T20" fmla="*/ 8 w 85"/>
                          <a:gd name="T21" fmla="*/ 102 h 139"/>
                          <a:gd name="T22" fmla="*/ 18 w 85"/>
                          <a:gd name="T23" fmla="*/ 121 h 139"/>
                          <a:gd name="T24" fmla="*/ 28 w 85"/>
                          <a:gd name="T25" fmla="*/ 138 h 139"/>
                          <a:gd name="T26" fmla="*/ 60 w 85"/>
                          <a:gd name="T27" fmla="*/ 139 h 139"/>
                          <a:gd name="T28" fmla="*/ 47 w 85"/>
                          <a:gd name="T29" fmla="*/ 123 h 139"/>
                          <a:gd name="T30" fmla="*/ 38 w 85"/>
                          <a:gd name="T31" fmla="*/ 104 h 139"/>
                          <a:gd name="T32" fmla="*/ 31 w 85"/>
                          <a:gd name="T33" fmla="*/ 90 h 139"/>
                          <a:gd name="T34" fmla="*/ 28 w 85"/>
                          <a:gd name="T35" fmla="*/ 63 h 139"/>
                          <a:gd name="T36" fmla="*/ 33 w 85"/>
                          <a:gd name="T37" fmla="*/ 43 h 139"/>
                          <a:gd name="T38" fmla="*/ 45 w 85"/>
                          <a:gd name="T39" fmla="*/ 28 h 139"/>
                          <a:gd name="T40" fmla="*/ 63 w 85"/>
                          <a:gd name="T41" fmla="*/ 15 h 139"/>
                          <a:gd name="T42" fmla="*/ 85 w 85"/>
                          <a:gd name="T43" fmla="*/ 1 h 139"/>
                          <a:gd name="T44" fmla="*/ 49 w 85"/>
                          <a:gd name="T45" fmla="*/ 0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139"/>
                          <a:gd name="T71" fmla="*/ 85 w 85"/>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139">
                            <a:moveTo>
                              <a:pt x="49" y="0"/>
                            </a:moveTo>
                            <a:lnTo>
                              <a:pt x="33" y="8"/>
                            </a:lnTo>
                            <a:lnTo>
                              <a:pt x="24" y="17"/>
                            </a:lnTo>
                            <a:lnTo>
                              <a:pt x="15" y="25"/>
                            </a:lnTo>
                            <a:lnTo>
                              <a:pt x="10" y="35"/>
                            </a:lnTo>
                            <a:lnTo>
                              <a:pt x="4" y="43"/>
                            </a:lnTo>
                            <a:lnTo>
                              <a:pt x="1" y="56"/>
                            </a:lnTo>
                            <a:lnTo>
                              <a:pt x="0" y="70"/>
                            </a:lnTo>
                            <a:lnTo>
                              <a:pt x="0" y="81"/>
                            </a:lnTo>
                            <a:lnTo>
                              <a:pt x="2" y="93"/>
                            </a:lnTo>
                            <a:lnTo>
                              <a:pt x="8" y="102"/>
                            </a:lnTo>
                            <a:lnTo>
                              <a:pt x="18" y="121"/>
                            </a:lnTo>
                            <a:lnTo>
                              <a:pt x="28" y="138"/>
                            </a:lnTo>
                            <a:lnTo>
                              <a:pt x="60" y="139"/>
                            </a:lnTo>
                            <a:lnTo>
                              <a:pt x="47" y="123"/>
                            </a:lnTo>
                            <a:lnTo>
                              <a:pt x="38" y="104"/>
                            </a:lnTo>
                            <a:lnTo>
                              <a:pt x="31" y="90"/>
                            </a:lnTo>
                            <a:lnTo>
                              <a:pt x="28" y="63"/>
                            </a:lnTo>
                            <a:lnTo>
                              <a:pt x="33" y="43"/>
                            </a:lnTo>
                            <a:lnTo>
                              <a:pt x="45" y="28"/>
                            </a:lnTo>
                            <a:lnTo>
                              <a:pt x="63" y="15"/>
                            </a:lnTo>
                            <a:lnTo>
                              <a:pt x="85" y="1"/>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nvGrpSpPr>
                  <p:cNvPr id="17429" name="Group 117"/>
                  <p:cNvGrpSpPr>
                    <a:grpSpLocks/>
                  </p:cNvGrpSpPr>
                  <p:nvPr/>
                </p:nvGrpSpPr>
                <p:grpSpPr bwMode="auto">
                  <a:xfrm>
                    <a:off x="1737" y="1575"/>
                    <a:ext cx="84" cy="84"/>
                    <a:chOff x="1737" y="1575"/>
                    <a:chExt cx="84" cy="84"/>
                  </a:xfrm>
                </p:grpSpPr>
                <p:sp>
                  <p:nvSpPr>
                    <p:cNvPr id="17439" name="Freeform 118"/>
                    <p:cNvSpPr>
                      <a:spLocks/>
                    </p:cNvSpPr>
                    <p:nvPr/>
                  </p:nvSpPr>
                  <p:spPr bwMode="auto">
                    <a:xfrm>
                      <a:off x="1737" y="1623"/>
                      <a:ext cx="62" cy="36"/>
                    </a:xfrm>
                    <a:custGeom>
                      <a:avLst/>
                      <a:gdLst>
                        <a:gd name="T0" fmla="*/ 0 w 62"/>
                        <a:gd name="T1" fmla="*/ 0 h 36"/>
                        <a:gd name="T2" fmla="*/ 26 w 62"/>
                        <a:gd name="T3" fmla="*/ 14 h 36"/>
                        <a:gd name="T4" fmla="*/ 42 w 62"/>
                        <a:gd name="T5" fmla="*/ 21 h 36"/>
                        <a:gd name="T6" fmla="*/ 54 w 62"/>
                        <a:gd name="T7" fmla="*/ 24 h 36"/>
                        <a:gd name="T8" fmla="*/ 62 w 62"/>
                        <a:gd name="T9" fmla="*/ 24 h 36"/>
                        <a:gd name="T10" fmla="*/ 50 w 62"/>
                        <a:gd name="T11" fmla="*/ 29 h 36"/>
                        <a:gd name="T12" fmla="*/ 50 w 62"/>
                        <a:gd name="T13" fmla="*/ 36 h 36"/>
                        <a:gd name="T14" fmla="*/ 35 w 62"/>
                        <a:gd name="T15" fmla="*/ 24 h 36"/>
                        <a:gd name="T16" fmla="*/ 21 w 62"/>
                        <a:gd name="T17" fmla="*/ 12 h 36"/>
                        <a:gd name="T18" fmla="*/ 0 w 62"/>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36"/>
                        <a:gd name="T32" fmla="*/ 62 w 62"/>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36">
                          <a:moveTo>
                            <a:pt x="0" y="0"/>
                          </a:moveTo>
                          <a:lnTo>
                            <a:pt x="26" y="14"/>
                          </a:lnTo>
                          <a:lnTo>
                            <a:pt x="42" y="21"/>
                          </a:lnTo>
                          <a:lnTo>
                            <a:pt x="54" y="24"/>
                          </a:lnTo>
                          <a:lnTo>
                            <a:pt x="62" y="24"/>
                          </a:lnTo>
                          <a:lnTo>
                            <a:pt x="50" y="29"/>
                          </a:lnTo>
                          <a:lnTo>
                            <a:pt x="50" y="36"/>
                          </a:lnTo>
                          <a:lnTo>
                            <a:pt x="35" y="24"/>
                          </a:lnTo>
                          <a:lnTo>
                            <a:pt x="21" y="12"/>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40" name="Freeform 119"/>
                    <p:cNvSpPr>
                      <a:spLocks/>
                    </p:cNvSpPr>
                    <p:nvPr/>
                  </p:nvSpPr>
                  <p:spPr bwMode="auto">
                    <a:xfrm>
                      <a:off x="1756" y="1600"/>
                      <a:ext cx="57" cy="31"/>
                    </a:xfrm>
                    <a:custGeom>
                      <a:avLst/>
                      <a:gdLst>
                        <a:gd name="T0" fmla="*/ 0 w 57"/>
                        <a:gd name="T1" fmla="*/ 0 h 31"/>
                        <a:gd name="T2" fmla="*/ 57 w 57"/>
                        <a:gd name="T3" fmla="*/ 24 h 31"/>
                        <a:gd name="T4" fmla="*/ 50 w 57"/>
                        <a:gd name="T5" fmla="*/ 27 h 31"/>
                        <a:gd name="T6" fmla="*/ 50 w 57"/>
                        <a:gd name="T7" fmla="*/ 31 h 31"/>
                        <a:gd name="T8" fmla="*/ 0 w 57"/>
                        <a:gd name="T9" fmla="*/ 0 h 31"/>
                        <a:gd name="T10" fmla="*/ 0 60000 65536"/>
                        <a:gd name="T11" fmla="*/ 0 60000 65536"/>
                        <a:gd name="T12" fmla="*/ 0 60000 65536"/>
                        <a:gd name="T13" fmla="*/ 0 60000 65536"/>
                        <a:gd name="T14" fmla="*/ 0 60000 65536"/>
                        <a:gd name="T15" fmla="*/ 0 w 57"/>
                        <a:gd name="T16" fmla="*/ 0 h 31"/>
                        <a:gd name="T17" fmla="*/ 57 w 57"/>
                        <a:gd name="T18" fmla="*/ 31 h 31"/>
                      </a:gdLst>
                      <a:ahLst/>
                      <a:cxnLst>
                        <a:cxn ang="T10">
                          <a:pos x="T0" y="T1"/>
                        </a:cxn>
                        <a:cxn ang="T11">
                          <a:pos x="T2" y="T3"/>
                        </a:cxn>
                        <a:cxn ang="T12">
                          <a:pos x="T4" y="T5"/>
                        </a:cxn>
                        <a:cxn ang="T13">
                          <a:pos x="T6" y="T7"/>
                        </a:cxn>
                        <a:cxn ang="T14">
                          <a:pos x="T8" y="T9"/>
                        </a:cxn>
                      </a:cxnLst>
                      <a:rect l="T15" t="T16" r="T17" b="T18"/>
                      <a:pathLst>
                        <a:path w="57" h="31">
                          <a:moveTo>
                            <a:pt x="0" y="0"/>
                          </a:moveTo>
                          <a:lnTo>
                            <a:pt x="57" y="24"/>
                          </a:lnTo>
                          <a:lnTo>
                            <a:pt x="50" y="27"/>
                          </a:lnTo>
                          <a:lnTo>
                            <a:pt x="50" y="31"/>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41" name="Freeform 120"/>
                    <p:cNvSpPr>
                      <a:spLocks/>
                    </p:cNvSpPr>
                    <p:nvPr/>
                  </p:nvSpPr>
                  <p:spPr bwMode="auto">
                    <a:xfrm>
                      <a:off x="1759" y="1575"/>
                      <a:ext cx="62" cy="25"/>
                    </a:xfrm>
                    <a:custGeom>
                      <a:avLst/>
                      <a:gdLst>
                        <a:gd name="T0" fmla="*/ 0 w 62"/>
                        <a:gd name="T1" fmla="*/ 0 h 25"/>
                        <a:gd name="T2" fmla="*/ 62 w 62"/>
                        <a:gd name="T3" fmla="*/ 21 h 25"/>
                        <a:gd name="T4" fmla="*/ 56 w 62"/>
                        <a:gd name="T5" fmla="*/ 25 h 25"/>
                        <a:gd name="T6" fmla="*/ 0 w 62"/>
                        <a:gd name="T7" fmla="*/ 0 h 25"/>
                        <a:gd name="T8" fmla="*/ 0 60000 65536"/>
                        <a:gd name="T9" fmla="*/ 0 60000 65536"/>
                        <a:gd name="T10" fmla="*/ 0 60000 65536"/>
                        <a:gd name="T11" fmla="*/ 0 60000 65536"/>
                        <a:gd name="T12" fmla="*/ 0 w 62"/>
                        <a:gd name="T13" fmla="*/ 0 h 25"/>
                        <a:gd name="T14" fmla="*/ 62 w 62"/>
                        <a:gd name="T15" fmla="*/ 25 h 25"/>
                      </a:gdLst>
                      <a:ahLst/>
                      <a:cxnLst>
                        <a:cxn ang="T8">
                          <a:pos x="T0" y="T1"/>
                        </a:cxn>
                        <a:cxn ang="T9">
                          <a:pos x="T2" y="T3"/>
                        </a:cxn>
                        <a:cxn ang="T10">
                          <a:pos x="T4" y="T5"/>
                        </a:cxn>
                        <a:cxn ang="T11">
                          <a:pos x="T6" y="T7"/>
                        </a:cxn>
                      </a:cxnLst>
                      <a:rect l="T12" t="T13" r="T14" b="T15"/>
                      <a:pathLst>
                        <a:path w="62" h="25">
                          <a:moveTo>
                            <a:pt x="0" y="0"/>
                          </a:moveTo>
                          <a:lnTo>
                            <a:pt x="62" y="21"/>
                          </a:lnTo>
                          <a:lnTo>
                            <a:pt x="56" y="25"/>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nvGrpSpPr>
                  <p:cNvPr id="17430" name="Group 121"/>
                  <p:cNvGrpSpPr>
                    <a:grpSpLocks/>
                  </p:cNvGrpSpPr>
                  <p:nvPr/>
                </p:nvGrpSpPr>
                <p:grpSpPr bwMode="auto">
                  <a:xfrm>
                    <a:off x="1749" y="1378"/>
                    <a:ext cx="35" cy="121"/>
                    <a:chOff x="1749" y="1378"/>
                    <a:chExt cx="35" cy="121"/>
                  </a:xfrm>
                </p:grpSpPr>
                <p:grpSp>
                  <p:nvGrpSpPr>
                    <p:cNvPr id="17431" name="Group 122"/>
                    <p:cNvGrpSpPr>
                      <a:grpSpLocks/>
                    </p:cNvGrpSpPr>
                    <p:nvPr/>
                  </p:nvGrpSpPr>
                  <p:grpSpPr bwMode="auto">
                    <a:xfrm>
                      <a:off x="1751" y="1378"/>
                      <a:ext cx="33" cy="121"/>
                      <a:chOff x="1751" y="1378"/>
                      <a:chExt cx="33" cy="121"/>
                    </a:xfrm>
                  </p:grpSpPr>
                  <p:sp>
                    <p:nvSpPr>
                      <p:cNvPr id="17436" name="Oval 123"/>
                      <p:cNvSpPr>
                        <a:spLocks noChangeArrowheads="1"/>
                      </p:cNvSpPr>
                      <p:nvPr/>
                    </p:nvSpPr>
                    <p:spPr bwMode="auto">
                      <a:xfrm>
                        <a:off x="1751" y="1378"/>
                        <a:ext cx="33" cy="34"/>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37" name="Oval 124"/>
                      <p:cNvSpPr>
                        <a:spLocks noChangeArrowheads="1"/>
                      </p:cNvSpPr>
                      <p:nvPr/>
                    </p:nvSpPr>
                    <p:spPr bwMode="auto">
                      <a:xfrm>
                        <a:off x="1751" y="1424"/>
                        <a:ext cx="32" cy="31"/>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38" name="Oval 125"/>
                      <p:cNvSpPr>
                        <a:spLocks noChangeArrowheads="1"/>
                      </p:cNvSpPr>
                      <p:nvPr/>
                    </p:nvSpPr>
                    <p:spPr bwMode="auto">
                      <a:xfrm>
                        <a:off x="1751" y="1466"/>
                        <a:ext cx="32" cy="33"/>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nvGrpSpPr>
                    <p:cNvPr id="17432" name="Group 126"/>
                    <p:cNvGrpSpPr>
                      <a:grpSpLocks/>
                    </p:cNvGrpSpPr>
                    <p:nvPr/>
                  </p:nvGrpSpPr>
                  <p:grpSpPr bwMode="auto">
                    <a:xfrm>
                      <a:off x="1749" y="1378"/>
                      <a:ext cx="33" cy="119"/>
                      <a:chOff x="1749" y="1378"/>
                      <a:chExt cx="33" cy="119"/>
                    </a:xfrm>
                  </p:grpSpPr>
                  <p:sp>
                    <p:nvSpPr>
                      <p:cNvPr id="17433" name="Oval 127"/>
                      <p:cNvSpPr>
                        <a:spLocks noChangeArrowheads="1"/>
                      </p:cNvSpPr>
                      <p:nvPr/>
                    </p:nvSpPr>
                    <p:spPr bwMode="auto">
                      <a:xfrm>
                        <a:off x="1749" y="1378"/>
                        <a:ext cx="33" cy="32"/>
                      </a:xfrm>
                      <a:prstGeom prst="ellipse">
                        <a:avLst/>
                      </a:pr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34" name="Oval 128"/>
                      <p:cNvSpPr>
                        <a:spLocks noChangeArrowheads="1"/>
                      </p:cNvSpPr>
                      <p:nvPr/>
                    </p:nvSpPr>
                    <p:spPr bwMode="auto">
                      <a:xfrm>
                        <a:off x="1749" y="1423"/>
                        <a:ext cx="33" cy="32"/>
                      </a:xfrm>
                      <a:prstGeom prst="ellipse">
                        <a:avLst/>
                      </a:pr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sp>
                    <p:nvSpPr>
                      <p:cNvPr id="17435" name="Oval 129"/>
                      <p:cNvSpPr>
                        <a:spLocks noChangeArrowheads="1"/>
                      </p:cNvSpPr>
                      <p:nvPr/>
                    </p:nvSpPr>
                    <p:spPr bwMode="auto">
                      <a:xfrm>
                        <a:off x="1749" y="1465"/>
                        <a:ext cx="33" cy="32"/>
                      </a:xfrm>
                      <a:prstGeom prst="ellipse">
                        <a:avLst/>
                      </a:pr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pt-BR">
                          <a:solidFill>
                            <a:prstClr val="black"/>
                          </a:solidFill>
                          <a:latin typeface="Bell MT"/>
                        </a:endParaRPr>
                      </a:p>
                    </p:txBody>
                  </p:sp>
                </p:grpSp>
              </p:grpSp>
            </p:grpSp>
          </p:grpSp>
        </p:grpSp>
        <p:sp>
          <p:nvSpPr>
            <p:cNvPr id="17418" name="Text Box 130"/>
            <p:cNvSpPr txBox="1">
              <a:spLocks noChangeArrowheads="1"/>
            </p:cNvSpPr>
            <p:nvPr/>
          </p:nvSpPr>
          <p:spPr bwMode="auto">
            <a:xfrm>
              <a:off x="0" y="3686"/>
              <a:ext cx="3116" cy="6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spcBef>
                  <a:spcPct val="50000"/>
                </a:spcBef>
              </a:pPr>
              <a:r>
                <a:rPr lang="pt-BR" dirty="0">
                  <a:solidFill>
                    <a:prstClr val="black"/>
                  </a:solidFill>
                  <a:latin typeface="Bell MT"/>
                </a:rPr>
                <a:t>EMANAÇÕES ENERGÉTICAS CARACTERÍSTICAS DE CADA PESSOA.</a:t>
              </a:r>
            </a:p>
          </p:txBody>
        </p:sp>
        <p:sp>
          <p:nvSpPr>
            <p:cNvPr id="17419" name="Line 131"/>
            <p:cNvSpPr>
              <a:spLocks noChangeShapeType="1"/>
            </p:cNvSpPr>
            <p:nvPr/>
          </p:nvSpPr>
          <p:spPr bwMode="auto">
            <a:xfrm flipH="1" flipV="1">
              <a:off x="1152" y="2976"/>
              <a:ext cx="240" cy="720"/>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endParaRPr lang="pt-BR">
                <a:solidFill>
                  <a:prstClr val="black"/>
                </a:solidFill>
                <a:latin typeface="Bell MT"/>
              </a:endParaRPr>
            </a:p>
          </p:txBody>
        </p:sp>
        <p:sp>
          <p:nvSpPr>
            <p:cNvPr id="17420" name="Line 132"/>
            <p:cNvSpPr>
              <a:spLocks noChangeShapeType="1"/>
            </p:cNvSpPr>
            <p:nvPr/>
          </p:nvSpPr>
          <p:spPr bwMode="auto">
            <a:xfrm flipV="1">
              <a:off x="1488" y="3024"/>
              <a:ext cx="480" cy="672"/>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endParaRPr lang="pt-BR">
                <a:solidFill>
                  <a:prstClr val="black"/>
                </a:solidFill>
                <a:latin typeface="Bell MT"/>
              </a:endParaRPr>
            </a:p>
          </p:txBody>
        </p:sp>
      </p:grpSp>
      <p:sp>
        <p:nvSpPr>
          <p:cNvPr id="17412" name="Freeform 133"/>
          <p:cNvSpPr>
            <a:spLocks/>
          </p:cNvSpPr>
          <p:nvPr/>
        </p:nvSpPr>
        <p:spPr bwMode="auto">
          <a:xfrm>
            <a:off x="1258888" y="1376363"/>
            <a:ext cx="2017712" cy="540544"/>
          </a:xfrm>
          <a:custGeom>
            <a:avLst/>
            <a:gdLst>
              <a:gd name="T0" fmla="*/ 1584 w 1584"/>
              <a:gd name="T1" fmla="*/ 624 h 624"/>
              <a:gd name="T2" fmla="*/ 816 w 1584"/>
              <a:gd name="T3" fmla="*/ 0 h 624"/>
              <a:gd name="T4" fmla="*/ 0 w 1584"/>
              <a:gd name="T5" fmla="*/ 624 h 624"/>
              <a:gd name="T6" fmla="*/ 0 60000 65536"/>
              <a:gd name="T7" fmla="*/ 0 60000 65536"/>
              <a:gd name="T8" fmla="*/ 0 60000 65536"/>
              <a:gd name="T9" fmla="*/ 0 w 1584"/>
              <a:gd name="T10" fmla="*/ 0 h 624"/>
              <a:gd name="T11" fmla="*/ 1584 w 1584"/>
              <a:gd name="T12" fmla="*/ 624 h 624"/>
            </a:gdLst>
            <a:ahLst/>
            <a:cxnLst>
              <a:cxn ang="T6">
                <a:pos x="T0" y="T1"/>
              </a:cxn>
              <a:cxn ang="T7">
                <a:pos x="T2" y="T3"/>
              </a:cxn>
              <a:cxn ang="T8">
                <a:pos x="T4" y="T5"/>
              </a:cxn>
            </a:cxnLst>
            <a:rect l="T9" t="T10" r="T11" b="T12"/>
            <a:pathLst>
              <a:path w="1584" h="624">
                <a:moveTo>
                  <a:pt x="1584" y="624"/>
                </a:moveTo>
                <a:cubicBezTo>
                  <a:pt x="1332" y="312"/>
                  <a:pt x="1080" y="0"/>
                  <a:pt x="816" y="0"/>
                </a:cubicBezTo>
                <a:cubicBezTo>
                  <a:pt x="552" y="0"/>
                  <a:pt x="276" y="312"/>
                  <a:pt x="0" y="624"/>
                </a:cubicBezTo>
              </a:path>
            </a:pathLst>
          </a:custGeom>
          <a:noFill/>
          <a:ln w="66675" cap="flat" cmpd="sng">
            <a:solidFill>
              <a:srgbClr val="800000"/>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pt-BR">
              <a:solidFill>
                <a:prstClr val="black"/>
              </a:solidFill>
              <a:latin typeface="Bell MT"/>
            </a:endParaRPr>
          </a:p>
        </p:txBody>
      </p:sp>
      <p:sp>
        <p:nvSpPr>
          <p:cNvPr id="94342" name="AutoShape 134" descr="Ondulado"/>
          <p:cNvSpPr>
            <a:spLocks noChangeArrowheads="1"/>
          </p:cNvSpPr>
          <p:nvPr/>
        </p:nvSpPr>
        <p:spPr bwMode="auto">
          <a:xfrm>
            <a:off x="1752600" y="2825354"/>
            <a:ext cx="1066800" cy="400050"/>
          </a:xfrm>
          <a:prstGeom prst="leftArrow">
            <a:avLst>
              <a:gd name="adj1" fmla="val 50000"/>
              <a:gd name="adj2" fmla="val 50000"/>
            </a:avLst>
          </a:prstGeom>
          <a:pattFill prst="wave">
            <a:fgClr>
              <a:srgbClr val="CC0099"/>
            </a:fgClr>
            <a:bgClr>
              <a:schemeClr val="bg1"/>
            </a:bgClr>
          </a:pattFill>
          <a:ln w="38100" cmpd="dbl">
            <a:solidFill>
              <a:schemeClr val="tx1"/>
            </a:solidFill>
            <a:miter lim="800000"/>
            <a:headEnd/>
            <a:tailEnd/>
          </a:ln>
        </p:spPr>
        <p:txBody>
          <a:bodyPr wrap="none" anchor="ctr"/>
          <a:lstStyle/>
          <a:p>
            <a:pPr defTabSz="914400"/>
            <a:endParaRPr lang="pt-BR">
              <a:solidFill>
                <a:prstClr val="black"/>
              </a:solidFill>
              <a:latin typeface="Bell MT"/>
            </a:endParaRPr>
          </a:p>
        </p:txBody>
      </p:sp>
      <p:sp>
        <p:nvSpPr>
          <p:cNvPr id="94343" name="Text Box 135"/>
          <p:cNvSpPr txBox="1">
            <a:spLocks noChangeArrowheads="1"/>
          </p:cNvSpPr>
          <p:nvPr/>
        </p:nvSpPr>
        <p:spPr bwMode="auto">
          <a:xfrm>
            <a:off x="1295400" y="3111104"/>
            <a:ext cx="2413000" cy="707886"/>
          </a:xfrm>
          <a:prstGeom prst="rect">
            <a:avLst/>
          </a:prstGeom>
          <a:noFill/>
          <a:ln w="9525">
            <a:noFill/>
            <a:miter lim="800000"/>
            <a:headEnd/>
            <a:tailEnd/>
          </a:ln>
          <a:effectLst/>
        </p:spPr>
        <p:txBody>
          <a:bodyPr>
            <a:spAutoFit/>
          </a:bodyPr>
          <a:lstStyle/>
          <a:p>
            <a:pPr algn="ctr" defTabSz="914400" eaLnBrk="0" hangingPunct="0">
              <a:spcBef>
                <a:spcPct val="50000"/>
              </a:spcBef>
              <a:defRPr/>
            </a:pPr>
            <a:r>
              <a:rPr lang="pt-BR" sz="2000" b="1">
                <a:solidFill>
                  <a:prstClr val="black"/>
                </a:solidFill>
                <a:effectLst>
                  <a:outerShdw blurRad="38100" dist="38100" dir="2700000" algn="tl">
                    <a:srgbClr val="C0C0C0"/>
                  </a:outerShdw>
                </a:effectLst>
                <a:latin typeface="Bell MT"/>
              </a:rPr>
              <a:t>TRANSFERÊNCIA ENERGÉTICA</a:t>
            </a:r>
          </a:p>
        </p:txBody>
      </p:sp>
      <p:sp>
        <p:nvSpPr>
          <p:cNvPr id="138" name="Retângulo 137"/>
          <p:cNvSpPr/>
          <p:nvPr/>
        </p:nvSpPr>
        <p:spPr>
          <a:xfrm>
            <a:off x="5076057" y="5324771"/>
            <a:ext cx="350217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defTabSz="914400">
              <a:spcBef>
                <a:spcPct val="50000"/>
              </a:spcBef>
            </a:pPr>
            <a:r>
              <a:rPr lang="pt-BR" dirty="0">
                <a:solidFill>
                  <a:prstClr val="black"/>
                </a:solidFill>
                <a:latin typeface="Bell MT"/>
              </a:rPr>
              <a:t>Imagem: www.parchen.hpg.com.br </a:t>
            </a:r>
          </a:p>
        </p:txBody>
      </p:sp>
      <p:sp>
        <p:nvSpPr>
          <p:cNvPr id="3" name="Retângulo 2"/>
          <p:cNvSpPr/>
          <p:nvPr/>
        </p:nvSpPr>
        <p:spPr>
          <a:xfrm>
            <a:off x="384636" y="998730"/>
            <a:ext cx="8446223" cy="707886"/>
          </a:xfrm>
          <a:prstGeom prst="rect">
            <a:avLst/>
          </a:prstGeom>
        </p:spPr>
        <p:txBody>
          <a:bodyPr wrap="none">
            <a:spAutoFit/>
          </a:bodyPr>
          <a:lstStyle/>
          <a:p>
            <a:pPr algn="ctr" defTabSz="914400">
              <a:defRPr/>
            </a:pPr>
            <a:r>
              <a:rPr lang="pt-BR" sz="4000" dirty="0">
                <a:solidFill>
                  <a:prstClr val="black"/>
                </a:solidFill>
                <a:effectLst>
                  <a:outerShdw blurRad="38100" dist="38100" dir="2700000" algn="tl">
                    <a:srgbClr val="000000">
                      <a:alpha val="43137"/>
                    </a:srgbClr>
                  </a:outerShdw>
                </a:effectLst>
                <a:latin typeface="Bell MT"/>
              </a:rPr>
              <a:t>TRANSMISSÃO DO PENSAMENTO</a:t>
            </a:r>
          </a:p>
        </p:txBody>
      </p:sp>
    </p:spTree>
    <p:extLst>
      <p:ext uri="{BB962C8B-B14F-4D97-AF65-F5344CB8AC3E}">
        <p14:creationId xmlns:p14="http://schemas.microsoft.com/office/powerpoint/2010/main" val="1616076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8" presetClass="entr" presetSubtype="12" fill="hold" grpId="0" nodeType="afterEffect">
                                  <p:stCondLst>
                                    <p:cond delay="0"/>
                                  </p:stCondLst>
                                  <p:childTnLst>
                                    <p:set>
                                      <p:cBhvr>
                                        <p:cTn id="9" dur="1" fill="hold">
                                          <p:stCondLst>
                                            <p:cond delay="0"/>
                                          </p:stCondLst>
                                        </p:cTn>
                                        <p:tgtEl>
                                          <p:spTgt spid="94342"/>
                                        </p:tgtEl>
                                        <p:attrNameLst>
                                          <p:attrName>style.visibility</p:attrName>
                                        </p:attrNameLst>
                                      </p:cBhvr>
                                      <p:to>
                                        <p:strVal val="visible"/>
                                      </p:to>
                                    </p:set>
                                    <p:animEffect transition="in" filter="strips(downLeft)">
                                      <p:cBhvr>
                                        <p:cTn id="10" dur="500"/>
                                        <p:tgtEl>
                                          <p:spTgt spid="94342"/>
                                        </p:tgtEl>
                                      </p:cBhvr>
                                    </p:animEffec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9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42" grpId="0" animBg="1"/>
      <p:bldP spid="94343"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14032" y="1968716"/>
            <a:ext cx="5487068" cy="3036840"/>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O </a:t>
            </a:r>
            <a:r>
              <a:rPr lang="pt-BR" sz="2735" b="1" i="1" dirty="0">
                <a:solidFill>
                  <a:prstClr val="black"/>
                </a:solidFill>
                <a:latin typeface="Times New Roman" panose="02020603050405020304" pitchFamily="18" charset="0"/>
                <a:cs typeface="Times New Roman" panose="02020603050405020304" pitchFamily="18" charset="0"/>
              </a:rPr>
              <a:t>médium fascinado</a:t>
            </a:r>
            <a:r>
              <a:rPr lang="pt-BR" sz="2735" i="1" dirty="0">
                <a:solidFill>
                  <a:prstClr val="black"/>
                </a:solidFill>
                <a:latin typeface="Times New Roman" panose="02020603050405020304" pitchFamily="18" charset="0"/>
                <a:cs typeface="Times New Roman" panose="02020603050405020304" pitchFamily="18" charset="0"/>
              </a:rPr>
              <a:t> não acredita que o estejam enganando: o Espírito tem a arte de lhe inspirar confiança cega, que o impede de ver o embuste e de compreender o absurdo do que escreve, ainda quando esse absurdo salte aos olhos de toda gente. </a:t>
            </a:r>
          </a:p>
        </p:txBody>
      </p:sp>
      <p:sp>
        <p:nvSpPr>
          <p:cNvPr id="4" name="Retângulo 3"/>
          <p:cNvSpPr/>
          <p:nvPr/>
        </p:nvSpPr>
        <p:spPr>
          <a:xfrm>
            <a:off x="4789920" y="5237571"/>
            <a:ext cx="4125480" cy="390881"/>
          </a:xfrm>
          <a:prstGeom prst="rect">
            <a:avLst/>
          </a:prstGeom>
        </p:spPr>
        <p:txBody>
          <a:bodyPr wrap="none">
            <a:spAutoFit/>
          </a:bodyPr>
          <a:lstStyle/>
          <a:p>
            <a:pPr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6580387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17848" y="2003008"/>
            <a:ext cx="5468953" cy="261589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ilusão pode mesmo ir até ao ponto de o fazer achar sublime a linguagem mais ridícula. Fora erro acreditar que a este gênero de obsessão só estão sujeitas as pessoas simples, ignorantes e baldas de senso. </a:t>
            </a:r>
          </a:p>
        </p:txBody>
      </p:sp>
      <p:sp>
        <p:nvSpPr>
          <p:cNvPr id="4" name="Retângulo 3"/>
          <p:cNvSpPr/>
          <p:nvPr/>
        </p:nvSpPr>
        <p:spPr>
          <a:xfrm>
            <a:off x="4572000" y="4919260"/>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1933327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988691" y="2121053"/>
            <a:ext cx="5698109" cy="261589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Dela não se acham isentos nem os homens de mais espírito, os mais instruídos e os mais inteligentes sob outros aspectos, o que prova que tal aberração é efeito de uma causa estranha, cuja influência eles sofrem. </a:t>
            </a:r>
          </a:p>
        </p:txBody>
      </p:sp>
      <p:sp>
        <p:nvSpPr>
          <p:cNvPr id="4" name="Retângulo 3"/>
          <p:cNvSpPr/>
          <p:nvPr/>
        </p:nvSpPr>
        <p:spPr>
          <a:xfrm>
            <a:off x="4572000" y="4992674"/>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4629781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39671" y="1142708"/>
            <a:ext cx="5487068" cy="4299685"/>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Já dissemos que muito mais graves são as consequências da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Efetivamente, graças à ilusão que dela decorre, o Espírito conduz o indivíduo de quem ele chegou a apoderar-se, como faria com um cego, e pode levá-lo a aceitar as doutrinas mais estranhas, as teorias mais falsas, como se fossem a única expressão da verdade. </a:t>
            </a:r>
          </a:p>
        </p:txBody>
      </p:sp>
      <p:sp>
        <p:nvSpPr>
          <p:cNvPr id="4" name="Retângulo 3"/>
          <p:cNvSpPr/>
          <p:nvPr/>
        </p:nvSpPr>
        <p:spPr>
          <a:xfrm>
            <a:off x="4675621" y="5591265"/>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5530214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26744" y="1588116"/>
            <a:ext cx="5487068"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Ainda mais, pode levá-lo a situações ridículas, comprometedoras e até perigosas. Compreende-se facilmente toda a diferença que existe entre a obsessão simples e 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compreende-se também que os Espíritos que produzem esses dois efeitos devem diferir de caráter.  </a:t>
            </a: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p:txBody>
      </p:sp>
      <p:sp>
        <p:nvSpPr>
          <p:cNvPr id="4" name="Retângulo 3"/>
          <p:cNvSpPr/>
          <p:nvPr/>
        </p:nvSpPr>
        <p:spPr>
          <a:xfrm>
            <a:off x="4561321" y="5156771"/>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8091231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99732" y="2373795"/>
            <a:ext cx="5487068"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Na primeira, o Espírito que se agarra à pessoa não passa de um importuno pela sua tenacidade e de quem aquela se impacienta por desembaraçar-se. </a:t>
            </a:r>
          </a:p>
        </p:txBody>
      </p:sp>
      <p:sp>
        <p:nvSpPr>
          <p:cNvPr id="4" name="Retângulo 3"/>
          <p:cNvSpPr/>
          <p:nvPr/>
        </p:nvSpPr>
        <p:spPr>
          <a:xfrm>
            <a:off x="4360959" y="4599837"/>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607801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48045" y="1700105"/>
            <a:ext cx="5238755"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Na segunda, a coisa é muito diversa. Para chegar a tais fins, preciso é que o Espírito seja destro, ardiloso e profundamente hipócrita, porquanto não pode operar a mudança e fazer-se acolhido, senão por meio da máscara que toma e de um falso aspecto de virtude.</a:t>
            </a:r>
          </a:p>
        </p:txBody>
      </p:sp>
      <p:sp>
        <p:nvSpPr>
          <p:cNvPr id="4" name="Retângulo 3"/>
          <p:cNvSpPr/>
          <p:nvPr/>
        </p:nvSpPr>
        <p:spPr>
          <a:xfrm>
            <a:off x="4561321" y="5433011"/>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8471655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28332" y="1489631"/>
            <a:ext cx="5258468"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Os grandes termos — caridade, humildade, amor de Deus — lhe servem como que de carta de crédito, porém, através de tudo isso, deixa passar sinais de inferioridade, que só o </a:t>
            </a:r>
            <a:r>
              <a:rPr lang="pt-BR" sz="2735" b="1" i="1" dirty="0">
                <a:solidFill>
                  <a:prstClr val="black"/>
                </a:solidFill>
                <a:latin typeface="Times New Roman" panose="02020603050405020304" pitchFamily="18" charset="0"/>
                <a:cs typeface="Times New Roman" panose="02020603050405020304" pitchFamily="18" charset="0"/>
              </a:rPr>
              <a:t>fascinado</a:t>
            </a:r>
            <a:r>
              <a:rPr lang="pt-BR" sz="2735" i="1" dirty="0">
                <a:solidFill>
                  <a:prstClr val="black"/>
                </a:solidFill>
                <a:latin typeface="Times New Roman" panose="02020603050405020304" pitchFamily="18" charset="0"/>
                <a:cs typeface="Times New Roman" panose="02020603050405020304" pitchFamily="18" charset="0"/>
              </a:rPr>
              <a:t> é incapaz de perceber. Por isso mesmo, o que o </a:t>
            </a:r>
            <a:r>
              <a:rPr lang="pt-BR" sz="2735" b="1" i="1" dirty="0">
                <a:solidFill>
                  <a:prstClr val="black"/>
                </a:solidFill>
                <a:latin typeface="Times New Roman" panose="02020603050405020304" pitchFamily="18" charset="0"/>
                <a:cs typeface="Times New Roman" panose="02020603050405020304" pitchFamily="18" charset="0"/>
              </a:rPr>
              <a:t>fascinador</a:t>
            </a:r>
            <a:r>
              <a:rPr lang="pt-BR" sz="2735" i="1" dirty="0">
                <a:solidFill>
                  <a:prstClr val="black"/>
                </a:solidFill>
                <a:latin typeface="Times New Roman" panose="02020603050405020304" pitchFamily="18" charset="0"/>
                <a:cs typeface="Times New Roman" panose="02020603050405020304" pitchFamily="18" charset="0"/>
              </a:rPr>
              <a:t> mais teme são as pessoas que veem claro.</a:t>
            </a:r>
          </a:p>
        </p:txBody>
      </p:sp>
      <p:sp>
        <p:nvSpPr>
          <p:cNvPr id="4" name="Retângulo 3"/>
          <p:cNvSpPr/>
          <p:nvPr/>
        </p:nvSpPr>
        <p:spPr>
          <a:xfrm>
            <a:off x="4561321" y="5517240"/>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239.</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9111692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05753" y="2305077"/>
            <a:ext cx="5381047" cy="3459409"/>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Daí o consistir a sua tática, quase sempre, em inspirar ao seu intérprete o afastamento de quem quer que lhe possa abrir os olhos. Por esse meio, evitando toda contradição, fica certo de ter razão sempre. </a:t>
            </a: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p:txBody>
      </p:sp>
      <p:sp>
        <p:nvSpPr>
          <p:cNvPr id="5" name="Retângulo 4"/>
          <p:cNvSpPr/>
          <p:nvPr/>
        </p:nvSpPr>
        <p:spPr>
          <a:xfrm>
            <a:off x="4642348" y="5242993"/>
            <a:ext cx="3927471" cy="375847"/>
          </a:xfrm>
          <a:prstGeom prst="rect">
            <a:avLst/>
          </a:prstGeom>
        </p:spPr>
        <p:txBody>
          <a:bodyPr wrap="none">
            <a:spAutoFit/>
          </a:bodyPr>
          <a:lstStyle/>
          <a:p>
            <a:pPr defTabSz="943033"/>
            <a:r>
              <a:rPr lang="pt-BR" sz="1856" i="1" dirty="0">
                <a:solidFill>
                  <a:prstClr val="black"/>
                </a:solidFill>
                <a:latin typeface="Times New Roman" panose="02020603050405020304" pitchFamily="18" charset="0"/>
                <a:cs typeface="Times New Roman" panose="02020603050405020304" pitchFamily="18" charset="0"/>
              </a:rPr>
              <a:t>Allan Kardec - Livro dos médiuns, 239.</a:t>
            </a:r>
            <a:endParaRPr lang="pt-BR" sz="1856" dirty="0">
              <a:solidFill>
                <a:prstClr val="black"/>
              </a:solidFill>
              <a:latin typeface="Calibri"/>
            </a:endParaRPr>
          </a:p>
        </p:txBody>
      </p:sp>
    </p:spTree>
    <p:extLst>
      <p:ext uri="{BB962C8B-B14F-4D97-AF65-F5344CB8AC3E}">
        <p14:creationId xmlns:p14="http://schemas.microsoft.com/office/powerpoint/2010/main" val="32893821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76101" y="1652726"/>
            <a:ext cx="5399744"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Apenas aborrecimento há, pois, e não perigo, para todo médium que não se deixe ludibriar, porque não poderá ser enganado. Muito diverso é o que se dá com 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porque então não tem limites o domínio que o Espírito assume sobre o encarnado de quem se apoderou. </a:t>
            </a:r>
          </a:p>
        </p:txBody>
      </p:sp>
      <p:sp>
        <p:nvSpPr>
          <p:cNvPr id="4" name="Retângulo 3"/>
          <p:cNvSpPr/>
          <p:nvPr/>
        </p:nvSpPr>
        <p:spPr>
          <a:xfrm>
            <a:off x="4660325" y="5252605"/>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250.</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077451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 y="1754982"/>
            <a:ext cx="4284663" cy="3675532"/>
            <a:chOff x="0" y="837"/>
            <a:chExt cx="2967" cy="3529"/>
          </a:xfrm>
        </p:grpSpPr>
        <p:grpSp>
          <p:nvGrpSpPr>
            <p:cNvPr id="18441" name="Group 3"/>
            <p:cNvGrpSpPr>
              <a:grpSpLocks/>
            </p:cNvGrpSpPr>
            <p:nvPr/>
          </p:nvGrpSpPr>
          <p:grpSpPr bwMode="auto">
            <a:xfrm>
              <a:off x="0" y="837"/>
              <a:ext cx="2967" cy="2715"/>
              <a:chOff x="0" y="837"/>
              <a:chExt cx="2967" cy="2715"/>
            </a:xfrm>
          </p:grpSpPr>
          <p:grpSp>
            <p:nvGrpSpPr>
              <p:cNvPr id="18445" name="Group 4"/>
              <p:cNvGrpSpPr>
                <a:grpSpLocks/>
              </p:cNvGrpSpPr>
              <p:nvPr/>
            </p:nvGrpSpPr>
            <p:grpSpPr bwMode="auto">
              <a:xfrm>
                <a:off x="1440" y="837"/>
                <a:ext cx="1527" cy="2715"/>
                <a:chOff x="1440" y="837"/>
                <a:chExt cx="1527" cy="2715"/>
              </a:xfrm>
            </p:grpSpPr>
            <p:sp>
              <p:nvSpPr>
                <p:cNvPr id="18523" name="Freeform 5" descr="Ondulado"/>
                <p:cNvSpPr>
                  <a:spLocks/>
                </p:cNvSpPr>
                <p:nvPr/>
              </p:nvSpPr>
              <p:spPr bwMode="auto">
                <a:xfrm>
                  <a:off x="1440" y="837"/>
                  <a:ext cx="1527" cy="2715"/>
                </a:xfrm>
                <a:custGeom>
                  <a:avLst/>
                  <a:gdLst>
                    <a:gd name="T0" fmla="*/ 685 w 1527"/>
                    <a:gd name="T1" fmla="*/ 52 h 2715"/>
                    <a:gd name="T2" fmla="*/ 426 w 1527"/>
                    <a:gd name="T3" fmla="*/ 145 h 2715"/>
                    <a:gd name="T4" fmla="*/ 354 w 1527"/>
                    <a:gd name="T5" fmla="*/ 176 h 2715"/>
                    <a:gd name="T6" fmla="*/ 323 w 1527"/>
                    <a:gd name="T7" fmla="*/ 186 h 2715"/>
                    <a:gd name="T8" fmla="*/ 354 w 1527"/>
                    <a:gd name="T9" fmla="*/ 362 h 2715"/>
                    <a:gd name="T10" fmla="*/ 302 w 1527"/>
                    <a:gd name="T11" fmla="*/ 445 h 2715"/>
                    <a:gd name="T12" fmla="*/ 33 w 1527"/>
                    <a:gd name="T13" fmla="*/ 517 h 2715"/>
                    <a:gd name="T14" fmla="*/ 33 w 1527"/>
                    <a:gd name="T15" fmla="*/ 590 h 2715"/>
                    <a:gd name="T16" fmla="*/ 43 w 1527"/>
                    <a:gd name="T17" fmla="*/ 631 h 2715"/>
                    <a:gd name="T18" fmla="*/ 105 w 1527"/>
                    <a:gd name="T19" fmla="*/ 724 h 2715"/>
                    <a:gd name="T20" fmla="*/ 178 w 1527"/>
                    <a:gd name="T21" fmla="*/ 848 h 2715"/>
                    <a:gd name="T22" fmla="*/ 219 w 1527"/>
                    <a:gd name="T23" fmla="*/ 879 h 2715"/>
                    <a:gd name="T24" fmla="*/ 240 w 1527"/>
                    <a:gd name="T25" fmla="*/ 910 h 2715"/>
                    <a:gd name="T26" fmla="*/ 250 w 1527"/>
                    <a:gd name="T27" fmla="*/ 1055 h 2715"/>
                    <a:gd name="T28" fmla="*/ 333 w 1527"/>
                    <a:gd name="T29" fmla="*/ 1210 h 2715"/>
                    <a:gd name="T30" fmla="*/ 447 w 1527"/>
                    <a:gd name="T31" fmla="*/ 1314 h 2715"/>
                    <a:gd name="T32" fmla="*/ 519 w 1527"/>
                    <a:gd name="T33" fmla="*/ 1531 h 2715"/>
                    <a:gd name="T34" fmla="*/ 478 w 1527"/>
                    <a:gd name="T35" fmla="*/ 1717 h 2715"/>
                    <a:gd name="T36" fmla="*/ 405 w 1527"/>
                    <a:gd name="T37" fmla="*/ 1965 h 2715"/>
                    <a:gd name="T38" fmla="*/ 395 w 1527"/>
                    <a:gd name="T39" fmla="*/ 2079 h 2715"/>
                    <a:gd name="T40" fmla="*/ 364 w 1527"/>
                    <a:gd name="T41" fmla="*/ 2110 h 2715"/>
                    <a:gd name="T42" fmla="*/ 354 w 1527"/>
                    <a:gd name="T43" fmla="*/ 2141 h 2715"/>
                    <a:gd name="T44" fmla="*/ 281 w 1527"/>
                    <a:gd name="T45" fmla="*/ 2244 h 2715"/>
                    <a:gd name="T46" fmla="*/ 292 w 1527"/>
                    <a:gd name="T47" fmla="*/ 2369 h 2715"/>
                    <a:gd name="T48" fmla="*/ 312 w 1527"/>
                    <a:gd name="T49" fmla="*/ 2462 h 2715"/>
                    <a:gd name="T50" fmla="*/ 385 w 1527"/>
                    <a:gd name="T51" fmla="*/ 2482 h 2715"/>
                    <a:gd name="T52" fmla="*/ 529 w 1527"/>
                    <a:gd name="T53" fmla="*/ 2493 h 2715"/>
                    <a:gd name="T54" fmla="*/ 623 w 1527"/>
                    <a:gd name="T55" fmla="*/ 2586 h 2715"/>
                    <a:gd name="T56" fmla="*/ 685 w 1527"/>
                    <a:gd name="T57" fmla="*/ 2596 h 2715"/>
                    <a:gd name="T58" fmla="*/ 1067 w 1527"/>
                    <a:gd name="T59" fmla="*/ 2658 h 2715"/>
                    <a:gd name="T60" fmla="*/ 1440 w 1527"/>
                    <a:gd name="T61" fmla="*/ 2668 h 2715"/>
                    <a:gd name="T62" fmla="*/ 1440 w 1527"/>
                    <a:gd name="T63" fmla="*/ 2441 h 2715"/>
                    <a:gd name="T64" fmla="*/ 1502 w 1527"/>
                    <a:gd name="T65" fmla="*/ 2327 h 2715"/>
                    <a:gd name="T66" fmla="*/ 1471 w 1527"/>
                    <a:gd name="T67" fmla="*/ 2038 h 2715"/>
                    <a:gd name="T68" fmla="*/ 1429 w 1527"/>
                    <a:gd name="T69" fmla="*/ 1924 h 2715"/>
                    <a:gd name="T70" fmla="*/ 1471 w 1527"/>
                    <a:gd name="T71" fmla="*/ 1769 h 2715"/>
                    <a:gd name="T72" fmla="*/ 1481 w 1527"/>
                    <a:gd name="T73" fmla="*/ 1707 h 2715"/>
                    <a:gd name="T74" fmla="*/ 1502 w 1527"/>
                    <a:gd name="T75" fmla="*/ 1541 h 2715"/>
                    <a:gd name="T76" fmla="*/ 1429 w 1527"/>
                    <a:gd name="T77" fmla="*/ 1438 h 2715"/>
                    <a:gd name="T78" fmla="*/ 1409 w 1527"/>
                    <a:gd name="T79" fmla="*/ 1376 h 2715"/>
                    <a:gd name="T80" fmla="*/ 1378 w 1527"/>
                    <a:gd name="T81" fmla="*/ 1345 h 2715"/>
                    <a:gd name="T82" fmla="*/ 1336 w 1527"/>
                    <a:gd name="T83" fmla="*/ 1283 h 2715"/>
                    <a:gd name="T84" fmla="*/ 1326 w 1527"/>
                    <a:gd name="T85" fmla="*/ 1034 h 2715"/>
                    <a:gd name="T86" fmla="*/ 1378 w 1527"/>
                    <a:gd name="T87" fmla="*/ 931 h 2715"/>
                    <a:gd name="T88" fmla="*/ 1305 w 1527"/>
                    <a:gd name="T89" fmla="*/ 734 h 2715"/>
                    <a:gd name="T90" fmla="*/ 1347 w 1527"/>
                    <a:gd name="T91" fmla="*/ 631 h 2715"/>
                    <a:gd name="T92" fmla="*/ 1388 w 1527"/>
                    <a:gd name="T93" fmla="*/ 569 h 2715"/>
                    <a:gd name="T94" fmla="*/ 1378 w 1527"/>
                    <a:gd name="T95" fmla="*/ 269 h 2715"/>
                    <a:gd name="T96" fmla="*/ 1357 w 1527"/>
                    <a:gd name="T97" fmla="*/ 238 h 2715"/>
                    <a:gd name="T98" fmla="*/ 1285 w 1527"/>
                    <a:gd name="T99" fmla="*/ 165 h 2715"/>
                    <a:gd name="T100" fmla="*/ 1140 w 1527"/>
                    <a:gd name="T101" fmla="*/ 21 h 2715"/>
                    <a:gd name="T102" fmla="*/ 954 w 1527"/>
                    <a:gd name="T103" fmla="*/ 31 h 2715"/>
                    <a:gd name="T104" fmla="*/ 736 w 1527"/>
                    <a:gd name="T105" fmla="*/ 31 h 2715"/>
                    <a:gd name="T106" fmla="*/ 685 w 1527"/>
                    <a:gd name="T107" fmla="*/ 52 h 27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27"/>
                    <a:gd name="T163" fmla="*/ 0 h 2715"/>
                    <a:gd name="T164" fmla="*/ 1527 w 1527"/>
                    <a:gd name="T165" fmla="*/ 2715 h 27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27" h="2715">
                      <a:moveTo>
                        <a:pt x="685" y="52"/>
                      </a:moveTo>
                      <a:cubicBezTo>
                        <a:pt x="596" y="111"/>
                        <a:pt x="524" y="112"/>
                        <a:pt x="426" y="145"/>
                      </a:cubicBezTo>
                      <a:cubicBezTo>
                        <a:pt x="401" y="153"/>
                        <a:pt x="378" y="166"/>
                        <a:pt x="354" y="176"/>
                      </a:cubicBezTo>
                      <a:cubicBezTo>
                        <a:pt x="344" y="180"/>
                        <a:pt x="333" y="183"/>
                        <a:pt x="323" y="186"/>
                      </a:cubicBezTo>
                      <a:cubicBezTo>
                        <a:pt x="300" y="252"/>
                        <a:pt x="305" y="313"/>
                        <a:pt x="354" y="362"/>
                      </a:cubicBezTo>
                      <a:cubicBezTo>
                        <a:pt x="368" y="404"/>
                        <a:pt x="346" y="430"/>
                        <a:pt x="302" y="445"/>
                      </a:cubicBezTo>
                      <a:cubicBezTo>
                        <a:pt x="212" y="475"/>
                        <a:pt x="120" y="473"/>
                        <a:pt x="33" y="517"/>
                      </a:cubicBezTo>
                      <a:cubicBezTo>
                        <a:pt x="0" y="566"/>
                        <a:pt x="11" y="530"/>
                        <a:pt x="33" y="590"/>
                      </a:cubicBezTo>
                      <a:cubicBezTo>
                        <a:pt x="38" y="603"/>
                        <a:pt x="37" y="618"/>
                        <a:pt x="43" y="631"/>
                      </a:cubicBezTo>
                      <a:cubicBezTo>
                        <a:pt x="60" y="664"/>
                        <a:pt x="93" y="689"/>
                        <a:pt x="105" y="724"/>
                      </a:cubicBezTo>
                      <a:cubicBezTo>
                        <a:pt x="121" y="770"/>
                        <a:pt x="151" y="808"/>
                        <a:pt x="178" y="848"/>
                      </a:cubicBezTo>
                      <a:cubicBezTo>
                        <a:pt x="188" y="862"/>
                        <a:pt x="207" y="867"/>
                        <a:pt x="219" y="879"/>
                      </a:cubicBezTo>
                      <a:cubicBezTo>
                        <a:pt x="228" y="888"/>
                        <a:pt x="233" y="900"/>
                        <a:pt x="240" y="910"/>
                      </a:cubicBezTo>
                      <a:cubicBezTo>
                        <a:pt x="243" y="958"/>
                        <a:pt x="246" y="1007"/>
                        <a:pt x="250" y="1055"/>
                      </a:cubicBezTo>
                      <a:cubicBezTo>
                        <a:pt x="258" y="1155"/>
                        <a:pt x="242" y="1188"/>
                        <a:pt x="333" y="1210"/>
                      </a:cubicBezTo>
                      <a:cubicBezTo>
                        <a:pt x="386" y="1245"/>
                        <a:pt x="412" y="1262"/>
                        <a:pt x="447" y="1314"/>
                      </a:cubicBezTo>
                      <a:cubicBezTo>
                        <a:pt x="456" y="1462"/>
                        <a:pt x="426" y="1468"/>
                        <a:pt x="519" y="1531"/>
                      </a:cubicBezTo>
                      <a:cubicBezTo>
                        <a:pt x="542" y="1603"/>
                        <a:pt x="490" y="1648"/>
                        <a:pt x="478" y="1717"/>
                      </a:cubicBezTo>
                      <a:cubicBezTo>
                        <a:pt x="462" y="1806"/>
                        <a:pt x="435" y="1881"/>
                        <a:pt x="405" y="1965"/>
                      </a:cubicBezTo>
                      <a:cubicBezTo>
                        <a:pt x="402" y="2003"/>
                        <a:pt x="405" y="2042"/>
                        <a:pt x="395" y="2079"/>
                      </a:cubicBezTo>
                      <a:cubicBezTo>
                        <a:pt x="391" y="2093"/>
                        <a:pt x="372" y="2098"/>
                        <a:pt x="364" y="2110"/>
                      </a:cubicBezTo>
                      <a:cubicBezTo>
                        <a:pt x="358" y="2119"/>
                        <a:pt x="360" y="2132"/>
                        <a:pt x="354" y="2141"/>
                      </a:cubicBezTo>
                      <a:cubicBezTo>
                        <a:pt x="323" y="2183"/>
                        <a:pt x="299" y="2194"/>
                        <a:pt x="281" y="2244"/>
                      </a:cubicBezTo>
                      <a:cubicBezTo>
                        <a:pt x="285" y="2286"/>
                        <a:pt x="287" y="2327"/>
                        <a:pt x="292" y="2369"/>
                      </a:cubicBezTo>
                      <a:cubicBezTo>
                        <a:pt x="293" y="2379"/>
                        <a:pt x="304" y="2457"/>
                        <a:pt x="312" y="2462"/>
                      </a:cubicBezTo>
                      <a:cubicBezTo>
                        <a:pt x="333" y="2475"/>
                        <a:pt x="360" y="2478"/>
                        <a:pt x="385" y="2482"/>
                      </a:cubicBezTo>
                      <a:cubicBezTo>
                        <a:pt x="433" y="2489"/>
                        <a:pt x="481" y="2489"/>
                        <a:pt x="529" y="2493"/>
                      </a:cubicBezTo>
                      <a:cubicBezTo>
                        <a:pt x="593" y="2514"/>
                        <a:pt x="553" y="2494"/>
                        <a:pt x="623" y="2586"/>
                      </a:cubicBezTo>
                      <a:cubicBezTo>
                        <a:pt x="636" y="2603"/>
                        <a:pt x="665" y="2591"/>
                        <a:pt x="685" y="2596"/>
                      </a:cubicBezTo>
                      <a:cubicBezTo>
                        <a:pt x="813" y="2628"/>
                        <a:pt x="934" y="2647"/>
                        <a:pt x="1067" y="2658"/>
                      </a:cubicBezTo>
                      <a:cubicBezTo>
                        <a:pt x="1182" y="2715"/>
                        <a:pt x="1320" y="2680"/>
                        <a:pt x="1440" y="2668"/>
                      </a:cubicBezTo>
                      <a:cubicBezTo>
                        <a:pt x="1467" y="2557"/>
                        <a:pt x="1440" y="2685"/>
                        <a:pt x="1440" y="2441"/>
                      </a:cubicBezTo>
                      <a:cubicBezTo>
                        <a:pt x="1440" y="2398"/>
                        <a:pt x="1502" y="2327"/>
                        <a:pt x="1502" y="2327"/>
                      </a:cubicBezTo>
                      <a:cubicBezTo>
                        <a:pt x="1523" y="2241"/>
                        <a:pt x="1521" y="2115"/>
                        <a:pt x="1471" y="2038"/>
                      </a:cubicBezTo>
                      <a:cubicBezTo>
                        <a:pt x="1460" y="1996"/>
                        <a:pt x="1440" y="1966"/>
                        <a:pt x="1429" y="1924"/>
                      </a:cubicBezTo>
                      <a:cubicBezTo>
                        <a:pt x="1438" y="1855"/>
                        <a:pt x="1441" y="1827"/>
                        <a:pt x="1471" y="1769"/>
                      </a:cubicBezTo>
                      <a:cubicBezTo>
                        <a:pt x="1474" y="1748"/>
                        <a:pt x="1478" y="1728"/>
                        <a:pt x="1481" y="1707"/>
                      </a:cubicBezTo>
                      <a:cubicBezTo>
                        <a:pt x="1489" y="1652"/>
                        <a:pt x="1502" y="1541"/>
                        <a:pt x="1502" y="1541"/>
                      </a:cubicBezTo>
                      <a:cubicBezTo>
                        <a:pt x="1476" y="1348"/>
                        <a:pt x="1527" y="1536"/>
                        <a:pt x="1429" y="1438"/>
                      </a:cubicBezTo>
                      <a:cubicBezTo>
                        <a:pt x="1414" y="1423"/>
                        <a:pt x="1419" y="1395"/>
                        <a:pt x="1409" y="1376"/>
                      </a:cubicBezTo>
                      <a:cubicBezTo>
                        <a:pt x="1402" y="1363"/>
                        <a:pt x="1387" y="1356"/>
                        <a:pt x="1378" y="1345"/>
                      </a:cubicBezTo>
                      <a:cubicBezTo>
                        <a:pt x="1363" y="1325"/>
                        <a:pt x="1336" y="1283"/>
                        <a:pt x="1336" y="1283"/>
                      </a:cubicBezTo>
                      <a:cubicBezTo>
                        <a:pt x="1323" y="1198"/>
                        <a:pt x="1308" y="1121"/>
                        <a:pt x="1326" y="1034"/>
                      </a:cubicBezTo>
                      <a:cubicBezTo>
                        <a:pt x="1334" y="999"/>
                        <a:pt x="1366" y="966"/>
                        <a:pt x="1378" y="931"/>
                      </a:cubicBezTo>
                      <a:cubicBezTo>
                        <a:pt x="1368" y="852"/>
                        <a:pt x="1350" y="800"/>
                        <a:pt x="1305" y="734"/>
                      </a:cubicBezTo>
                      <a:cubicBezTo>
                        <a:pt x="1323" y="618"/>
                        <a:pt x="1296" y="697"/>
                        <a:pt x="1347" y="631"/>
                      </a:cubicBezTo>
                      <a:cubicBezTo>
                        <a:pt x="1362" y="611"/>
                        <a:pt x="1388" y="569"/>
                        <a:pt x="1388" y="569"/>
                      </a:cubicBezTo>
                      <a:cubicBezTo>
                        <a:pt x="1414" y="490"/>
                        <a:pt x="1415" y="343"/>
                        <a:pt x="1378" y="269"/>
                      </a:cubicBezTo>
                      <a:cubicBezTo>
                        <a:pt x="1372" y="258"/>
                        <a:pt x="1365" y="247"/>
                        <a:pt x="1357" y="238"/>
                      </a:cubicBezTo>
                      <a:cubicBezTo>
                        <a:pt x="1334" y="213"/>
                        <a:pt x="1301" y="195"/>
                        <a:pt x="1285" y="165"/>
                      </a:cubicBezTo>
                      <a:cubicBezTo>
                        <a:pt x="1248" y="92"/>
                        <a:pt x="1220" y="47"/>
                        <a:pt x="1140" y="21"/>
                      </a:cubicBezTo>
                      <a:cubicBezTo>
                        <a:pt x="1078" y="24"/>
                        <a:pt x="1016" y="31"/>
                        <a:pt x="954" y="31"/>
                      </a:cubicBezTo>
                      <a:cubicBezTo>
                        <a:pt x="723" y="31"/>
                        <a:pt x="832" y="0"/>
                        <a:pt x="736" y="31"/>
                      </a:cubicBezTo>
                      <a:cubicBezTo>
                        <a:pt x="699" y="56"/>
                        <a:pt x="717" y="52"/>
                        <a:pt x="685" y="52"/>
                      </a:cubicBezTo>
                      <a:close/>
                    </a:path>
                  </a:pathLst>
                </a:custGeom>
                <a:pattFill prst="wave">
                  <a:fgClr>
                    <a:srgbClr val="CC0099"/>
                  </a:fgClr>
                  <a:bgClr>
                    <a:schemeClr val="bg1"/>
                  </a:bgClr>
                </a:pattFill>
                <a:ln w="9525">
                  <a:solidFill>
                    <a:schemeClr val="tx1"/>
                  </a:solidFill>
                  <a:round/>
                  <a:headEnd/>
                  <a:tailEnd/>
                </a:ln>
              </p:spPr>
              <p:txBody>
                <a:bodyPr wrap="none" anchor="ctr"/>
                <a:lstStyle/>
                <a:p>
                  <a:pPr algn="ctr" defTabSz="914400"/>
                  <a:endParaRPr lang="pt-BR">
                    <a:solidFill>
                      <a:prstClr val="black"/>
                    </a:solidFill>
                    <a:latin typeface="Bell MT"/>
                  </a:endParaRPr>
                </a:p>
              </p:txBody>
            </p:sp>
            <p:grpSp>
              <p:nvGrpSpPr>
                <p:cNvPr id="18524" name="Group 6"/>
                <p:cNvGrpSpPr>
                  <a:grpSpLocks/>
                </p:cNvGrpSpPr>
                <p:nvPr/>
              </p:nvGrpSpPr>
              <p:grpSpPr bwMode="auto">
                <a:xfrm>
                  <a:off x="1694" y="1113"/>
                  <a:ext cx="958" cy="1940"/>
                  <a:chOff x="3283" y="545"/>
                  <a:chExt cx="1487" cy="3148"/>
                </a:xfrm>
              </p:grpSpPr>
              <p:sp>
                <p:nvSpPr>
                  <p:cNvPr id="18525" name="Freeform 7"/>
                  <p:cNvSpPr>
                    <a:spLocks/>
                  </p:cNvSpPr>
                  <p:nvPr/>
                </p:nvSpPr>
                <p:spPr bwMode="auto">
                  <a:xfrm>
                    <a:off x="3283" y="1083"/>
                    <a:ext cx="192" cy="161"/>
                  </a:xfrm>
                  <a:custGeom>
                    <a:avLst/>
                    <a:gdLst>
                      <a:gd name="T0" fmla="*/ 152 w 192"/>
                      <a:gd name="T1" fmla="*/ 154 h 161"/>
                      <a:gd name="T2" fmla="*/ 155 w 192"/>
                      <a:gd name="T3" fmla="*/ 156 h 161"/>
                      <a:gd name="T4" fmla="*/ 159 w 192"/>
                      <a:gd name="T5" fmla="*/ 158 h 161"/>
                      <a:gd name="T6" fmla="*/ 164 w 192"/>
                      <a:gd name="T7" fmla="*/ 158 h 161"/>
                      <a:gd name="T8" fmla="*/ 167 w 192"/>
                      <a:gd name="T9" fmla="*/ 158 h 161"/>
                      <a:gd name="T10" fmla="*/ 176 w 192"/>
                      <a:gd name="T11" fmla="*/ 156 h 161"/>
                      <a:gd name="T12" fmla="*/ 183 w 192"/>
                      <a:gd name="T13" fmla="*/ 152 h 161"/>
                      <a:gd name="T14" fmla="*/ 188 w 192"/>
                      <a:gd name="T15" fmla="*/ 145 h 161"/>
                      <a:gd name="T16" fmla="*/ 192 w 192"/>
                      <a:gd name="T17" fmla="*/ 137 h 161"/>
                      <a:gd name="T18" fmla="*/ 190 w 192"/>
                      <a:gd name="T19" fmla="*/ 131 h 161"/>
                      <a:gd name="T20" fmla="*/ 187 w 192"/>
                      <a:gd name="T21" fmla="*/ 126 h 161"/>
                      <a:gd name="T22" fmla="*/ 183 w 192"/>
                      <a:gd name="T23" fmla="*/ 123 h 161"/>
                      <a:gd name="T24" fmla="*/ 180 w 192"/>
                      <a:gd name="T25" fmla="*/ 118 h 161"/>
                      <a:gd name="T26" fmla="*/ 174 w 192"/>
                      <a:gd name="T27" fmla="*/ 107 h 161"/>
                      <a:gd name="T28" fmla="*/ 164 w 192"/>
                      <a:gd name="T29" fmla="*/ 93 h 161"/>
                      <a:gd name="T30" fmla="*/ 150 w 192"/>
                      <a:gd name="T31" fmla="*/ 79 h 161"/>
                      <a:gd name="T32" fmla="*/ 136 w 192"/>
                      <a:gd name="T33" fmla="*/ 65 h 161"/>
                      <a:gd name="T34" fmla="*/ 127 w 192"/>
                      <a:gd name="T35" fmla="*/ 58 h 161"/>
                      <a:gd name="T36" fmla="*/ 117 w 192"/>
                      <a:gd name="T37" fmla="*/ 48 h 161"/>
                      <a:gd name="T38" fmla="*/ 108 w 192"/>
                      <a:gd name="T39" fmla="*/ 37 h 161"/>
                      <a:gd name="T40" fmla="*/ 98 w 192"/>
                      <a:gd name="T41" fmla="*/ 27 h 161"/>
                      <a:gd name="T42" fmla="*/ 89 w 192"/>
                      <a:gd name="T43" fmla="*/ 16 h 161"/>
                      <a:gd name="T44" fmla="*/ 80 w 192"/>
                      <a:gd name="T45" fmla="*/ 7 h 161"/>
                      <a:gd name="T46" fmla="*/ 75 w 192"/>
                      <a:gd name="T47" fmla="*/ 2 h 161"/>
                      <a:gd name="T48" fmla="*/ 70 w 192"/>
                      <a:gd name="T49" fmla="*/ 0 h 161"/>
                      <a:gd name="T50" fmla="*/ 63 w 192"/>
                      <a:gd name="T51" fmla="*/ 2 h 161"/>
                      <a:gd name="T52" fmla="*/ 57 w 192"/>
                      <a:gd name="T53" fmla="*/ 2 h 161"/>
                      <a:gd name="T54" fmla="*/ 52 w 192"/>
                      <a:gd name="T55" fmla="*/ 6 h 161"/>
                      <a:gd name="T56" fmla="*/ 49 w 192"/>
                      <a:gd name="T57" fmla="*/ 11 h 161"/>
                      <a:gd name="T58" fmla="*/ 42 w 192"/>
                      <a:gd name="T59" fmla="*/ 21 h 161"/>
                      <a:gd name="T60" fmla="*/ 29 w 192"/>
                      <a:gd name="T61" fmla="*/ 39 h 161"/>
                      <a:gd name="T62" fmla="*/ 19 w 192"/>
                      <a:gd name="T63" fmla="*/ 56 h 161"/>
                      <a:gd name="T64" fmla="*/ 10 w 192"/>
                      <a:gd name="T65" fmla="*/ 70 h 161"/>
                      <a:gd name="T66" fmla="*/ 3 w 192"/>
                      <a:gd name="T67" fmla="*/ 79 h 161"/>
                      <a:gd name="T68" fmla="*/ 0 w 192"/>
                      <a:gd name="T69" fmla="*/ 90 h 161"/>
                      <a:gd name="T70" fmla="*/ 2 w 192"/>
                      <a:gd name="T71" fmla="*/ 98 h 161"/>
                      <a:gd name="T72" fmla="*/ 9 w 192"/>
                      <a:gd name="T73" fmla="*/ 109 h 161"/>
                      <a:gd name="T74" fmla="*/ 16 w 192"/>
                      <a:gd name="T75" fmla="*/ 114 h 161"/>
                      <a:gd name="T76" fmla="*/ 22 w 192"/>
                      <a:gd name="T77" fmla="*/ 119 h 161"/>
                      <a:gd name="T78" fmla="*/ 31 w 192"/>
                      <a:gd name="T79" fmla="*/ 126 h 161"/>
                      <a:gd name="T80" fmla="*/ 42 w 192"/>
                      <a:gd name="T81" fmla="*/ 135 h 161"/>
                      <a:gd name="T82" fmla="*/ 50 w 192"/>
                      <a:gd name="T83" fmla="*/ 142 h 161"/>
                      <a:gd name="T84" fmla="*/ 59 w 192"/>
                      <a:gd name="T85" fmla="*/ 149 h 161"/>
                      <a:gd name="T86" fmla="*/ 64 w 192"/>
                      <a:gd name="T87" fmla="*/ 156 h 161"/>
                      <a:gd name="T88" fmla="*/ 70 w 192"/>
                      <a:gd name="T89" fmla="*/ 159 h 161"/>
                      <a:gd name="T90" fmla="*/ 75 w 192"/>
                      <a:gd name="T91" fmla="*/ 161 h 161"/>
                      <a:gd name="T92" fmla="*/ 78 w 192"/>
                      <a:gd name="T93" fmla="*/ 152 h 161"/>
                      <a:gd name="T94" fmla="*/ 77 w 192"/>
                      <a:gd name="T95" fmla="*/ 138 h 161"/>
                      <a:gd name="T96" fmla="*/ 70 w 192"/>
                      <a:gd name="T97" fmla="*/ 125 h 161"/>
                      <a:gd name="T98" fmla="*/ 85 w 192"/>
                      <a:gd name="T99" fmla="*/ 133 h 161"/>
                      <a:gd name="T100" fmla="*/ 98 w 192"/>
                      <a:gd name="T101" fmla="*/ 140 h 161"/>
                      <a:gd name="T102" fmla="*/ 110 w 192"/>
                      <a:gd name="T103" fmla="*/ 144 h 161"/>
                      <a:gd name="T104" fmla="*/ 120 w 192"/>
                      <a:gd name="T105" fmla="*/ 147 h 161"/>
                      <a:gd name="T106" fmla="*/ 129 w 192"/>
                      <a:gd name="T107" fmla="*/ 151 h 161"/>
                      <a:gd name="T108" fmla="*/ 138 w 192"/>
                      <a:gd name="T109" fmla="*/ 152 h 161"/>
                      <a:gd name="T110" fmla="*/ 145 w 192"/>
                      <a:gd name="T111" fmla="*/ 152 h 161"/>
                      <a:gd name="T112" fmla="*/ 152 w 192"/>
                      <a:gd name="T113" fmla="*/ 154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2"/>
                      <a:gd name="T172" fmla="*/ 0 h 161"/>
                      <a:gd name="T173" fmla="*/ 192 w 192"/>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2" h="161">
                        <a:moveTo>
                          <a:pt x="152" y="154"/>
                        </a:moveTo>
                        <a:lnTo>
                          <a:pt x="155" y="156"/>
                        </a:lnTo>
                        <a:lnTo>
                          <a:pt x="159" y="158"/>
                        </a:lnTo>
                        <a:lnTo>
                          <a:pt x="164" y="158"/>
                        </a:lnTo>
                        <a:lnTo>
                          <a:pt x="167" y="158"/>
                        </a:lnTo>
                        <a:lnTo>
                          <a:pt x="176" y="156"/>
                        </a:lnTo>
                        <a:lnTo>
                          <a:pt x="183" y="152"/>
                        </a:lnTo>
                        <a:lnTo>
                          <a:pt x="188" y="145"/>
                        </a:lnTo>
                        <a:lnTo>
                          <a:pt x="192" y="137"/>
                        </a:lnTo>
                        <a:lnTo>
                          <a:pt x="190" y="131"/>
                        </a:lnTo>
                        <a:lnTo>
                          <a:pt x="187" y="126"/>
                        </a:lnTo>
                        <a:lnTo>
                          <a:pt x="183" y="123"/>
                        </a:lnTo>
                        <a:lnTo>
                          <a:pt x="180" y="118"/>
                        </a:lnTo>
                        <a:lnTo>
                          <a:pt x="174" y="107"/>
                        </a:lnTo>
                        <a:lnTo>
                          <a:pt x="164" y="93"/>
                        </a:lnTo>
                        <a:lnTo>
                          <a:pt x="150" y="79"/>
                        </a:lnTo>
                        <a:lnTo>
                          <a:pt x="136" y="65"/>
                        </a:lnTo>
                        <a:lnTo>
                          <a:pt x="127" y="58"/>
                        </a:lnTo>
                        <a:lnTo>
                          <a:pt x="117" y="48"/>
                        </a:lnTo>
                        <a:lnTo>
                          <a:pt x="108" y="37"/>
                        </a:lnTo>
                        <a:lnTo>
                          <a:pt x="98" y="27"/>
                        </a:lnTo>
                        <a:lnTo>
                          <a:pt x="89" y="16"/>
                        </a:lnTo>
                        <a:lnTo>
                          <a:pt x="80" y="7"/>
                        </a:lnTo>
                        <a:lnTo>
                          <a:pt x="75" y="2"/>
                        </a:lnTo>
                        <a:lnTo>
                          <a:pt x="70" y="0"/>
                        </a:lnTo>
                        <a:lnTo>
                          <a:pt x="63" y="2"/>
                        </a:lnTo>
                        <a:lnTo>
                          <a:pt x="57" y="2"/>
                        </a:lnTo>
                        <a:lnTo>
                          <a:pt x="52" y="6"/>
                        </a:lnTo>
                        <a:lnTo>
                          <a:pt x="49" y="11"/>
                        </a:lnTo>
                        <a:lnTo>
                          <a:pt x="42" y="21"/>
                        </a:lnTo>
                        <a:lnTo>
                          <a:pt x="29" y="39"/>
                        </a:lnTo>
                        <a:lnTo>
                          <a:pt x="19" y="56"/>
                        </a:lnTo>
                        <a:lnTo>
                          <a:pt x="10" y="70"/>
                        </a:lnTo>
                        <a:lnTo>
                          <a:pt x="3" y="79"/>
                        </a:lnTo>
                        <a:lnTo>
                          <a:pt x="0" y="90"/>
                        </a:lnTo>
                        <a:lnTo>
                          <a:pt x="2" y="98"/>
                        </a:lnTo>
                        <a:lnTo>
                          <a:pt x="9" y="109"/>
                        </a:lnTo>
                        <a:lnTo>
                          <a:pt x="16" y="114"/>
                        </a:lnTo>
                        <a:lnTo>
                          <a:pt x="22" y="119"/>
                        </a:lnTo>
                        <a:lnTo>
                          <a:pt x="31" y="126"/>
                        </a:lnTo>
                        <a:lnTo>
                          <a:pt x="42" y="135"/>
                        </a:lnTo>
                        <a:lnTo>
                          <a:pt x="50" y="142"/>
                        </a:lnTo>
                        <a:lnTo>
                          <a:pt x="59" y="149"/>
                        </a:lnTo>
                        <a:lnTo>
                          <a:pt x="64" y="156"/>
                        </a:lnTo>
                        <a:lnTo>
                          <a:pt x="70" y="159"/>
                        </a:lnTo>
                        <a:lnTo>
                          <a:pt x="75" y="161"/>
                        </a:lnTo>
                        <a:lnTo>
                          <a:pt x="78" y="152"/>
                        </a:lnTo>
                        <a:lnTo>
                          <a:pt x="77" y="138"/>
                        </a:lnTo>
                        <a:lnTo>
                          <a:pt x="70" y="125"/>
                        </a:lnTo>
                        <a:lnTo>
                          <a:pt x="85" y="133"/>
                        </a:lnTo>
                        <a:lnTo>
                          <a:pt x="98" y="140"/>
                        </a:lnTo>
                        <a:lnTo>
                          <a:pt x="110" y="144"/>
                        </a:lnTo>
                        <a:lnTo>
                          <a:pt x="120" y="147"/>
                        </a:lnTo>
                        <a:lnTo>
                          <a:pt x="129" y="151"/>
                        </a:lnTo>
                        <a:lnTo>
                          <a:pt x="138" y="152"/>
                        </a:lnTo>
                        <a:lnTo>
                          <a:pt x="145" y="152"/>
                        </a:lnTo>
                        <a:lnTo>
                          <a:pt x="152" y="15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26" name="Freeform 8"/>
                  <p:cNvSpPr>
                    <a:spLocks/>
                  </p:cNvSpPr>
                  <p:nvPr/>
                </p:nvSpPr>
                <p:spPr bwMode="auto">
                  <a:xfrm>
                    <a:off x="3430" y="1197"/>
                    <a:ext cx="45" cy="44"/>
                  </a:xfrm>
                  <a:custGeom>
                    <a:avLst/>
                    <a:gdLst>
                      <a:gd name="T0" fmla="*/ 0 w 45"/>
                      <a:gd name="T1" fmla="*/ 21 h 44"/>
                      <a:gd name="T2" fmla="*/ 3 w 45"/>
                      <a:gd name="T3" fmla="*/ 12 h 44"/>
                      <a:gd name="T4" fmla="*/ 8 w 45"/>
                      <a:gd name="T5" fmla="*/ 5 h 44"/>
                      <a:gd name="T6" fmla="*/ 15 w 45"/>
                      <a:gd name="T7" fmla="*/ 2 h 44"/>
                      <a:gd name="T8" fmla="*/ 24 w 45"/>
                      <a:gd name="T9" fmla="*/ 0 h 44"/>
                      <a:gd name="T10" fmla="*/ 31 w 45"/>
                      <a:gd name="T11" fmla="*/ 2 h 44"/>
                      <a:gd name="T12" fmla="*/ 38 w 45"/>
                      <a:gd name="T13" fmla="*/ 7 h 44"/>
                      <a:gd name="T14" fmla="*/ 43 w 45"/>
                      <a:gd name="T15" fmla="*/ 14 h 44"/>
                      <a:gd name="T16" fmla="*/ 45 w 45"/>
                      <a:gd name="T17" fmla="*/ 23 h 44"/>
                      <a:gd name="T18" fmla="*/ 41 w 45"/>
                      <a:gd name="T19" fmla="*/ 31 h 44"/>
                      <a:gd name="T20" fmla="*/ 36 w 45"/>
                      <a:gd name="T21" fmla="*/ 38 h 44"/>
                      <a:gd name="T22" fmla="*/ 29 w 45"/>
                      <a:gd name="T23" fmla="*/ 42 h 44"/>
                      <a:gd name="T24" fmla="*/ 20 w 45"/>
                      <a:gd name="T25" fmla="*/ 44 h 44"/>
                      <a:gd name="T26" fmla="*/ 12 w 45"/>
                      <a:gd name="T27" fmla="*/ 42 h 44"/>
                      <a:gd name="T28" fmla="*/ 5 w 45"/>
                      <a:gd name="T29" fmla="*/ 37 h 44"/>
                      <a:gd name="T30" fmla="*/ 1 w 45"/>
                      <a:gd name="T31" fmla="*/ 30 h 44"/>
                      <a:gd name="T32" fmla="*/ 0 w 45"/>
                      <a:gd name="T33" fmla="*/ 2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44"/>
                      <a:gd name="T53" fmla="*/ 45 w 45"/>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44">
                        <a:moveTo>
                          <a:pt x="0" y="21"/>
                        </a:moveTo>
                        <a:lnTo>
                          <a:pt x="3" y="12"/>
                        </a:lnTo>
                        <a:lnTo>
                          <a:pt x="8" y="5"/>
                        </a:lnTo>
                        <a:lnTo>
                          <a:pt x="15" y="2"/>
                        </a:lnTo>
                        <a:lnTo>
                          <a:pt x="24" y="0"/>
                        </a:lnTo>
                        <a:lnTo>
                          <a:pt x="31" y="2"/>
                        </a:lnTo>
                        <a:lnTo>
                          <a:pt x="38" y="7"/>
                        </a:lnTo>
                        <a:lnTo>
                          <a:pt x="43" y="14"/>
                        </a:lnTo>
                        <a:lnTo>
                          <a:pt x="45" y="23"/>
                        </a:lnTo>
                        <a:lnTo>
                          <a:pt x="41" y="31"/>
                        </a:lnTo>
                        <a:lnTo>
                          <a:pt x="36" y="38"/>
                        </a:lnTo>
                        <a:lnTo>
                          <a:pt x="29" y="42"/>
                        </a:lnTo>
                        <a:lnTo>
                          <a:pt x="20" y="44"/>
                        </a:lnTo>
                        <a:lnTo>
                          <a:pt x="12" y="42"/>
                        </a:lnTo>
                        <a:lnTo>
                          <a:pt x="5" y="37"/>
                        </a:lnTo>
                        <a:lnTo>
                          <a:pt x="1" y="30"/>
                        </a:lnTo>
                        <a:lnTo>
                          <a:pt x="0" y="21"/>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27" name="Freeform 9"/>
                  <p:cNvSpPr>
                    <a:spLocks/>
                  </p:cNvSpPr>
                  <p:nvPr/>
                </p:nvSpPr>
                <p:spPr bwMode="auto">
                  <a:xfrm>
                    <a:off x="3430" y="1092"/>
                    <a:ext cx="987" cy="233"/>
                  </a:xfrm>
                  <a:custGeom>
                    <a:avLst/>
                    <a:gdLst>
                      <a:gd name="T0" fmla="*/ 8 w 987"/>
                      <a:gd name="T1" fmla="*/ 143 h 233"/>
                      <a:gd name="T2" fmla="*/ 1 w 987"/>
                      <a:gd name="T3" fmla="*/ 135 h 233"/>
                      <a:gd name="T4" fmla="*/ 1 w 987"/>
                      <a:gd name="T5" fmla="*/ 121 h 233"/>
                      <a:gd name="T6" fmla="*/ 10 w 987"/>
                      <a:gd name="T7" fmla="*/ 109 h 233"/>
                      <a:gd name="T8" fmla="*/ 33 w 987"/>
                      <a:gd name="T9" fmla="*/ 103 h 233"/>
                      <a:gd name="T10" fmla="*/ 59 w 987"/>
                      <a:gd name="T11" fmla="*/ 103 h 233"/>
                      <a:gd name="T12" fmla="*/ 89 w 987"/>
                      <a:gd name="T13" fmla="*/ 105 h 233"/>
                      <a:gd name="T14" fmla="*/ 122 w 987"/>
                      <a:gd name="T15" fmla="*/ 109 h 233"/>
                      <a:gd name="T16" fmla="*/ 159 w 987"/>
                      <a:gd name="T17" fmla="*/ 109 h 233"/>
                      <a:gd name="T18" fmla="*/ 204 w 987"/>
                      <a:gd name="T19" fmla="*/ 107 h 233"/>
                      <a:gd name="T20" fmla="*/ 248 w 987"/>
                      <a:gd name="T21" fmla="*/ 103 h 233"/>
                      <a:gd name="T22" fmla="*/ 288 w 987"/>
                      <a:gd name="T23" fmla="*/ 100 h 233"/>
                      <a:gd name="T24" fmla="*/ 333 w 987"/>
                      <a:gd name="T25" fmla="*/ 96 h 233"/>
                      <a:gd name="T26" fmla="*/ 387 w 987"/>
                      <a:gd name="T27" fmla="*/ 100 h 233"/>
                      <a:gd name="T28" fmla="*/ 433 w 987"/>
                      <a:gd name="T29" fmla="*/ 109 h 233"/>
                      <a:gd name="T30" fmla="*/ 464 w 987"/>
                      <a:gd name="T31" fmla="*/ 114 h 233"/>
                      <a:gd name="T32" fmla="*/ 485 w 987"/>
                      <a:gd name="T33" fmla="*/ 107 h 233"/>
                      <a:gd name="T34" fmla="*/ 511 w 987"/>
                      <a:gd name="T35" fmla="*/ 98 h 233"/>
                      <a:gd name="T36" fmla="*/ 541 w 987"/>
                      <a:gd name="T37" fmla="*/ 86 h 233"/>
                      <a:gd name="T38" fmla="*/ 574 w 987"/>
                      <a:gd name="T39" fmla="*/ 75 h 233"/>
                      <a:gd name="T40" fmla="*/ 613 w 987"/>
                      <a:gd name="T41" fmla="*/ 63 h 233"/>
                      <a:gd name="T42" fmla="*/ 655 w 987"/>
                      <a:gd name="T43" fmla="*/ 53 h 233"/>
                      <a:gd name="T44" fmla="*/ 698 w 987"/>
                      <a:gd name="T45" fmla="*/ 42 h 233"/>
                      <a:gd name="T46" fmla="*/ 747 w 987"/>
                      <a:gd name="T47" fmla="*/ 33 h 233"/>
                      <a:gd name="T48" fmla="*/ 782 w 987"/>
                      <a:gd name="T49" fmla="*/ 28 h 233"/>
                      <a:gd name="T50" fmla="*/ 807 w 987"/>
                      <a:gd name="T51" fmla="*/ 19 h 233"/>
                      <a:gd name="T52" fmla="*/ 838 w 987"/>
                      <a:gd name="T53" fmla="*/ 11 h 233"/>
                      <a:gd name="T54" fmla="*/ 866 w 987"/>
                      <a:gd name="T55" fmla="*/ 2 h 233"/>
                      <a:gd name="T56" fmla="*/ 920 w 987"/>
                      <a:gd name="T57" fmla="*/ 2 h 233"/>
                      <a:gd name="T58" fmla="*/ 976 w 987"/>
                      <a:gd name="T59" fmla="*/ 42 h 233"/>
                      <a:gd name="T60" fmla="*/ 985 w 987"/>
                      <a:gd name="T61" fmla="*/ 103 h 233"/>
                      <a:gd name="T62" fmla="*/ 943 w 987"/>
                      <a:gd name="T63" fmla="*/ 154 h 233"/>
                      <a:gd name="T64" fmla="*/ 875 w 987"/>
                      <a:gd name="T65" fmla="*/ 170 h 233"/>
                      <a:gd name="T66" fmla="*/ 808 w 987"/>
                      <a:gd name="T67" fmla="*/ 184 h 233"/>
                      <a:gd name="T68" fmla="*/ 737 w 987"/>
                      <a:gd name="T69" fmla="*/ 198 h 233"/>
                      <a:gd name="T70" fmla="*/ 679 w 987"/>
                      <a:gd name="T71" fmla="*/ 210 h 233"/>
                      <a:gd name="T72" fmla="*/ 642 w 987"/>
                      <a:gd name="T73" fmla="*/ 215 h 233"/>
                      <a:gd name="T74" fmla="*/ 592 w 987"/>
                      <a:gd name="T75" fmla="*/ 220 h 233"/>
                      <a:gd name="T76" fmla="*/ 538 w 987"/>
                      <a:gd name="T77" fmla="*/ 226 h 233"/>
                      <a:gd name="T78" fmla="*/ 494 w 987"/>
                      <a:gd name="T79" fmla="*/ 229 h 233"/>
                      <a:gd name="T80" fmla="*/ 473 w 987"/>
                      <a:gd name="T81" fmla="*/ 231 h 233"/>
                      <a:gd name="T82" fmla="*/ 456 w 987"/>
                      <a:gd name="T83" fmla="*/ 233 h 233"/>
                      <a:gd name="T84" fmla="*/ 435 w 987"/>
                      <a:gd name="T85" fmla="*/ 231 h 233"/>
                      <a:gd name="T86" fmla="*/ 414 w 987"/>
                      <a:gd name="T87" fmla="*/ 231 h 233"/>
                      <a:gd name="T88" fmla="*/ 387 w 987"/>
                      <a:gd name="T89" fmla="*/ 227 h 233"/>
                      <a:gd name="T90" fmla="*/ 347 w 987"/>
                      <a:gd name="T91" fmla="*/ 224 h 233"/>
                      <a:gd name="T92" fmla="*/ 300 w 987"/>
                      <a:gd name="T93" fmla="*/ 219 h 233"/>
                      <a:gd name="T94" fmla="*/ 249 w 987"/>
                      <a:gd name="T95" fmla="*/ 213 h 233"/>
                      <a:gd name="T96" fmla="*/ 199 w 987"/>
                      <a:gd name="T97" fmla="*/ 206 h 233"/>
                      <a:gd name="T98" fmla="*/ 141 w 987"/>
                      <a:gd name="T99" fmla="*/ 194 h 233"/>
                      <a:gd name="T100" fmla="*/ 83 w 987"/>
                      <a:gd name="T101" fmla="*/ 178 h 233"/>
                      <a:gd name="T102" fmla="*/ 33 w 987"/>
                      <a:gd name="T103" fmla="*/ 159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87"/>
                      <a:gd name="T157" fmla="*/ 0 h 233"/>
                      <a:gd name="T158" fmla="*/ 987 w 987"/>
                      <a:gd name="T159" fmla="*/ 233 h 2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87" h="233">
                        <a:moveTo>
                          <a:pt x="14" y="147"/>
                        </a:moveTo>
                        <a:lnTo>
                          <a:pt x="8" y="143"/>
                        </a:lnTo>
                        <a:lnTo>
                          <a:pt x="5" y="140"/>
                        </a:lnTo>
                        <a:lnTo>
                          <a:pt x="1" y="135"/>
                        </a:lnTo>
                        <a:lnTo>
                          <a:pt x="0" y="129"/>
                        </a:lnTo>
                        <a:lnTo>
                          <a:pt x="1" y="121"/>
                        </a:lnTo>
                        <a:lnTo>
                          <a:pt x="5" y="114"/>
                        </a:lnTo>
                        <a:lnTo>
                          <a:pt x="10" y="109"/>
                        </a:lnTo>
                        <a:lnTo>
                          <a:pt x="19" y="105"/>
                        </a:lnTo>
                        <a:lnTo>
                          <a:pt x="33" y="103"/>
                        </a:lnTo>
                        <a:lnTo>
                          <a:pt x="45" y="103"/>
                        </a:lnTo>
                        <a:lnTo>
                          <a:pt x="59" y="103"/>
                        </a:lnTo>
                        <a:lnTo>
                          <a:pt x="75" y="105"/>
                        </a:lnTo>
                        <a:lnTo>
                          <a:pt x="89" y="105"/>
                        </a:lnTo>
                        <a:lnTo>
                          <a:pt x="104" y="107"/>
                        </a:lnTo>
                        <a:lnTo>
                          <a:pt x="122" y="109"/>
                        </a:lnTo>
                        <a:lnTo>
                          <a:pt x="139" y="109"/>
                        </a:lnTo>
                        <a:lnTo>
                          <a:pt x="159" y="109"/>
                        </a:lnTo>
                        <a:lnTo>
                          <a:pt x="181" y="109"/>
                        </a:lnTo>
                        <a:lnTo>
                          <a:pt x="204" y="107"/>
                        </a:lnTo>
                        <a:lnTo>
                          <a:pt x="227" y="105"/>
                        </a:lnTo>
                        <a:lnTo>
                          <a:pt x="248" y="103"/>
                        </a:lnTo>
                        <a:lnTo>
                          <a:pt x="269" y="102"/>
                        </a:lnTo>
                        <a:lnTo>
                          <a:pt x="288" y="100"/>
                        </a:lnTo>
                        <a:lnTo>
                          <a:pt x="304" y="98"/>
                        </a:lnTo>
                        <a:lnTo>
                          <a:pt x="333" y="96"/>
                        </a:lnTo>
                        <a:lnTo>
                          <a:pt x="361" y="96"/>
                        </a:lnTo>
                        <a:lnTo>
                          <a:pt x="387" y="100"/>
                        </a:lnTo>
                        <a:lnTo>
                          <a:pt x="412" y="105"/>
                        </a:lnTo>
                        <a:lnTo>
                          <a:pt x="433" y="109"/>
                        </a:lnTo>
                        <a:lnTo>
                          <a:pt x="450" y="112"/>
                        </a:lnTo>
                        <a:lnTo>
                          <a:pt x="464" y="114"/>
                        </a:lnTo>
                        <a:lnTo>
                          <a:pt x="473" y="112"/>
                        </a:lnTo>
                        <a:lnTo>
                          <a:pt x="485" y="107"/>
                        </a:lnTo>
                        <a:lnTo>
                          <a:pt x="497" y="103"/>
                        </a:lnTo>
                        <a:lnTo>
                          <a:pt x="511" y="98"/>
                        </a:lnTo>
                        <a:lnTo>
                          <a:pt x="525" y="93"/>
                        </a:lnTo>
                        <a:lnTo>
                          <a:pt x="541" y="86"/>
                        </a:lnTo>
                        <a:lnTo>
                          <a:pt x="557" y="81"/>
                        </a:lnTo>
                        <a:lnTo>
                          <a:pt x="574" y="75"/>
                        </a:lnTo>
                        <a:lnTo>
                          <a:pt x="594" y="68"/>
                        </a:lnTo>
                        <a:lnTo>
                          <a:pt x="613" y="63"/>
                        </a:lnTo>
                        <a:lnTo>
                          <a:pt x="632" y="58"/>
                        </a:lnTo>
                        <a:lnTo>
                          <a:pt x="655" y="53"/>
                        </a:lnTo>
                        <a:lnTo>
                          <a:pt x="676" y="47"/>
                        </a:lnTo>
                        <a:lnTo>
                          <a:pt x="698" y="42"/>
                        </a:lnTo>
                        <a:lnTo>
                          <a:pt x="723" y="37"/>
                        </a:lnTo>
                        <a:lnTo>
                          <a:pt x="747" y="33"/>
                        </a:lnTo>
                        <a:lnTo>
                          <a:pt x="773" y="30"/>
                        </a:lnTo>
                        <a:lnTo>
                          <a:pt x="782" y="28"/>
                        </a:lnTo>
                        <a:lnTo>
                          <a:pt x="793" y="25"/>
                        </a:lnTo>
                        <a:lnTo>
                          <a:pt x="807" y="19"/>
                        </a:lnTo>
                        <a:lnTo>
                          <a:pt x="822" y="14"/>
                        </a:lnTo>
                        <a:lnTo>
                          <a:pt x="838" y="11"/>
                        </a:lnTo>
                        <a:lnTo>
                          <a:pt x="854" y="5"/>
                        </a:lnTo>
                        <a:lnTo>
                          <a:pt x="866" y="2"/>
                        </a:lnTo>
                        <a:lnTo>
                          <a:pt x="877" y="0"/>
                        </a:lnTo>
                        <a:lnTo>
                          <a:pt x="920" y="2"/>
                        </a:lnTo>
                        <a:lnTo>
                          <a:pt x="953" y="16"/>
                        </a:lnTo>
                        <a:lnTo>
                          <a:pt x="976" y="42"/>
                        </a:lnTo>
                        <a:lnTo>
                          <a:pt x="987" y="72"/>
                        </a:lnTo>
                        <a:lnTo>
                          <a:pt x="985" y="103"/>
                        </a:lnTo>
                        <a:lnTo>
                          <a:pt x="971" y="131"/>
                        </a:lnTo>
                        <a:lnTo>
                          <a:pt x="943" y="154"/>
                        </a:lnTo>
                        <a:lnTo>
                          <a:pt x="903" y="166"/>
                        </a:lnTo>
                        <a:lnTo>
                          <a:pt x="875" y="170"/>
                        </a:lnTo>
                        <a:lnTo>
                          <a:pt x="843" y="175"/>
                        </a:lnTo>
                        <a:lnTo>
                          <a:pt x="808" y="184"/>
                        </a:lnTo>
                        <a:lnTo>
                          <a:pt x="772" y="191"/>
                        </a:lnTo>
                        <a:lnTo>
                          <a:pt x="737" y="198"/>
                        </a:lnTo>
                        <a:lnTo>
                          <a:pt x="705" y="205"/>
                        </a:lnTo>
                        <a:lnTo>
                          <a:pt x="679" y="210"/>
                        </a:lnTo>
                        <a:lnTo>
                          <a:pt x="660" y="213"/>
                        </a:lnTo>
                        <a:lnTo>
                          <a:pt x="642" y="215"/>
                        </a:lnTo>
                        <a:lnTo>
                          <a:pt x="618" y="217"/>
                        </a:lnTo>
                        <a:lnTo>
                          <a:pt x="592" y="220"/>
                        </a:lnTo>
                        <a:lnTo>
                          <a:pt x="564" y="222"/>
                        </a:lnTo>
                        <a:lnTo>
                          <a:pt x="538" y="226"/>
                        </a:lnTo>
                        <a:lnTo>
                          <a:pt x="513" y="227"/>
                        </a:lnTo>
                        <a:lnTo>
                          <a:pt x="494" y="229"/>
                        </a:lnTo>
                        <a:lnTo>
                          <a:pt x="482" y="231"/>
                        </a:lnTo>
                        <a:lnTo>
                          <a:pt x="473" y="231"/>
                        </a:lnTo>
                        <a:lnTo>
                          <a:pt x="464" y="233"/>
                        </a:lnTo>
                        <a:lnTo>
                          <a:pt x="456" y="233"/>
                        </a:lnTo>
                        <a:lnTo>
                          <a:pt x="445" y="233"/>
                        </a:lnTo>
                        <a:lnTo>
                          <a:pt x="435" y="231"/>
                        </a:lnTo>
                        <a:lnTo>
                          <a:pt x="424" y="231"/>
                        </a:lnTo>
                        <a:lnTo>
                          <a:pt x="414" y="231"/>
                        </a:lnTo>
                        <a:lnTo>
                          <a:pt x="401" y="229"/>
                        </a:lnTo>
                        <a:lnTo>
                          <a:pt x="387" y="227"/>
                        </a:lnTo>
                        <a:lnTo>
                          <a:pt x="368" y="226"/>
                        </a:lnTo>
                        <a:lnTo>
                          <a:pt x="347" y="224"/>
                        </a:lnTo>
                        <a:lnTo>
                          <a:pt x="324" y="222"/>
                        </a:lnTo>
                        <a:lnTo>
                          <a:pt x="300" y="219"/>
                        </a:lnTo>
                        <a:lnTo>
                          <a:pt x="274" y="215"/>
                        </a:lnTo>
                        <a:lnTo>
                          <a:pt x="249" y="213"/>
                        </a:lnTo>
                        <a:lnTo>
                          <a:pt x="225" y="210"/>
                        </a:lnTo>
                        <a:lnTo>
                          <a:pt x="199" y="206"/>
                        </a:lnTo>
                        <a:lnTo>
                          <a:pt x="171" y="201"/>
                        </a:lnTo>
                        <a:lnTo>
                          <a:pt x="141" y="194"/>
                        </a:lnTo>
                        <a:lnTo>
                          <a:pt x="111" y="187"/>
                        </a:lnTo>
                        <a:lnTo>
                          <a:pt x="83" y="178"/>
                        </a:lnTo>
                        <a:lnTo>
                          <a:pt x="57" y="170"/>
                        </a:lnTo>
                        <a:lnTo>
                          <a:pt x="33" y="159"/>
                        </a:lnTo>
                        <a:lnTo>
                          <a:pt x="14" y="147"/>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28" name="Freeform 10"/>
                  <p:cNvSpPr>
                    <a:spLocks/>
                  </p:cNvSpPr>
                  <p:nvPr/>
                </p:nvSpPr>
                <p:spPr bwMode="auto">
                  <a:xfrm>
                    <a:off x="3430" y="1197"/>
                    <a:ext cx="43" cy="44"/>
                  </a:xfrm>
                  <a:custGeom>
                    <a:avLst/>
                    <a:gdLst>
                      <a:gd name="T0" fmla="*/ 0 w 43"/>
                      <a:gd name="T1" fmla="*/ 24 h 44"/>
                      <a:gd name="T2" fmla="*/ 1 w 43"/>
                      <a:gd name="T3" fmla="*/ 16 h 44"/>
                      <a:gd name="T4" fmla="*/ 5 w 43"/>
                      <a:gd name="T5" fmla="*/ 9 h 44"/>
                      <a:gd name="T6" fmla="*/ 10 w 43"/>
                      <a:gd name="T7" fmla="*/ 4 h 44"/>
                      <a:gd name="T8" fmla="*/ 19 w 43"/>
                      <a:gd name="T9" fmla="*/ 0 h 44"/>
                      <a:gd name="T10" fmla="*/ 27 w 43"/>
                      <a:gd name="T11" fmla="*/ 0 h 44"/>
                      <a:gd name="T12" fmla="*/ 36 w 43"/>
                      <a:gd name="T13" fmla="*/ 4 h 44"/>
                      <a:gd name="T14" fmla="*/ 41 w 43"/>
                      <a:gd name="T15" fmla="*/ 11 h 44"/>
                      <a:gd name="T16" fmla="*/ 43 w 43"/>
                      <a:gd name="T17" fmla="*/ 19 h 44"/>
                      <a:gd name="T18" fmla="*/ 43 w 43"/>
                      <a:gd name="T19" fmla="*/ 28 h 44"/>
                      <a:gd name="T20" fmla="*/ 40 w 43"/>
                      <a:gd name="T21" fmla="*/ 35 h 44"/>
                      <a:gd name="T22" fmla="*/ 33 w 43"/>
                      <a:gd name="T23" fmla="*/ 40 h 44"/>
                      <a:gd name="T24" fmla="*/ 26 w 43"/>
                      <a:gd name="T25" fmla="*/ 44 h 44"/>
                      <a:gd name="T26" fmla="*/ 17 w 43"/>
                      <a:gd name="T27" fmla="*/ 44 h 44"/>
                      <a:gd name="T28" fmla="*/ 8 w 43"/>
                      <a:gd name="T29" fmla="*/ 38 h 44"/>
                      <a:gd name="T30" fmla="*/ 3 w 43"/>
                      <a:gd name="T31" fmla="*/ 33 h 44"/>
                      <a:gd name="T32" fmla="*/ 0 w 43"/>
                      <a:gd name="T33" fmla="*/ 2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0" y="24"/>
                        </a:moveTo>
                        <a:lnTo>
                          <a:pt x="1" y="16"/>
                        </a:lnTo>
                        <a:lnTo>
                          <a:pt x="5" y="9"/>
                        </a:lnTo>
                        <a:lnTo>
                          <a:pt x="10" y="4"/>
                        </a:lnTo>
                        <a:lnTo>
                          <a:pt x="19" y="0"/>
                        </a:lnTo>
                        <a:lnTo>
                          <a:pt x="27" y="0"/>
                        </a:lnTo>
                        <a:lnTo>
                          <a:pt x="36" y="4"/>
                        </a:lnTo>
                        <a:lnTo>
                          <a:pt x="41" y="11"/>
                        </a:lnTo>
                        <a:lnTo>
                          <a:pt x="43" y="19"/>
                        </a:lnTo>
                        <a:lnTo>
                          <a:pt x="43" y="28"/>
                        </a:lnTo>
                        <a:lnTo>
                          <a:pt x="40" y="35"/>
                        </a:lnTo>
                        <a:lnTo>
                          <a:pt x="33" y="40"/>
                        </a:lnTo>
                        <a:lnTo>
                          <a:pt x="26" y="44"/>
                        </a:lnTo>
                        <a:lnTo>
                          <a:pt x="17" y="44"/>
                        </a:lnTo>
                        <a:lnTo>
                          <a:pt x="8" y="38"/>
                        </a:lnTo>
                        <a:lnTo>
                          <a:pt x="3" y="33"/>
                        </a:lnTo>
                        <a:lnTo>
                          <a:pt x="0" y="2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29" name="Freeform 11"/>
                  <p:cNvSpPr>
                    <a:spLocks/>
                  </p:cNvSpPr>
                  <p:nvPr/>
                </p:nvSpPr>
                <p:spPr bwMode="auto">
                  <a:xfrm>
                    <a:off x="4294" y="1160"/>
                    <a:ext cx="44" cy="44"/>
                  </a:xfrm>
                  <a:custGeom>
                    <a:avLst/>
                    <a:gdLst>
                      <a:gd name="T0" fmla="*/ 0 w 44"/>
                      <a:gd name="T1" fmla="*/ 25 h 44"/>
                      <a:gd name="T2" fmla="*/ 0 w 44"/>
                      <a:gd name="T3" fmla="*/ 16 h 44"/>
                      <a:gd name="T4" fmla="*/ 6 w 44"/>
                      <a:gd name="T5" fmla="*/ 9 h 44"/>
                      <a:gd name="T6" fmla="*/ 11 w 44"/>
                      <a:gd name="T7" fmla="*/ 4 h 44"/>
                      <a:gd name="T8" fmla="*/ 20 w 44"/>
                      <a:gd name="T9" fmla="*/ 0 h 44"/>
                      <a:gd name="T10" fmla="*/ 28 w 44"/>
                      <a:gd name="T11" fmla="*/ 0 h 44"/>
                      <a:gd name="T12" fmla="*/ 35 w 44"/>
                      <a:gd name="T13" fmla="*/ 4 h 44"/>
                      <a:gd name="T14" fmla="*/ 41 w 44"/>
                      <a:gd name="T15" fmla="*/ 11 h 44"/>
                      <a:gd name="T16" fmla="*/ 44 w 44"/>
                      <a:gd name="T17" fmla="*/ 20 h 44"/>
                      <a:gd name="T18" fmla="*/ 44 w 44"/>
                      <a:gd name="T19" fmla="*/ 28 h 44"/>
                      <a:gd name="T20" fmla="*/ 41 w 44"/>
                      <a:gd name="T21" fmla="*/ 35 h 44"/>
                      <a:gd name="T22" fmla="*/ 34 w 44"/>
                      <a:gd name="T23" fmla="*/ 41 h 44"/>
                      <a:gd name="T24" fmla="*/ 25 w 44"/>
                      <a:gd name="T25" fmla="*/ 44 h 44"/>
                      <a:gd name="T26" fmla="*/ 16 w 44"/>
                      <a:gd name="T27" fmla="*/ 44 h 44"/>
                      <a:gd name="T28" fmla="*/ 9 w 44"/>
                      <a:gd name="T29" fmla="*/ 39 h 44"/>
                      <a:gd name="T30" fmla="*/ 4 w 44"/>
                      <a:gd name="T31" fmla="*/ 34 h 44"/>
                      <a:gd name="T32" fmla="*/ 0 w 44"/>
                      <a:gd name="T33" fmla="*/ 25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0" y="25"/>
                        </a:moveTo>
                        <a:lnTo>
                          <a:pt x="0" y="16"/>
                        </a:lnTo>
                        <a:lnTo>
                          <a:pt x="6" y="9"/>
                        </a:lnTo>
                        <a:lnTo>
                          <a:pt x="11" y="4"/>
                        </a:lnTo>
                        <a:lnTo>
                          <a:pt x="20" y="0"/>
                        </a:lnTo>
                        <a:lnTo>
                          <a:pt x="28" y="0"/>
                        </a:lnTo>
                        <a:lnTo>
                          <a:pt x="35" y="4"/>
                        </a:lnTo>
                        <a:lnTo>
                          <a:pt x="41" y="11"/>
                        </a:lnTo>
                        <a:lnTo>
                          <a:pt x="44" y="20"/>
                        </a:lnTo>
                        <a:lnTo>
                          <a:pt x="44" y="28"/>
                        </a:lnTo>
                        <a:lnTo>
                          <a:pt x="41" y="35"/>
                        </a:lnTo>
                        <a:lnTo>
                          <a:pt x="34" y="41"/>
                        </a:lnTo>
                        <a:lnTo>
                          <a:pt x="25" y="44"/>
                        </a:lnTo>
                        <a:lnTo>
                          <a:pt x="16" y="44"/>
                        </a:lnTo>
                        <a:lnTo>
                          <a:pt x="9" y="39"/>
                        </a:lnTo>
                        <a:lnTo>
                          <a:pt x="4" y="34"/>
                        </a:lnTo>
                        <a:lnTo>
                          <a:pt x="0" y="25"/>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0" name="Freeform 12"/>
                  <p:cNvSpPr>
                    <a:spLocks/>
                  </p:cNvSpPr>
                  <p:nvPr/>
                </p:nvSpPr>
                <p:spPr bwMode="auto">
                  <a:xfrm>
                    <a:off x="3695" y="1073"/>
                    <a:ext cx="730" cy="285"/>
                  </a:xfrm>
                  <a:custGeom>
                    <a:avLst/>
                    <a:gdLst>
                      <a:gd name="T0" fmla="*/ 599 w 730"/>
                      <a:gd name="T1" fmla="*/ 2 h 285"/>
                      <a:gd name="T2" fmla="*/ 645 w 730"/>
                      <a:gd name="T3" fmla="*/ 0 h 285"/>
                      <a:gd name="T4" fmla="*/ 694 w 730"/>
                      <a:gd name="T5" fmla="*/ 16 h 285"/>
                      <a:gd name="T6" fmla="*/ 725 w 730"/>
                      <a:gd name="T7" fmla="*/ 59 h 285"/>
                      <a:gd name="T8" fmla="*/ 727 w 730"/>
                      <a:gd name="T9" fmla="*/ 129 h 285"/>
                      <a:gd name="T10" fmla="*/ 702 w 730"/>
                      <a:gd name="T11" fmla="*/ 173 h 285"/>
                      <a:gd name="T12" fmla="*/ 662 w 730"/>
                      <a:gd name="T13" fmla="*/ 192 h 285"/>
                      <a:gd name="T14" fmla="*/ 619 w 730"/>
                      <a:gd name="T15" fmla="*/ 197 h 285"/>
                      <a:gd name="T16" fmla="*/ 587 w 730"/>
                      <a:gd name="T17" fmla="*/ 203 h 285"/>
                      <a:gd name="T18" fmla="*/ 550 w 730"/>
                      <a:gd name="T19" fmla="*/ 210 h 285"/>
                      <a:gd name="T20" fmla="*/ 501 w 730"/>
                      <a:gd name="T21" fmla="*/ 218 h 285"/>
                      <a:gd name="T22" fmla="*/ 446 w 730"/>
                      <a:gd name="T23" fmla="*/ 229 h 285"/>
                      <a:gd name="T24" fmla="*/ 388 w 730"/>
                      <a:gd name="T25" fmla="*/ 241 h 285"/>
                      <a:gd name="T26" fmla="*/ 332 w 730"/>
                      <a:gd name="T27" fmla="*/ 252 h 285"/>
                      <a:gd name="T28" fmla="*/ 287 w 730"/>
                      <a:gd name="T29" fmla="*/ 260 h 285"/>
                      <a:gd name="T30" fmla="*/ 255 w 730"/>
                      <a:gd name="T31" fmla="*/ 267 h 285"/>
                      <a:gd name="T32" fmla="*/ 236 w 730"/>
                      <a:gd name="T33" fmla="*/ 273 h 285"/>
                      <a:gd name="T34" fmla="*/ 215 w 730"/>
                      <a:gd name="T35" fmla="*/ 271 h 285"/>
                      <a:gd name="T36" fmla="*/ 199 w 730"/>
                      <a:gd name="T37" fmla="*/ 267 h 285"/>
                      <a:gd name="T38" fmla="*/ 185 w 730"/>
                      <a:gd name="T39" fmla="*/ 266 h 285"/>
                      <a:gd name="T40" fmla="*/ 170 w 730"/>
                      <a:gd name="T41" fmla="*/ 271 h 285"/>
                      <a:gd name="T42" fmla="*/ 149 w 730"/>
                      <a:gd name="T43" fmla="*/ 278 h 285"/>
                      <a:gd name="T44" fmla="*/ 126 w 730"/>
                      <a:gd name="T45" fmla="*/ 283 h 285"/>
                      <a:gd name="T46" fmla="*/ 108 w 730"/>
                      <a:gd name="T47" fmla="*/ 285 h 285"/>
                      <a:gd name="T48" fmla="*/ 96 w 730"/>
                      <a:gd name="T49" fmla="*/ 274 h 285"/>
                      <a:gd name="T50" fmla="*/ 75 w 730"/>
                      <a:gd name="T51" fmla="*/ 259 h 285"/>
                      <a:gd name="T52" fmla="*/ 59 w 730"/>
                      <a:gd name="T53" fmla="*/ 255 h 285"/>
                      <a:gd name="T54" fmla="*/ 37 w 730"/>
                      <a:gd name="T55" fmla="*/ 252 h 285"/>
                      <a:gd name="T56" fmla="*/ 19 w 730"/>
                      <a:gd name="T57" fmla="*/ 248 h 285"/>
                      <a:gd name="T58" fmla="*/ 9 w 730"/>
                      <a:gd name="T59" fmla="*/ 243 h 285"/>
                      <a:gd name="T60" fmla="*/ 12 w 730"/>
                      <a:gd name="T61" fmla="*/ 227 h 285"/>
                      <a:gd name="T62" fmla="*/ 23 w 730"/>
                      <a:gd name="T63" fmla="*/ 162 h 285"/>
                      <a:gd name="T64" fmla="*/ 0 w 730"/>
                      <a:gd name="T65" fmla="*/ 121 h 285"/>
                      <a:gd name="T66" fmla="*/ 7 w 730"/>
                      <a:gd name="T67" fmla="*/ 103 h 285"/>
                      <a:gd name="T68" fmla="*/ 25 w 730"/>
                      <a:gd name="T69" fmla="*/ 100 h 285"/>
                      <a:gd name="T70" fmla="*/ 42 w 730"/>
                      <a:gd name="T71" fmla="*/ 98 h 285"/>
                      <a:gd name="T72" fmla="*/ 65 w 730"/>
                      <a:gd name="T73" fmla="*/ 94 h 285"/>
                      <a:gd name="T74" fmla="*/ 86 w 730"/>
                      <a:gd name="T75" fmla="*/ 93 h 285"/>
                      <a:gd name="T76" fmla="*/ 96 w 730"/>
                      <a:gd name="T77" fmla="*/ 94 h 285"/>
                      <a:gd name="T78" fmla="*/ 114 w 730"/>
                      <a:gd name="T79" fmla="*/ 100 h 285"/>
                      <a:gd name="T80" fmla="*/ 135 w 730"/>
                      <a:gd name="T81" fmla="*/ 96 h 285"/>
                      <a:gd name="T82" fmla="*/ 150 w 730"/>
                      <a:gd name="T83" fmla="*/ 89 h 285"/>
                      <a:gd name="T84" fmla="*/ 166 w 730"/>
                      <a:gd name="T85" fmla="*/ 93 h 285"/>
                      <a:gd name="T86" fmla="*/ 184 w 730"/>
                      <a:gd name="T87" fmla="*/ 108 h 285"/>
                      <a:gd name="T88" fmla="*/ 201 w 730"/>
                      <a:gd name="T89" fmla="*/ 108 h 285"/>
                      <a:gd name="T90" fmla="*/ 215 w 730"/>
                      <a:gd name="T91" fmla="*/ 100 h 285"/>
                      <a:gd name="T92" fmla="*/ 224 w 730"/>
                      <a:gd name="T93" fmla="*/ 103 h 285"/>
                      <a:gd name="T94" fmla="*/ 231 w 730"/>
                      <a:gd name="T95" fmla="*/ 112 h 285"/>
                      <a:gd name="T96" fmla="*/ 246 w 730"/>
                      <a:gd name="T97" fmla="*/ 100 h 285"/>
                      <a:gd name="T98" fmla="*/ 273 w 730"/>
                      <a:gd name="T99" fmla="*/ 82 h 285"/>
                      <a:gd name="T100" fmla="*/ 294 w 730"/>
                      <a:gd name="T101" fmla="*/ 80 h 285"/>
                      <a:gd name="T102" fmla="*/ 329 w 730"/>
                      <a:gd name="T103" fmla="*/ 75 h 285"/>
                      <a:gd name="T104" fmla="*/ 367 w 730"/>
                      <a:gd name="T105" fmla="*/ 66 h 285"/>
                      <a:gd name="T106" fmla="*/ 409 w 730"/>
                      <a:gd name="T107" fmla="*/ 56 h 285"/>
                      <a:gd name="T108" fmla="*/ 451 w 730"/>
                      <a:gd name="T109" fmla="*/ 44 h 285"/>
                      <a:gd name="T110" fmla="*/ 491 w 730"/>
                      <a:gd name="T111" fmla="*/ 31 h 285"/>
                      <a:gd name="T112" fmla="*/ 528 w 730"/>
                      <a:gd name="T113" fmla="*/ 21 h 285"/>
                      <a:gd name="T114" fmla="*/ 559 w 730"/>
                      <a:gd name="T115" fmla="*/ 12 h 285"/>
                      <a:gd name="T116" fmla="*/ 582 w 730"/>
                      <a:gd name="T117" fmla="*/ 5 h 2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30"/>
                      <a:gd name="T178" fmla="*/ 0 h 285"/>
                      <a:gd name="T179" fmla="*/ 730 w 730"/>
                      <a:gd name="T180" fmla="*/ 285 h 2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30" h="285">
                        <a:moveTo>
                          <a:pt x="582" y="5"/>
                        </a:moveTo>
                        <a:lnTo>
                          <a:pt x="599" y="2"/>
                        </a:lnTo>
                        <a:lnTo>
                          <a:pt x="620" y="0"/>
                        </a:lnTo>
                        <a:lnTo>
                          <a:pt x="645" y="0"/>
                        </a:lnTo>
                        <a:lnTo>
                          <a:pt x="669" y="5"/>
                        </a:lnTo>
                        <a:lnTo>
                          <a:pt x="694" y="16"/>
                        </a:lnTo>
                        <a:lnTo>
                          <a:pt x="713" y="33"/>
                        </a:lnTo>
                        <a:lnTo>
                          <a:pt x="725" y="59"/>
                        </a:lnTo>
                        <a:lnTo>
                          <a:pt x="730" y="94"/>
                        </a:lnTo>
                        <a:lnTo>
                          <a:pt x="727" y="129"/>
                        </a:lnTo>
                        <a:lnTo>
                          <a:pt x="716" y="155"/>
                        </a:lnTo>
                        <a:lnTo>
                          <a:pt x="702" y="173"/>
                        </a:lnTo>
                        <a:lnTo>
                          <a:pt x="683" y="183"/>
                        </a:lnTo>
                        <a:lnTo>
                          <a:pt x="662" y="192"/>
                        </a:lnTo>
                        <a:lnTo>
                          <a:pt x="641" y="196"/>
                        </a:lnTo>
                        <a:lnTo>
                          <a:pt x="619" y="197"/>
                        </a:lnTo>
                        <a:lnTo>
                          <a:pt x="599" y="201"/>
                        </a:lnTo>
                        <a:lnTo>
                          <a:pt x="587" y="203"/>
                        </a:lnTo>
                        <a:lnTo>
                          <a:pt x="571" y="206"/>
                        </a:lnTo>
                        <a:lnTo>
                          <a:pt x="550" y="210"/>
                        </a:lnTo>
                        <a:lnTo>
                          <a:pt x="528" y="215"/>
                        </a:lnTo>
                        <a:lnTo>
                          <a:pt x="501" y="218"/>
                        </a:lnTo>
                        <a:lnTo>
                          <a:pt x="474" y="224"/>
                        </a:lnTo>
                        <a:lnTo>
                          <a:pt x="446" y="229"/>
                        </a:lnTo>
                        <a:lnTo>
                          <a:pt x="416" y="234"/>
                        </a:lnTo>
                        <a:lnTo>
                          <a:pt x="388" y="241"/>
                        </a:lnTo>
                        <a:lnTo>
                          <a:pt x="360" y="246"/>
                        </a:lnTo>
                        <a:lnTo>
                          <a:pt x="332" y="252"/>
                        </a:lnTo>
                        <a:lnTo>
                          <a:pt x="309" y="255"/>
                        </a:lnTo>
                        <a:lnTo>
                          <a:pt x="287" y="260"/>
                        </a:lnTo>
                        <a:lnTo>
                          <a:pt x="269" y="264"/>
                        </a:lnTo>
                        <a:lnTo>
                          <a:pt x="255" y="267"/>
                        </a:lnTo>
                        <a:lnTo>
                          <a:pt x="246" y="269"/>
                        </a:lnTo>
                        <a:lnTo>
                          <a:pt x="236" y="273"/>
                        </a:lnTo>
                        <a:lnTo>
                          <a:pt x="225" y="273"/>
                        </a:lnTo>
                        <a:lnTo>
                          <a:pt x="215" y="271"/>
                        </a:lnTo>
                        <a:lnTo>
                          <a:pt x="208" y="269"/>
                        </a:lnTo>
                        <a:lnTo>
                          <a:pt x="199" y="267"/>
                        </a:lnTo>
                        <a:lnTo>
                          <a:pt x="192" y="266"/>
                        </a:lnTo>
                        <a:lnTo>
                          <a:pt x="185" y="266"/>
                        </a:lnTo>
                        <a:lnTo>
                          <a:pt x="178" y="267"/>
                        </a:lnTo>
                        <a:lnTo>
                          <a:pt x="170" y="271"/>
                        </a:lnTo>
                        <a:lnTo>
                          <a:pt x="161" y="274"/>
                        </a:lnTo>
                        <a:lnTo>
                          <a:pt x="149" y="278"/>
                        </a:lnTo>
                        <a:lnTo>
                          <a:pt x="136" y="281"/>
                        </a:lnTo>
                        <a:lnTo>
                          <a:pt x="126" y="283"/>
                        </a:lnTo>
                        <a:lnTo>
                          <a:pt x="115" y="285"/>
                        </a:lnTo>
                        <a:lnTo>
                          <a:pt x="108" y="285"/>
                        </a:lnTo>
                        <a:lnTo>
                          <a:pt x="103" y="283"/>
                        </a:lnTo>
                        <a:lnTo>
                          <a:pt x="96" y="274"/>
                        </a:lnTo>
                        <a:lnTo>
                          <a:pt x="86" y="266"/>
                        </a:lnTo>
                        <a:lnTo>
                          <a:pt x="75" y="259"/>
                        </a:lnTo>
                        <a:lnTo>
                          <a:pt x="72" y="255"/>
                        </a:lnTo>
                        <a:lnTo>
                          <a:pt x="59" y="255"/>
                        </a:lnTo>
                        <a:lnTo>
                          <a:pt x="47" y="253"/>
                        </a:lnTo>
                        <a:lnTo>
                          <a:pt x="37" y="252"/>
                        </a:lnTo>
                        <a:lnTo>
                          <a:pt x="26" y="250"/>
                        </a:lnTo>
                        <a:lnTo>
                          <a:pt x="19" y="248"/>
                        </a:lnTo>
                        <a:lnTo>
                          <a:pt x="12" y="246"/>
                        </a:lnTo>
                        <a:lnTo>
                          <a:pt x="9" y="243"/>
                        </a:lnTo>
                        <a:lnTo>
                          <a:pt x="7" y="241"/>
                        </a:lnTo>
                        <a:lnTo>
                          <a:pt x="12" y="227"/>
                        </a:lnTo>
                        <a:lnTo>
                          <a:pt x="19" y="199"/>
                        </a:lnTo>
                        <a:lnTo>
                          <a:pt x="23" y="162"/>
                        </a:lnTo>
                        <a:lnTo>
                          <a:pt x="16" y="121"/>
                        </a:lnTo>
                        <a:lnTo>
                          <a:pt x="0" y="121"/>
                        </a:lnTo>
                        <a:lnTo>
                          <a:pt x="4" y="110"/>
                        </a:lnTo>
                        <a:lnTo>
                          <a:pt x="7" y="103"/>
                        </a:lnTo>
                        <a:lnTo>
                          <a:pt x="14" y="100"/>
                        </a:lnTo>
                        <a:lnTo>
                          <a:pt x="25" y="100"/>
                        </a:lnTo>
                        <a:lnTo>
                          <a:pt x="32" y="98"/>
                        </a:lnTo>
                        <a:lnTo>
                          <a:pt x="42" y="98"/>
                        </a:lnTo>
                        <a:lnTo>
                          <a:pt x="52" y="96"/>
                        </a:lnTo>
                        <a:lnTo>
                          <a:pt x="65" y="94"/>
                        </a:lnTo>
                        <a:lnTo>
                          <a:pt x="75" y="93"/>
                        </a:lnTo>
                        <a:lnTo>
                          <a:pt x="86" y="93"/>
                        </a:lnTo>
                        <a:lnTo>
                          <a:pt x="93" y="93"/>
                        </a:lnTo>
                        <a:lnTo>
                          <a:pt x="96" y="94"/>
                        </a:lnTo>
                        <a:lnTo>
                          <a:pt x="103" y="98"/>
                        </a:lnTo>
                        <a:lnTo>
                          <a:pt x="114" y="100"/>
                        </a:lnTo>
                        <a:lnTo>
                          <a:pt x="126" y="100"/>
                        </a:lnTo>
                        <a:lnTo>
                          <a:pt x="135" y="96"/>
                        </a:lnTo>
                        <a:lnTo>
                          <a:pt x="142" y="93"/>
                        </a:lnTo>
                        <a:lnTo>
                          <a:pt x="150" y="89"/>
                        </a:lnTo>
                        <a:lnTo>
                          <a:pt x="157" y="87"/>
                        </a:lnTo>
                        <a:lnTo>
                          <a:pt x="166" y="93"/>
                        </a:lnTo>
                        <a:lnTo>
                          <a:pt x="175" y="101"/>
                        </a:lnTo>
                        <a:lnTo>
                          <a:pt x="184" y="108"/>
                        </a:lnTo>
                        <a:lnTo>
                          <a:pt x="194" y="112"/>
                        </a:lnTo>
                        <a:lnTo>
                          <a:pt x="201" y="108"/>
                        </a:lnTo>
                        <a:lnTo>
                          <a:pt x="208" y="101"/>
                        </a:lnTo>
                        <a:lnTo>
                          <a:pt x="215" y="100"/>
                        </a:lnTo>
                        <a:lnTo>
                          <a:pt x="220" y="100"/>
                        </a:lnTo>
                        <a:lnTo>
                          <a:pt x="224" y="103"/>
                        </a:lnTo>
                        <a:lnTo>
                          <a:pt x="227" y="108"/>
                        </a:lnTo>
                        <a:lnTo>
                          <a:pt x="231" y="112"/>
                        </a:lnTo>
                        <a:lnTo>
                          <a:pt x="236" y="110"/>
                        </a:lnTo>
                        <a:lnTo>
                          <a:pt x="246" y="100"/>
                        </a:lnTo>
                        <a:lnTo>
                          <a:pt x="259" y="87"/>
                        </a:lnTo>
                        <a:lnTo>
                          <a:pt x="273" y="82"/>
                        </a:lnTo>
                        <a:lnTo>
                          <a:pt x="283" y="80"/>
                        </a:lnTo>
                        <a:lnTo>
                          <a:pt x="294" y="80"/>
                        </a:lnTo>
                        <a:lnTo>
                          <a:pt x="309" y="79"/>
                        </a:lnTo>
                        <a:lnTo>
                          <a:pt x="329" y="75"/>
                        </a:lnTo>
                        <a:lnTo>
                          <a:pt x="348" y="70"/>
                        </a:lnTo>
                        <a:lnTo>
                          <a:pt x="367" y="66"/>
                        </a:lnTo>
                        <a:lnTo>
                          <a:pt x="388" y="61"/>
                        </a:lnTo>
                        <a:lnTo>
                          <a:pt x="409" y="56"/>
                        </a:lnTo>
                        <a:lnTo>
                          <a:pt x="430" y="49"/>
                        </a:lnTo>
                        <a:lnTo>
                          <a:pt x="451" y="44"/>
                        </a:lnTo>
                        <a:lnTo>
                          <a:pt x="472" y="37"/>
                        </a:lnTo>
                        <a:lnTo>
                          <a:pt x="491" y="31"/>
                        </a:lnTo>
                        <a:lnTo>
                          <a:pt x="510" y="26"/>
                        </a:lnTo>
                        <a:lnTo>
                          <a:pt x="528" y="21"/>
                        </a:lnTo>
                        <a:lnTo>
                          <a:pt x="543" y="16"/>
                        </a:lnTo>
                        <a:lnTo>
                          <a:pt x="559" y="12"/>
                        </a:lnTo>
                        <a:lnTo>
                          <a:pt x="571" y="9"/>
                        </a:lnTo>
                        <a:lnTo>
                          <a:pt x="582" y="5"/>
                        </a:lnTo>
                        <a:close/>
                      </a:path>
                    </a:pathLst>
                  </a:custGeom>
                  <a:solidFill>
                    <a:srgbClr val="E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1" name="Freeform 13"/>
                  <p:cNvSpPr>
                    <a:spLocks/>
                  </p:cNvSpPr>
                  <p:nvPr/>
                </p:nvSpPr>
                <p:spPr bwMode="auto">
                  <a:xfrm>
                    <a:off x="4081" y="1931"/>
                    <a:ext cx="640" cy="1617"/>
                  </a:xfrm>
                  <a:custGeom>
                    <a:avLst/>
                    <a:gdLst>
                      <a:gd name="T0" fmla="*/ 154 w 640"/>
                      <a:gd name="T1" fmla="*/ 0 h 1617"/>
                      <a:gd name="T2" fmla="*/ 215 w 640"/>
                      <a:gd name="T3" fmla="*/ 36 h 1617"/>
                      <a:gd name="T4" fmla="*/ 262 w 640"/>
                      <a:gd name="T5" fmla="*/ 104 h 1617"/>
                      <a:gd name="T6" fmla="*/ 292 w 640"/>
                      <a:gd name="T7" fmla="*/ 183 h 1617"/>
                      <a:gd name="T8" fmla="*/ 311 w 640"/>
                      <a:gd name="T9" fmla="*/ 380 h 1617"/>
                      <a:gd name="T10" fmla="*/ 299 w 640"/>
                      <a:gd name="T11" fmla="*/ 758 h 1617"/>
                      <a:gd name="T12" fmla="*/ 304 w 640"/>
                      <a:gd name="T13" fmla="*/ 864 h 1617"/>
                      <a:gd name="T14" fmla="*/ 343 w 640"/>
                      <a:gd name="T15" fmla="*/ 901 h 1617"/>
                      <a:gd name="T16" fmla="*/ 397 w 640"/>
                      <a:gd name="T17" fmla="*/ 957 h 1617"/>
                      <a:gd name="T18" fmla="*/ 449 w 640"/>
                      <a:gd name="T19" fmla="*/ 1023 h 1617"/>
                      <a:gd name="T20" fmla="*/ 479 w 640"/>
                      <a:gd name="T21" fmla="*/ 1084 h 1617"/>
                      <a:gd name="T22" fmla="*/ 500 w 640"/>
                      <a:gd name="T23" fmla="*/ 1137 h 1617"/>
                      <a:gd name="T24" fmla="*/ 514 w 640"/>
                      <a:gd name="T25" fmla="*/ 1189 h 1617"/>
                      <a:gd name="T26" fmla="*/ 531 w 640"/>
                      <a:gd name="T27" fmla="*/ 1263 h 1617"/>
                      <a:gd name="T28" fmla="*/ 556 w 640"/>
                      <a:gd name="T29" fmla="*/ 1350 h 1617"/>
                      <a:gd name="T30" fmla="*/ 578 w 640"/>
                      <a:gd name="T31" fmla="*/ 1416 h 1617"/>
                      <a:gd name="T32" fmla="*/ 599 w 640"/>
                      <a:gd name="T33" fmla="*/ 1451 h 1617"/>
                      <a:gd name="T34" fmla="*/ 619 w 640"/>
                      <a:gd name="T35" fmla="*/ 1490 h 1617"/>
                      <a:gd name="T36" fmla="*/ 633 w 640"/>
                      <a:gd name="T37" fmla="*/ 1526 h 1617"/>
                      <a:gd name="T38" fmla="*/ 640 w 640"/>
                      <a:gd name="T39" fmla="*/ 1554 h 1617"/>
                      <a:gd name="T40" fmla="*/ 633 w 640"/>
                      <a:gd name="T41" fmla="*/ 1579 h 1617"/>
                      <a:gd name="T42" fmla="*/ 603 w 640"/>
                      <a:gd name="T43" fmla="*/ 1610 h 1617"/>
                      <a:gd name="T44" fmla="*/ 585 w 640"/>
                      <a:gd name="T45" fmla="*/ 1615 h 1617"/>
                      <a:gd name="T46" fmla="*/ 573 w 640"/>
                      <a:gd name="T47" fmla="*/ 1600 h 1617"/>
                      <a:gd name="T48" fmla="*/ 559 w 640"/>
                      <a:gd name="T49" fmla="*/ 1575 h 1617"/>
                      <a:gd name="T50" fmla="*/ 545 w 640"/>
                      <a:gd name="T51" fmla="*/ 1544 h 1617"/>
                      <a:gd name="T52" fmla="*/ 526 w 640"/>
                      <a:gd name="T53" fmla="*/ 1495 h 1617"/>
                      <a:gd name="T54" fmla="*/ 491 w 640"/>
                      <a:gd name="T55" fmla="*/ 1422 h 1617"/>
                      <a:gd name="T56" fmla="*/ 449 w 640"/>
                      <a:gd name="T57" fmla="*/ 1341 h 1617"/>
                      <a:gd name="T58" fmla="*/ 400 w 640"/>
                      <a:gd name="T59" fmla="*/ 1257 h 1617"/>
                      <a:gd name="T60" fmla="*/ 353 w 640"/>
                      <a:gd name="T61" fmla="*/ 1177 h 1617"/>
                      <a:gd name="T62" fmla="*/ 306 w 640"/>
                      <a:gd name="T63" fmla="*/ 1104 h 1617"/>
                      <a:gd name="T64" fmla="*/ 267 w 640"/>
                      <a:gd name="T65" fmla="*/ 1043 h 1617"/>
                      <a:gd name="T66" fmla="*/ 238 w 640"/>
                      <a:gd name="T67" fmla="*/ 1001 h 1617"/>
                      <a:gd name="T68" fmla="*/ 215 w 640"/>
                      <a:gd name="T69" fmla="*/ 978 h 1617"/>
                      <a:gd name="T70" fmla="*/ 189 w 640"/>
                      <a:gd name="T71" fmla="*/ 957 h 1617"/>
                      <a:gd name="T72" fmla="*/ 166 w 640"/>
                      <a:gd name="T73" fmla="*/ 932 h 1617"/>
                      <a:gd name="T74" fmla="*/ 150 w 640"/>
                      <a:gd name="T75" fmla="*/ 906 h 1617"/>
                      <a:gd name="T76" fmla="*/ 142 w 640"/>
                      <a:gd name="T77" fmla="*/ 866 h 1617"/>
                      <a:gd name="T78" fmla="*/ 131 w 640"/>
                      <a:gd name="T79" fmla="*/ 805 h 1617"/>
                      <a:gd name="T80" fmla="*/ 112 w 640"/>
                      <a:gd name="T81" fmla="*/ 744 h 1617"/>
                      <a:gd name="T82" fmla="*/ 88 w 640"/>
                      <a:gd name="T83" fmla="*/ 665 h 1617"/>
                      <a:gd name="T84" fmla="*/ 56 w 640"/>
                      <a:gd name="T85" fmla="*/ 567 h 1617"/>
                      <a:gd name="T86" fmla="*/ 28 w 640"/>
                      <a:gd name="T87" fmla="*/ 466 h 1617"/>
                      <a:gd name="T88" fmla="*/ 2 w 640"/>
                      <a:gd name="T89" fmla="*/ 300 h 1617"/>
                      <a:gd name="T90" fmla="*/ 7 w 640"/>
                      <a:gd name="T91" fmla="*/ 132 h 1617"/>
                      <a:gd name="T92" fmla="*/ 44 w 640"/>
                      <a:gd name="T93" fmla="*/ 42 h 1617"/>
                      <a:gd name="T94" fmla="*/ 95 w 640"/>
                      <a:gd name="T95" fmla="*/ 7 h 1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0"/>
                      <a:gd name="T145" fmla="*/ 0 h 1617"/>
                      <a:gd name="T146" fmla="*/ 640 w 640"/>
                      <a:gd name="T147" fmla="*/ 1617 h 1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0" h="1617">
                        <a:moveTo>
                          <a:pt x="119" y="0"/>
                        </a:moveTo>
                        <a:lnTo>
                          <a:pt x="154" y="0"/>
                        </a:lnTo>
                        <a:lnTo>
                          <a:pt x="187" y="14"/>
                        </a:lnTo>
                        <a:lnTo>
                          <a:pt x="215" y="36"/>
                        </a:lnTo>
                        <a:lnTo>
                          <a:pt x="241" y="68"/>
                        </a:lnTo>
                        <a:lnTo>
                          <a:pt x="262" y="104"/>
                        </a:lnTo>
                        <a:lnTo>
                          <a:pt x="280" y="145"/>
                        </a:lnTo>
                        <a:lnTo>
                          <a:pt x="292" y="183"/>
                        </a:lnTo>
                        <a:lnTo>
                          <a:pt x="301" y="222"/>
                        </a:lnTo>
                        <a:lnTo>
                          <a:pt x="311" y="380"/>
                        </a:lnTo>
                        <a:lnTo>
                          <a:pt x="306" y="580"/>
                        </a:lnTo>
                        <a:lnTo>
                          <a:pt x="299" y="758"/>
                        </a:lnTo>
                        <a:lnTo>
                          <a:pt x="299" y="857"/>
                        </a:lnTo>
                        <a:lnTo>
                          <a:pt x="304" y="864"/>
                        </a:lnTo>
                        <a:lnTo>
                          <a:pt x="320" y="880"/>
                        </a:lnTo>
                        <a:lnTo>
                          <a:pt x="343" y="901"/>
                        </a:lnTo>
                        <a:lnTo>
                          <a:pt x="369" y="927"/>
                        </a:lnTo>
                        <a:lnTo>
                          <a:pt x="397" y="957"/>
                        </a:lnTo>
                        <a:lnTo>
                          <a:pt x="423" y="990"/>
                        </a:lnTo>
                        <a:lnTo>
                          <a:pt x="449" y="1023"/>
                        </a:lnTo>
                        <a:lnTo>
                          <a:pt x="468" y="1060"/>
                        </a:lnTo>
                        <a:lnTo>
                          <a:pt x="479" y="1084"/>
                        </a:lnTo>
                        <a:lnTo>
                          <a:pt x="491" y="1111"/>
                        </a:lnTo>
                        <a:lnTo>
                          <a:pt x="500" y="1137"/>
                        </a:lnTo>
                        <a:lnTo>
                          <a:pt x="509" y="1167"/>
                        </a:lnTo>
                        <a:lnTo>
                          <a:pt x="514" y="1189"/>
                        </a:lnTo>
                        <a:lnTo>
                          <a:pt x="521" y="1222"/>
                        </a:lnTo>
                        <a:lnTo>
                          <a:pt x="531" y="1263"/>
                        </a:lnTo>
                        <a:lnTo>
                          <a:pt x="544" y="1306"/>
                        </a:lnTo>
                        <a:lnTo>
                          <a:pt x="556" y="1350"/>
                        </a:lnTo>
                        <a:lnTo>
                          <a:pt x="568" y="1388"/>
                        </a:lnTo>
                        <a:lnTo>
                          <a:pt x="578" y="1416"/>
                        </a:lnTo>
                        <a:lnTo>
                          <a:pt x="587" y="1434"/>
                        </a:lnTo>
                        <a:lnTo>
                          <a:pt x="599" y="1451"/>
                        </a:lnTo>
                        <a:lnTo>
                          <a:pt x="610" y="1470"/>
                        </a:lnTo>
                        <a:lnTo>
                          <a:pt x="619" y="1490"/>
                        </a:lnTo>
                        <a:lnTo>
                          <a:pt x="627" y="1509"/>
                        </a:lnTo>
                        <a:lnTo>
                          <a:pt x="633" y="1526"/>
                        </a:lnTo>
                        <a:lnTo>
                          <a:pt x="638" y="1542"/>
                        </a:lnTo>
                        <a:lnTo>
                          <a:pt x="640" y="1554"/>
                        </a:lnTo>
                        <a:lnTo>
                          <a:pt x="640" y="1563"/>
                        </a:lnTo>
                        <a:lnTo>
                          <a:pt x="633" y="1579"/>
                        </a:lnTo>
                        <a:lnTo>
                          <a:pt x="619" y="1596"/>
                        </a:lnTo>
                        <a:lnTo>
                          <a:pt x="603" y="1610"/>
                        </a:lnTo>
                        <a:lnTo>
                          <a:pt x="591" y="1617"/>
                        </a:lnTo>
                        <a:lnTo>
                          <a:pt x="585" y="1615"/>
                        </a:lnTo>
                        <a:lnTo>
                          <a:pt x="580" y="1610"/>
                        </a:lnTo>
                        <a:lnTo>
                          <a:pt x="573" y="1600"/>
                        </a:lnTo>
                        <a:lnTo>
                          <a:pt x="566" y="1588"/>
                        </a:lnTo>
                        <a:lnTo>
                          <a:pt x="559" y="1575"/>
                        </a:lnTo>
                        <a:lnTo>
                          <a:pt x="552" y="1560"/>
                        </a:lnTo>
                        <a:lnTo>
                          <a:pt x="545" y="1544"/>
                        </a:lnTo>
                        <a:lnTo>
                          <a:pt x="538" y="1528"/>
                        </a:lnTo>
                        <a:lnTo>
                          <a:pt x="526" y="1495"/>
                        </a:lnTo>
                        <a:lnTo>
                          <a:pt x="510" y="1460"/>
                        </a:lnTo>
                        <a:lnTo>
                          <a:pt x="491" y="1422"/>
                        </a:lnTo>
                        <a:lnTo>
                          <a:pt x="470" y="1381"/>
                        </a:lnTo>
                        <a:lnTo>
                          <a:pt x="449" y="1341"/>
                        </a:lnTo>
                        <a:lnTo>
                          <a:pt x="425" y="1299"/>
                        </a:lnTo>
                        <a:lnTo>
                          <a:pt x="400" y="1257"/>
                        </a:lnTo>
                        <a:lnTo>
                          <a:pt x="376" y="1217"/>
                        </a:lnTo>
                        <a:lnTo>
                          <a:pt x="353" y="1177"/>
                        </a:lnTo>
                        <a:lnTo>
                          <a:pt x="329" y="1139"/>
                        </a:lnTo>
                        <a:lnTo>
                          <a:pt x="306" y="1104"/>
                        </a:lnTo>
                        <a:lnTo>
                          <a:pt x="287" y="1072"/>
                        </a:lnTo>
                        <a:lnTo>
                          <a:pt x="267" y="1043"/>
                        </a:lnTo>
                        <a:lnTo>
                          <a:pt x="252" y="1020"/>
                        </a:lnTo>
                        <a:lnTo>
                          <a:pt x="238" y="1001"/>
                        </a:lnTo>
                        <a:lnTo>
                          <a:pt x="229" y="987"/>
                        </a:lnTo>
                        <a:lnTo>
                          <a:pt x="215" y="978"/>
                        </a:lnTo>
                        <a:lnTo>
                          <a:pt x="203" y="967"/>
                        </a:lnTo>
                        <a:lnTo>
                          <a:pt x="189" y="957"/>
                        </a:lnTo>
                        <a:lnTo>
                          <a:pt x="177" y="945"/>
                        </a:lnTo>
                        <a:lnTo>
                          <a:pt x="166" y="932"/>
                        </a:lnTo>
                        <a:lnTo>
                          <a:pt x="157" y="920"/>
                        </a:lnTo>
                        <a:lnTo>
                          <a:pt x="150" y="906"/>
                        </a:lnTo>
                        <a:lnTo>
                          <a:pt x="147" y="894"/>
                        </a:lnTo>
                        <a:lnTo>
                          <a:pt x="142" y="866"/>
                        </a:lnTo>
                        <a:lnTo>
                          <a:pt x="136" y="836"/>
                        </a:lnTo>
                        <a:lnTo>
                          <a:pt x="131" y="805"/>
                        </a:lnTo>
                        <a:lnTo>
                          <a:pt x="121" y="768"/>
                        </a:lnTo>
                        <a:lnTo>
                          <a:pt x="112" y="744"/>
                        </a:lnTo>
                        <a:lnTo>
                          <a:pt x="102" y="709"/>
                        </a:lnTo>
                        <a:lnTo>
                          <a:pt x="88" y="665"/>
                        </a:lnTo>
                        <a:lnTo>
                          <a:pt x="72" y="618"/>
                        </a:lnTo>
                        <a:lnTo>
                          <a:pt x="56" y="567"/>
                        </a:lnTo>
                        <a:lnTo>
                          <a:pt x="40" y="515"/>
                        </a:lnTo>
                        <a:lnTo>
                          <a:pt x="28" y="466"/>
                        </a:lnTo>
                        <a:lnTo>
                          <a:pt x="19" y="422"/>
                        </a:lnTo>
                        <a:lnTo>
                          <a:pt x="2" y="300"/>
                        </a:lnTo>
                        <a:lnTo>
                          <a:pt x="0" y="204"/>
                        </a:lnTo>
                        <a:lnTo>
                          <a:pt x="7" y="132"/>
                        </a:lnTo>
                        <a:lnTo>
                          <a:pt x="23" y="78"/>
                        </a:lnTo>
                        <a:lnTo>
                          <a:pt x="44" y="42"/>
                        </a:lnTo>
                        <a:lnTo>
                          <a:pt x="70" y="19"/>
                        </a:lnTo>
                        <a:lnTo>
                          <a:pt x="95" y="7"/>
                        </a:lnTo>
                        <a:lnTo>
                          <a:pt x="119"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2" name="Freeform 14"/>
                  <p:cNvSpPr>
                    <a:spLocks/>
                  </p:cNvSpPr>
                  <p:nvPr/>
                </p:nvSpPr>
                <p:spPr bwMode="auto">
                  <a:xfrm>
                    <a:off x="4212" y="2051"/>
                    <a:ext cx="44" cy="44"/>
                  </a:xfrm>
                  <a:custGeom>
                    <a:avLst/>
                    <a:gdLst>
                      <a:gd name="T0" fmla="*/ 26 w 44"/>
                      <a:gd name="T1" fmla="*/ 44 h 44"/>
                      <a:gd name="T2" fmla="*/ 18 w 44"/>
                      <a:gd name="T3" fmla="*/ 44 h 44"/>
                      <a:gd name="T4" fmla="*/ 11 w 44"/>
                      <a:gd name="T5" fmla="*/ 40 h 44"/>
                      <a:gd name="T6" fmla="*/ 4 w 44"/>
                      <a:gd name="T7" fmla="*/ 35 h 44"/>
                      <a:gd name="T8" fmla="*/ 0 w 44"/>
                      <a:gd name="T9" fmla="*/ 26 h 44"/>
                      <a:gd name="T10" fmla="*/ 0 w 44"/>
                      <a:gd name="T11" fmla="*/ 18 h 44"/>
                      <a:gd name="T12" fmla="*/ 5 w 44"/>
                      <a:gd name="T13" fmla="*/ 9 h 44"/>
                      <a:gd name="T14" fmla="*/ 11 w 44"/>
                      <a:gd name="T15" fmla="*/ 4 h 44"/>
                      <a:gd name="T16" fmla="*/ 19 w 44"/>
                      <a:gd name="T17" fmla="*/ 0 h 44"/>
                      <a:gd name="T18" fmla="*/ 28 w 44"/>
                      <a:gd name="T19" fmla="*/ 0 h 44"/>
                      <a:gd name="T20" fmla="*/ 35 w 44"/>
                      <a:gd name="T21" fmla="*/ 4 h 44"/>
                      <a:gd name="T22" fmla="*/ 40 w 44"/>
                      <a:gd name="T23" fmla="*/ 9 h 44"/>
                      <a:gd name="T24" fmla="*/ 44 w 44"/>
                      <a:gd name="T25" fmla="*/ 18 h 44"/>
                      <a:gd name="T26" fmla="*/ 44 w 44"/>
                      <a:gd name="T27" fmla="*/ 26 h 44"/>
                      <a:gd name="T28" fmla="*/ 40 w 44"/>
                      <a:gd name="T29" fmla="*/ 35 h 44"/>
                      <a:gd name="T30" fmla="*/ 35 w 44"/>
                      <a:gd name="T31" fmla="*/ 40 h 44"/>
                      <a:gd name="T32" fmla="*/ 26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6" y="44"/>
                        </a:moveTo>
                        <a:lnTo>
                          <a:pt x="18" y="44"/>
                        </a:lnTo>
                        <a:lnTo>
                          <a:pt x="11" y="40"/>
                        </a:lnTo>
                        <a:lnTo>
                          <a:pt x="4" y="35"/>
                        </a:lnTo>
                        <a:lnTo>
                          <a:pt x="0" y="26"/>
                        </a:lnTo>
                        <a:lnTo>
                          <a:pt x="0" y="18"/>
                        </a:lnTo>
                        <a:lnTo>
                          <a:pt x="5" y="9"/>
                        </a:lnTo>
                        <a:lnTo>
                          <a:pt x="11" y="4"/>
                        </a:lnTo>
                        <a:lnTo>
                          <a:pt x="19" y="0"/>
                        </a:lnTo>
                        <a:lnTo>
                          <a:pt x="28" y="0"/>
                        </a:lnTo>
                        <a:lnTo>
                          <a:pt x="35" y="4"/>
                        </a:lnTo>
                        <a:lnTo>
                          <a:pt x="40" y="9"/>
                        </a:lnTo>
                        <a:lnTo>
                          <a:pt x="44" y="18"/>
                        </a:lnTo>
                        <a:lnTo>
                          <a:pt x="44" y="26"/>
                        </a:lnTo>
                        <a:lnTo>
                          <a:pt x="40" y="35"/>
                        </a:lnTo>
                        <a:lnTo>
                          <a:pt x="35" y="40"/>
                        </a:lnTo>
                        <a:lnTo>
                          <a:pt x="26"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3" name="Freeform 15"/>
                  <p:cNvSpPr>
                    <a:spLocks/>
                  </p:cNvSpPr>
                  <p:nvPr/>
                </p:nvSpPr>
                <p:spPr bwMode="auto">
                  <a:xfrm>
                    <a:off x="4652" y="3454"/>
                    <a:ext cx="44" cy="44"/>
                  </a:xfrm>
                  <a:custGeom>
                    <a:avLst/>
                    <a:gdLst>
                      <a:gd name="T0" fmla="*/ 27 w 44"/>
                      <a:gd name="T1" fmla="*/ 44 h 44"/>
                      <a:gd name="T2" fmla="*/ 18 w 44"/>
                      <a:gd name="T3" fmla="*/ 44 h 44"/>
                      <a:gd name="T4" fmla="*/ 9 w 44"/>
                      <a:gd name="T5" fmla="*/ 40 h 44"/>
                      <a:gd name="T6" fmla="*/ 4 w 44"/>
                      <a:gd name="T7" fmla="*/ 33 h 44"/>
                      <a:gd name="T8" fmla="*/ 0 w 44"/>
                      <a:gd name="T9" fmla="*/ 26 h 44"/>
                      <a:gd name="T10" fmla="*/ 0 w 44"/>
                      <a:gd name="T11" fmla="*/ 17 h 44"/>
                      <a:gd name="T12" fmla="*/ 4 w 44"/>
                      <a:gd name="T13" fmla="*/ 9 h 44"/>
                      <a:gd name="T14" fmla="*/ 11 w 44"/>
                      <a:gd name="T15" fmla="*/ 3 h 44"/>
                      <a:gd name="T16" fmla="*/ 18 w 44"/>
                      <a:gd name="T17" fmla="*/ 0 h 44"/>
                      <a:gd name="T18" fmla="*/ 27 w 44"/>
                      <a:gd name="T19" fmla="*/ 0 h 44"/>
                      <a:gd name="T20" fmla="*/ 35 w 44"/>
                      <a:gd name="T21" fmla="*/ 3 h 44"/>
                      <a:gd name="T22" fmla="*/ 41 w 44"/>
                      <a:gd name="T23" fmla="*/ 9 h 44"/>
                      <a:gd name="T24" fmla="*/ 44 w 44"/>
                      <a:gd name="T25" fmla="*/ 17 h 44"/>
                      <a:gd name="T26" fmla="*/ 44 w 44"/>
                      <a:gd name="T27" fmla="*/ 26 h 44"/>
                      <a:gd name="T28" fmla="*/ 41 w 44"/>
                      <a:gd name="T29" fmla="*/ 35 h 44"/>
                      <a:gd name="T30" fmla="*/ 35 w 44"/>
                      <a:gd name="T31" fmla="*/ 40 h 44"/>
                      <a:gd name="T32" fmla="*/ 27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7" y="44"/>
                        </a:moveTo>
                        <a:lnTo>
                          <a:pt x="18" y="44"/>
                        </a:lnTo>
                        <a:lnTo>
                          <a:pt x="9" y="40"/>
                        </a:lnTo>
                        <a:lnTo>
                          <a:pt x="4" y="33"/>
                        </a:lnTo>
                        <a:lnTo>
                          <a:pt x="0" y="26"/>
                        </a:lnTo>
                        <a:lnTo>
                          <a:pt x="0" y="17"/>
                        </a:lnTo>
                        <a:lnTo>
                          <a:pt x="4" y="9"/>
                        </a:lnTo>
                        <a:lnTo>
                          <a:pt x="11" y="3"/>
                        </a:lnTo>
                        <a:lnTo>
                          <a:pt x="18" y="0"/>
                        </a:lnTo>
                        <a:lnTo>
                          <a:pt x="27" y="0"/>
                        </a:lnTo>
                        <a:lnTo>
                          <a:pt x="35" y="3"/>
                        </a:lnTo>
                        <a:lnTo>
                          <a:pt x="41" y="9"/>
                        </a:lnTo>
                        <a:lnTo>
                          <a:pt x="44" y="17"/>
                        </a:lnTo>
                        <a:lnTo>
                          <a:pt x="44" y="26"/>
                        </a:lnTo>
                        <a:lnTo>
                          <a:pt x="41" y="35"/>
                        </a:lnTo>
                        <a:lnTo>
                          <a:pt x="35" y="40"/>
                        </a:lnTo>
                        <a:lnTo>
                          <a:pt x="27"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4" name="Freeform 16"/>
                  <p:cNvSpPr>
                    <a:spLocks/>
                  </p:cNvSpPr>
                  <p:nvPr/>
                </p:nvSpPr>
                <p:spPr bwMode="auto">
                  <a:xfrm>
                    <a:off x="4399" y="3436"/>
                    <a:ext cx="346" cy="177"/>
                  </a:xfrm>
                  <a:custGeom>
                    <a:avLst/>
                    <a:gdLst>
                      <a:gd name="T0" fmla="*/ 290 w 346"/>
                      <a:gd name="T1" fmla="*/ 0 h 177"/>
                      <a:gd name="T2" fmla="*/ 299 w 346"/>
                      <a:gd name="T3" fmla="*/ 4 h 177"/>
                      <a:gd name="T4" fmla="*/ 309 w 346"/>
                      <a:gd name="T5" fmla="*/ 14 h 177"/>
                      <a:gd name="T6" fmla="*/ 318 w 346"/>
                      <a:gd name="T7" fmla="*/ 28 h 177"/>
                      <a:gd name="T8" fmla="*/ 327 w 346"/>
                      <a:gd name="T9" fmla="*/ 44 h 177"/>
                      <a:gd name="T10" fmla="*/ 336 w 346"/>
                      <a:gd name="T11" fmla="*/ 62 h 177"/>
                      <a:gd name="T12" fmla="*/ 341 w 346"/>
                      <a:gd name="T13" fmla="*/ 77 h 177"/>
                      <a:gd name="T14" fmla="*/ 344 w 346"/>
                      <a:gd name="T15" fmla="*/ 93 h 177"/>
                      <a:gd name="T16" fmla="*/ 346 w 346"/>
                      <a:gd name="T17" fmla="*/ 103 h 177"/>
                      <a:gd name="T18" fmla="*/ 346 w 346"/>
                      <a:gd name="T19" fmla="*/ 112 h 177"/>
                      <a:gd name="T20" fmla="*/ 343 w 346"/>
                      <a:gd name="T21" fmla="*/ 121 h 177"/>
                      <a:gd name="T22" fmla="*/ 337 w 346"/>
                      <a:gd name="T23" fmla="*/ 130 h 177"/>
                      <a:gd name="T24" fmla="*/ 332 w 346"/>
                      <a:gd name="T25" fmla="*/ 137 h 177"/>
                      <a:gd name="T26" fmla="*/ 322 w 346"/>
                      <a:gd name="T27" fmla="*/ 144 h 177"/>
                      <a:gd name="T28" fmla="*/ 309 w 346"/>
                      <a:gd name="T29" fmla="*/ 147 h 177"/>
                      <a:gd name="T30" fmla="*/ 294 w 346"/>
                      <a:gd name="T31" fmla="*/ 151 h 177"/>
                      <a:gd name="T32" fmla="*/ 274 w 346"/>
                      <a:gd name="T33" fmla="*/ 151 h 177"/>
                      <a:gd name="T34" fmla="*/ 248 w 346"/>
                      <a:gd name="T35" fmla="*/ 151 h 177"/>
                      <a:gd name="T36" fmla="*/ 219 w 346"/>
                      <a:gd name="T37" fmla="*/ 152 h 177"/>
                      <a:gd name="T38" fmla="*/ 189 w 346"/>
                      <a:gd name="T39" fmla="*/ 158 h 177"/>
                      <a:gd name="T40" fmla="*/ 159 w 346"/>
                      <a:gd name="T41" fmla="*/ 163 h 177"/>
                      <a:gd name="T42" fmla="*/ 131 w 346"/>
                      <a:gd name="T43" fmla="*/ 168 h 177"/>
                      <a:gd name="T44" fmla="*/ 105 w 346"/>
                      <a:gd name="T45" fmla="*/ 172 h 177"/>
                      <a:gd name="T46" fmla="*/ 82 w 346"/>
                      <a:gd name="T47" fmla="*/ 175 h 177"/>
                      <a:gd name="T48" fmla="*/ 65 w 346"/>
                      <a:gd name="T49" fmla="*/ 177 h 177"/>
                      <a:gd name="T50" fmla="*/ 53 w 346"/>
                      <a:gd name="T51" fmla="*/ 177 h 177"/>
                      <a:gd name="T52" fmla="*/ 40 w 346"/>
                      <a:gd name="T53" fmla="*/ 175 h 177"/>
                      <a:gd name="T54" fmla="*/ 30 w 346"/>
                      <a:gd name="T55" fmla="*/ 173 h 177"/>
                      <a:gd name="T56" fmla="*/ 19 w 346"/>
                      <a:gd name="T57" fmla="*/ 172 h 177"/>
                      <a:gd name="T58" fmla="*/ 12 w 346"/>
                      <a:gd name="T59" fmla="*/ 168 h 177"/>
                      <a:gd name="T60" fmla="*/ 5 w 346"/>
                      <a:gd name="T61" fmla="*/ 165 h 177"/>
                      <a:gd name="T62" fmla="*/ 2 w 346"/>
                      <a:gd name="T63" fmla="*/ 161 h 177"/>
                      <a:gd name="T64" fmla="*/ 0 w 346"/>
                      <a:gd name="T65" fmla="*/ 156 h 177"/>
                      <a:gd name="T66" fmla="*/ 2 w 346"/>
                      <a:gd name="T67" fmla="*/ 152 h 177"/>
                      <a:gd name="T68" fmla="*/ 7 w 346"/>
                      <a:gd name="T69" fmla="*/ 147 h 177"/>
                      <a:gd name="T70" fmla="*/ 14 w 346"/>
                      <a:gd name="T71" fmla="*/ 144 h 177"/>
                      <a:gd name="T72" fmla="*/ 23 w 346"/>
                      <a:gd name="T73" fmla="*/ 142 h 177"/>
                      <a:gd name="T74" fmla="*/ 33 w 346"/>
                      <a:gd name="T75" fmla="*/ 138 h 177"/>
                      <a:gd name="T76" fmla="*/ 42 w 346"/>
                      <a:gd name="T77" fmla="*/ 137 h 177"/>
                      <a:gd name="T78" fmla="*/ 53 w 346"/>
                      <a:gd name="T79" fmla="*/ 135 h 177"/>
                      <a:gd name="T80" fmla="*/ 60 w 346"/>
                      <a:gd name="T81" fmla="*/ 133 h 177"/>
                      <a:gd name="T82" fmla="*/ 68 w 346"/>
                      <a:gd name="T83" fmla="*/ 130 h 177"/>
                      <a:gd name="T84" fmla="*/ 82 w 346"/>
                      <a:gd name="T85" fmla="*/ 121 h 177"/>
                      <a:gd name="T86" fmla="*/ 98 w 346"/>
                      <a:gd name="T87" fmla="*/ 112 h 177"/>
                      <a:gd name="T88" fmla="*/ 117 w 346"/>
                      <a:gd name="T89" fmla="*/ 100 h 177"/>
                      <a:gd name="T90" fmla="*/ 135 w 346"/>
                      <a:gd name="T91" fmla="*/ 90 h 177"/>
                      <a:gd name="T92" fmla="*/ 152 w 346"/>
                      <a:gd name="T93" fmla="*/ 77 h 177"/>
                      <a:gd name="T94" fmla="*/ 166 w 346"/>
                      <a:gd name="T95" fmla="*/ 69 h 177"/>
                      <a:gd name="T96" fmla="*/ 177 w 346"/>
                      <a:gd name="T97" fmla="*/ 62 h 177"/>
                      <a:gd name="T98" fmla="*/ 187 w 346"/>
                      <a:gd name="T99" fmla="*/ 55 h 177"/>
                      <a:gd name="T100" fmla="*/ 199 w 346"/>
                      <a:gd name="T101" fmla="*/ 44 h 177"/>
                      <a:gd name="T102" fmla="*/ 212 w 346"/>
                      <a:gd name="T103" fmla="*/ 34 h 177"/>
                      <a:gd name="T104" fmla="*/ 227 w 346"/>
                      <a:gd name="T105" fmla="*/ 23 h 177"/>
                      <a:gd name="T106" fmla="*/ 243 w 346"/>
                      <a:gd name="T107" fmla="*/ 13 h 177"/>
                      <a:gd name="T108" fmla="*/ 259 w 346"/>
                      <a:gd name="T109" fmla="*/ 6 h 177"/>
                      <a:gd name="T110" fmla="*/ 274 w 346"/>
                      <a:gd name="T111" fmla="*/ 0 h 177"/>
                      <a:gd name="T112" fmla="*/ 290 w 346"/>
                      <a:gd name="T113" fmla="*/ 0 h 1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6"/>
                      <a:gd name="T172" fmla="*/ 0 h 177"/>
                      <a:gd name="T173" fmla="*/ 346 w 346"/>
                      <a:gd name="T174" fmla="*/ 177 h 1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6" h="177">
                        <a:moveTo>
                          <a:pt x="290" y="0"/>
                        </a:moveTo>
                        <a:lnTo>
                          <a:pt x="299" y="4"/>
                        </a:lnTo>
                        <a:lnTo>
                          <a:pt x="309" y="14"/>
                        </a:lnTo>
                        <a:lnTo>
                          <a:pt x="318" y="28"/>
                        </a:lnTo>
                        <a:lnTo>
                          <a:pt x="327" y="44"/>
                        </a:lnTo>
                        <a:lnTo>
                          <a:pt x="336" y="62"/>
                        </a:lnTo>
                        <a:lnTo>
                          <a:pt x="341" y="77"/>
                        </a:lnTo>
                        <a:lnTo>
                          <a:pt x="344" y="93"/>
                        </a:lnTo>
                        <a:lnTo>
                          <a:pt x="346" y="103"/>
                        </a:lnTo>
                        <a:lnTo>
                          <a:pt x="346" y="112"/>
                        </a:lnTo>
                        <a:lnTo>
                          <a:pt x="343" y="121"/>
                        </a:lnTo>
                        <a:lnTo>
                          <a:pt x="337" y="130"/>
                        </a:lnTo>
                        <a:lnTo>
                          <a:pt x="332" y="137"/>
                        </a:lnTo>
                        <a:lnTo>
                          <a:pt x="322" y="144"/>
                        </a:lnTo>
                        <a:lnTo>
                          <a:pt x="309" y="147"/>
                        </a:lnTo>
                        <a:lnTo>
                          <a:pt x="294" y="151"/>
                        </a:lnTo>
                        <a:lnTo>
                          <a:pt x="274" y="151"/>
                        </a:lnTo>
                        <a:lnTo>
                          <a:pt x="248" y="151"/>
                        </a:lnTo>
                        <a:lnTo>
                          <a:pt x="219" y="152"/>
                        </a:lnTo>
                        <a:lnTo>
                          <a:pt x="189" y="158"/>
                        </a:lnTo>
                        <a:lnTo>
                          <a:pt x="159" y="163"/>
                        </a:lnTo>
                        <a:lnTo>
                          <a:pt x="131" y="168"/>
                        </a:lnTo>
                        <a:lnTo>
                          <a:pt x="105" y="172"/>
                        </a:lnTo>
                        <a:lnTo>
                          <a:pt x="82" y="175"/>
                        </a:lnTo>
                        <a:lnTo>
                          <a:pt x="65" y="177"/>
                        </a:lnTo>
                        <a:lnTo>
                          <a:pt x="53" y="177"/>
                        </a:lnTo>
                        <a:lnTo>
                          <a:pt x="40" y="175"/>
                        </a:lnTo>
                        <a:lnTo>
                          <a:pt x="30" y="173"/>
                        </a:lnTo>
                        <a:lnTo>
                          <a:pt x="19" y="172"/>
                        </a:lnTo>
                        <a:lnTo>
                          <a:pt x="12" y="168"/>
                        </a:lnTo>
                        <a:lnTo>
                          <a:pt x="5" y="165"/>
                        </a:lnTo>
                        <a:lnTo>
                          <a:pt x="2" y="161"/>
                        </a:lnTo>
                        <a:lnTo>
                          <a:pt x="0" y="156"/>
                        </a:lnTo>
                        <a:lnTo>
                          <a:pt x="2" y="152"/>
                        </a:lnTo>
                        <a:lnTo>
                          <a:pt x="7" y="147"/>
                        </a:lnTo>
                        <a:lnTo>
                          <a:pt x="14" y="144"/>
                        </a:lnTo>
                        <a:lnTo>
                          <a:pt x="23" y="142"/>
                        </a:lnTo>
                        <a:lnTo>
                          <a:pt x="33" y="138"/>
                        </a:lnTo>
                        <a:lnTo>
                          <a:pt x="42" y="137"/>
                        </a:lnTo>
                        <a:lnTo>
                          <a:pt x="53" y="135"/>
                        </a:lnTo>
                        <a:lnTo>
                          <a:pt x="60" y="133"/>
                        </a:lnTo>
                        <a:lnTo>
                          <a:pt x="68" y="130"/>
                        </a:lnTo>
                        <a:lnTo>
                          <a:pt x="82" y="121"/>
                        </a:lnTo>
                        <a:lnTo>
                          <a:pt x="98" y="112"/>
                        </a:lnTo>
                        <a:lnTo>
                          <a:pt x="117" y="100"/>
                        </a:lnTo>
                        <a:lnTo>
                          <a:pt x="135" y="90"/>
                        </a:lnTo>
                        <a:lnTo>
                          <a:pt x="152" y="77"/>
                        </a:lnTo>
                        <a:lnTo>
                          <a:pt x="166" y="69"/>
                        </a:lnTo>
                        <a:lnTo>
                          <a:pt x="177" y="62"/>
                        </a:lnTo>
                        <a:lnTo>
                          <a:pt x="187" y="55"/>
                        </a:lnTo>
                        <a:lnTo>
                          <a:pt x="199" y="44"/>
                        </a:lnTo>
                        <a:lnTo>
                          <a:pt x="212" y="34"/>
                        </a:lnTo>
                        <a:lnTo>
                          <a:pt x="227" y="23"/>
                        </a:lnTo>
                        <a:lnTo>
                          <a:pt x="243" y="13"/>
                        </a:lnTo>
                        <a:lnTo>
                          <a:pt x="259" y="6"/>
                        </a:lnTo>
                        <a:lnTo>
                          <a:pt x="274" y="0"/>
                        </a:lnTo>
                        <a:lnTo>
                          <a:pt x="290"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5" name="Freeform 17"/>
                  <p:cNvSpPr>
                    <a:spLocks/>
                  </p:cNvSpPr>
                  <p:nvPr/>
                </p:nvSpPr>
                <p:spPr bwMode="auto">
                  <a:xfrm>
                    <a:off x="4652" y="3454"/>
                    <a:ext cx="44" cy="44"/>
                  </a:xfrm>
                  <a:custGeom>
                    <a:avLst/>
                    <a:gdLst>
                      <a:gd name="T0" fmla="*/ 23 w 44"/>
                      <a:gd name="T1" fmla="*/ 44 h 44"/>
                      <a:gd name="T2" fmla="*/ 14 w 44"/>
                      <a:gd name="T3" fmla="*/ 42 h 44"/>
                      <a:gd name="T4" fmla="*/ 7 w 44"/>
                      <a:gd name="T5" fmla="*/ 37 h 44"/>
                      <a:gd name="T6" fmla="*/ 2 w 44"/>
                      <a:gd name="T7" fmla="*/ 30 h 44"/>
                      <a:gd name="T8" fmla="*/ 0 w 44"/>
                      <a:gd name="T9" fmla="*/ 21 h 44"/>
                      <a:gd name="T10" fmla="*/ 2 w 44"/>
                      <a:gd name="T11" fmla="*/ 12 h 44"/>
                      <a:gd name="T12" fmla="*/ 7 w 44"/>
                      <a:gd name="T13" fmla="*/ 5 h 44"/>
                      <a:gd name="T14" fmla="*/ 14 w 44"/>
                      <a:gd name="T15" fmla="*/ 2 h 44"/>
                      <a:gd name="T16" fmla="*/ 23 w 44"/>
                      <a:gd name="T17" fmla="*/ 0 h 44"/>
                      <a:gd name="T18" fmla="*/ 32 w 44"/>
                      <a:gd name="T19" fmla="*/ 2 h 44"/>
                      <a:gd name="T20" fmla="*/ 39 w 44"/>
                      <a:gd name="T21" fmla="*/ 5 h 44"/>
                      <a:gd name="T22" fmla="*/ 42 w 44"/>
                      <a:gd name="T23" fmla="*/ 12 h 44"/>
                      <a:gd name="T24" fmla="*/ 44 w 44"/>
                      <a:gd name="T25" fmla="*/ 21 h 44"/>
                      <a:gd name="T26" fmla="*/ 42 w 44"/>
                      <a:gd name="T27" fmla="*/ 30 h 44"/>
                      <a:gd name="T28" fmla="*/ 39 w 44"/>
                      <a:gd name="T29" fmla="*/ 37 h 44"/>
                      <a:gd name="T30" fmla="*/ 32 w 44"/>
                      <a:gd name="T31" fmla="*/ 42 h 44"/>
                      <a:gd name="T32" fmla="*/ 23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3" y="44"/>
                        </a:moveTo>
                        <a:lnTo>
                          <a:pt x="14" y="42"/>
                        </a:lnTo>
                        <a:lnTo>
                          <a:pt x="7" y="37"/>
                        </a:lnTo>
                        <a:lnTo>
                          <a:pt x="2" y="30"/>
                        </a:lnTo>
                        <a:lnTo>
                          <a:pt x="0" y="21"/>
                        </a:lnTo>
                        <a:lnTo>
                          <a:pt x="2" y="12"/>
                        </a:lnTo>
                        <a:lnTo>
                          <a:pt x="7" y="5"/>
                        </a:lnTo>
                        <a:lnTo>
                          <a:pt x="14" y="2"/>
                        </a:lnTo>
                        <a:lnTo>
                          <a:pt x="23" y="0"/>
                        </a:lnTo>
                        <a:lnTo>
                          <a:pt x="32" y="2"/>
                        </a:lnTo>
                        <a:lnTo>
                          <a:pt x="39" y="5"/>
                        </a:lnTo>
                        <a:lnTo>
                          <a:pt x="42" y="12"/>
                        </a:lnTo>
                        <a:lnTo>
                          <a:pt x="44" y="21"/>
                        </a:lnTo>
                        <a:lnTo>
                          <a:pt x="42" y="30"/>
                        </a:lnTo>
                        <a:lnTo>
                          <a:pt x="39" y="37"/>
                        </a:lnTo>
                        <a:lnTo>
                          <a:pt x="32" y="42"/>
                        </a:lnTo>
                        <a:lnTo>
                          <a:pt x="23"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6" name="Freeform 18"/>
                  <p:cNvSpPr>
                    <a:spLocks/>
                  </p:cNvSpPr>
                  <p:nvPr/>
                </p:nvSpPr>
                <p:spPr bwMode="auto">
                  <a:xfrm>
                    <a:off x="4373" y="3449"/>
                    <a:ext cx="397" cy="171"/>
                  </a:xfrm>
                  <a:custGeom>
                    <a:avLst/>
                    <a:gdLst>
                      <a:gd name="T0" fmla="*/ 363 w 397"/>
                      <a:gd name="T1" fmla="*/ 0 h 171"/>
                      <a:gd name="T2" fmla="*/ 374 w 397"/>
                      <a:gd name="T3" fmla="*/ 24 h 171"/>
                      <a:gd name="T4" fmla="*/ 388 w 397"/>
                      <a:gd name="T5" fmla="*/ 59 h 171"/>
                      <a:gd name="T6" fmla="*/ 397 w 397"/>
                      <a:gd name="T7" fmla="*/ 96 h 171"/>
                      <a:gd name="T8" fmla="*/ 395 w 397"/>
                      <a:gd name="T9" fmla="*/ 125 h 171"/>
                      <a:gd name="T10" fmla="*/ 376 w 397"/>
                      <a:gd name="T11" fmla="*/ 131 h 171"/>
                      <a:gd name="T12" fmla="*/ 356 w 397"/>
                      <a:gd name="T13" fmla="*/ 134 h 171"/>
                      <a:gd name="T14" fmla="*/ 337 w 397"/>
                      <a:gd name="T15" fmla="*/ 138 h 171"/>
                      <a:gd name="T16" fmla="*/ 320 w 397"/>
                      <a:gd name="T17" fmla="*/ 139 h 171"/>
                      <a:gd name="T18" fmla="*/ 302 w 397"/>
                      <a:gd name="T19" fmla="*/ 141 h 171"/>
                      <a:gd name="T20" fmla="*/ 285 w 397"/>
                      <a:gd name="T21" fmla="*/ 143 h 171"/>
                      <a:gd name="T22" fmla="*/ 269 w 397"/>
                      <a:gd name="T23" fmla="*/ 143 h 171"/>
                      <a:gd name="T24" fmla="*/ 255 w 397"/>
                      <a:gd name="T25" fmla="*/ 143 h 171"/>
                      <a:gd name="T26" fmla="*/ 238 w 397"/>
                      <a:gd name="T27" fmla="*/ 145 h 171"/>
                      <a:gd name="T28" fmla="*/ 215 w 397"/>
                      <a:gd name="T29" fmla="*/ 146 h 171"/>
                      <a:gd name="T30" fmla="*/ 189 w 397"/>
                      <a:gd name="T31" fmla="*/ 152 h 171"/>
                      <a:gd name="T32" fmla="*/ 161 w 397"/>
                      <a:gd name="T33" fmla="*/ 157 h 171"/>
                      <a:gd name="T34" fmla="*/ 131 w 397"/>
                      <a:gd name="T35" fmla="*/ 162 h 171"/>
                      <a:gd name="T36" fmla="*/ 103 w 397"/>
                      <a:gd name="T37" fmla="*/ 166 h 171"/>
                      <a:gd name="T38" fmla="*/ 77 w 397"/>
                      <a:gd name="T39" fmla="*/ 169 h 171"/>
                      <a:gd name="T40" fmla="*/ 56 w 397"/>
                      <a:gd name="T41" fmla="*/ 171 h 171"/>
                      <a:gd name="T42" fmla="*/ 38 w 397"/>
                      <a:gd name="T43" fmla="*/ 169 h 171"/>
                      <a:gd name="T44" fmla="*/ 24 w 397"/>
                      <a:gd name="T45" fmla="*/ 167 h 171"/>
                      <a:gd name="T46" fmla="*/ 12 w 397"/>
                      <a:gd name="T47" fmla="*/ 162 h 171"/>
                      <a:gd name="T48" fmla="*/ 5 w 397"/>
                      <a:gd name="T49" fmla="*/ 157 h 171"/>
                      <a:gd name="T50" fmla="*/ 0 w 397"/>
                      <a:gd name="T51" fmla="*/ 150 h 171"/>
                      <a:gd name="T52" fmla="*/ 2 w 397"/>
                      <a:gd name="T53" fmla="*/ 141 h 171"/>
                      <a:gd name="T54" fmla="*/ 9 w 397"/>
                      <a:gd name="T55" fmla="*/ 132 h 171"/>
                      <a:gd name="T56" fmla="*/ 23 w 397"/>
                      <a:gd name="T57" fmla="*/ 122 h 171"/>
                      <a:gd name="T58" fmla="*/ 40 w 397"/>
                      <a:gd name="T59" fmla="*/ 111 h 171"/>
                      <a:gd name="T60" fmla="*/ 59 w 397"/>
                      <a:gd name="T61" fmla="*/ 104 h 171"/>
                      <a:gd name="T62" fmla="*/ 80 w 397"/>
                      <a:gd name="T63" fmla="*/ 99 h 171"/>
                      <a:gd name="T64" fmla="*/ 100 w 397"/>
                      <a:gd name="T65" fmla="*/ 92 h 171"/>
                      <a:gd name="T66" fmla="*/ 120 w 397"/>
                      <a:gd name="T67" fmla="*/ 85 h 171"/>
                      <a:gd name="T68" fmla="*/ 140 w 397"/>
                      <a:gd name="T69" fmla="*/ 77 h 171"/>
                      <a:gd name="T70" fmla="*/ 157 w 397"/>
                      <a:gd name="T71" fmla="*/ 64 h 171"/>
                      <a:gd name="T72" fmla="*/ 175 w 397"/>
                      <a:gd name="T73" fmla="*/ 49 h 171"/>
                      <a:gd name="T74" fmla="*/ 197 w 397"/>
                      <a:gd name="T75" fmla="*/ 50 h 171"/>
                      <a:gd name="T76" fmla="*/ 222 w 397"/>
                      <a:gd name="T77" fmla="*/ 49 h 171"/>
                      <a:gd name="T78" fmla="*/ 250 w 397"/>
                      <a:gd name="T79" fmla="*/ 43 h 171"/>
                      <a:gd name="T80" fmla="*/ 278 w 397"/>
                      <a:gd name="T81" fmla="*/ 36 h 171"/>
                      <a:gd name="T82" fmla="*/ 306 w 397"/>
                      <a:gd name="T83" fmla="*/ 28 h 171"/>
                      <a:gd name="T84" fmla="*/ 330 w 397"/>
                      <a:gd name="T85" fmla="*/ 19 h 171"/>
                      <a:gd name="T86" fmla="*/ 349 w 397"/>
                      <a:gd name="T87" fmla="*/ 8 h 171"/>
                      <a:gd name="T88" fmla="*/ 363 w 397"/>
                      <a:gd name="T89" fmla="*/ 0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7"/>
                      <a:gd name="T136" fmla="*/ 0 h 171"/>
                      <a:gd name="T137" fmla="*/ 397 w 397"/>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7" h="171">
                        <a:moveTo>
                          <a:pt x="363" y="0"/>
                        </a:moveTo>
                        <a:lnTo>
                          <a:pt x="374" y="24"/>
                        </a:lnTo>
                        <a:lnTo>
                          <a:pt x="388" y="59"/>
                        </a:lnTo>
                        <a:lnTo>
                          <a:pt x="397" y="96"/>
                        </a:lnTo>
                        <a:lnTo>
                          <a:pt x="395" y="125"/>
                        </a:lnTo>
                        <a:lnTo>
                          <a:pt x="376" y="131"/>
                        </a:lnTo>
                        <a:lnTo>
                          <a:pt x="356" y="134"/>
                        </a:lnTo>
                        <a:lnTo>
                          <a:pt x="337" y="138"/>
                        </a:lnTo>
                        <a:lnTo>
                          <a:pt x="320" y="139"/>
                        </a:lnTo>
                        <a:lnTo>
                          <a:pt x="302" y="141"/>
                        </a:lnTo>
                        <a:lnTo>
                          <a:pt x="285" y="143"/>
                        </a:lnTo>
                        <a:lnTo>
                          <a:pt x="269" y="143"/>
                        </a:lnTo>
                        <a:lnTo>
                          <a:pt x="255" y="143"/>
                        </a:lnTo>
                        <a:lnTo>
                          <a:pt x="238" y="145"/>
                        </a:lnTo>
                        <a:lnTo>
                          <a:pt x="215" y="146"/>
                        </a:lnTo>
                        <a:lnTo>
                          <a:pt x="189" y="152"/>
                        </a:lnTo>
                        <a:lnTo>
                          <a:pt x="161" y="157"/>
                        </a:lnTo>
                        <a:lnTo>
                          <a:pt x="131" y="162"/>
                        </a:lnTo>
                        <a:lnTo>
                          <a:pt x="103" y="166"/>
                        </a:lnTo>
                        <a:lnTo>
                          <a:pt x="77" y="169"/>
                        </a:lnTo>
                        <a:lnTo>
                          <a:pt x="56" y="171"/>
                        </a:lnTo>
                        <a:lnTo>
                          <a:pt x="38" y="169"/>
                        </a:lnTo>
                        <a:lnTo>
                          <a:pt x="24" y="167"/>
                        </a:lnTo>
                        <a:lnTo>
                          <a:pt x="12" y="162"/>
                        </a:lnTo>
                        <a:lnTo>
                          <a:pt x="5" y="157"/>
                        </a:lnTo>
                        <a:lnTo>
                          <a:pt x="0" y="150"/>
                        </a:lnTo>
                        <a:lnTo>
                          <a:pt x="2" y="141"/>
                        </a:lnTo>
                        <a:lnTo>
                          <a:pt x="9" y="132"/>
                        </a:lnTo>
                        <a:lnTo>
                          <a:pt x="23" y="122"/>
                        </a:lnTo>
                        <a:lnTo>
                          <a:pt x="40" y="111"/>
                        </a:lnTo>
                        <a:lnTo>
                          <a:pt x="59" y="104"/>
                        </a:lnTo>
                        <a:lnTo>
                          <a:pt x="80" y="99"/>
                        </a:lnTo>
                        <a:lnTo>
                          <a:pt x="100" y="92"/>
                        </a:lnTo>
                        <a:lnTo>
                          <a:pt x="120" y="85"/>
                        </a:lnTo>
                        <a:lnTo>
                          <a:pt x="140" y="77"/>
                        </a:lnTo>
                        <a:lnTo>
                          <a:pt x="157" y="64"/>
                        </a:lnTo>
                        <a:lnTo>
                          <a:pt x="175" y="49"/>
                        </a:lnTo>
                        <a:lnTo>
                          <a:pt x="197" y="50"/>
                        </a:lnTo>
                        <a:lnTo>
                          <a:pt x="222" y="49"/>
                        </a:lnTo>
                        <a:lnTo>
                          <a:pt x="250" y="43"/>
                        </a:lnTo>
                        <a:lnTo>
                          <a:pt x="278" y="36"/>
                        </a:lnTo>
                        <a:lnTo>
                          <a:pt x="306" y="28"/>
                        </a:lnTo>
                        <a:lnTo>
                          <a:pt x="330" y="19"/>
                        </a:lnTo>
                        <a:lnTo>
                          <a:pt x="349" y="8"/>
                        </a:lnTo>
                        <a:lnTo>
                          <a:pt x="363" y="0"/>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7" name="Freeform 19"/>
                  <p:cNvSpPr>
                    <a:spLocks/>
                  </p:cNvSpPr>
                  <p:nvPr/>
                </p:nvSpPr>
                <p:spPr bwMode="auto">
                  <a:xfrm>
                    <a:off x="4382" y="3574"/>
                    <a:ext cx="388" cy="58"/>
                  </a:xfrm>
                  <a:custGeom>
                    <a:avLst/>
                    <a:gdLst>
                      <a:gd name="T0" fmla="*/ 386 w 388"/>
                      <a:gd name="T1" fmla="*/ 0 h 58"/>
                      <a:gd name="T2" fmla="*/ 367 w 388"/>
                      <a:gd name="T3" fmla="*/ 6 h 58"/>
                      <a:gd name="T4" fmla="*/ 347 w 388"/>
                      <a:gd name="T5" fmla="*/ 9 h 58"/>
                      <a:gd name="T6" fmla="*/ 328 w 388"/>
                      <a:gd name="T7" fmla="*/ 13 h 58"/>
                      <a:gd name="T8" fmla="*/ 311 w 388"/>
                      <a:gd name="T9" fmla="*/ 14 h 58"/>
                      <a:gd name="T10" fmla="*/ 293 w 388"/>
                      <a:gd name="T11" fmla="*/ 16 h 58"/>
                      <a:gd name="T12" fmla="*/ 276 w 388"/>
                      <a:gd name="T13" fmla="*/ 18 h 58"/>
                      <a:gd name="T14" fmla="*/ 260 w 388"/>
                      <a:gd name="T15" fmla="*/ 18 h 58"/>
                      <a:gd name="T16" fmla="*/ 246 w 388"/>
                      <a:gd name="T17" fmla="*/ 18 h 58"/>
                      <a:gd name="T18" fmla="*/ 229 w 388"/>
                      <a:gd name="T19" fmla="*/ 20 h 58"/>
                      <a:gd name="T20" fmla="*/ 206 w 388"/>
                      <a:gd name="T21" fmla="*/ 21 h 58"/>
                      <a:gd name="T22" fmla="*/ 180 w 388"/>
                      <a:gd name="T23" fmla="*/ 27 h 58"/>
                      <a:gd name="T24" fmla="*/ 152 w 388"/>
                      <a:gd name="T25" fmla="*/ 32 h 58"/>
                      <a:gd name="T26" fmla="*/ 122 w 388"/>
                      <a:gd name="T27" fmla="*/ 37 h 58"/>
                      <a:gd name="T28" fmla="*/ 94 w 388"/>
                      <a:gd name="T29" fmla="*/ 41 h 58"/>
                      <a:gd name="T30" fmla="*/ 68 w 388"/>
                      <a:gd name="T31" fmla="*/ 44 h 58"/>
                      <a:gd name="T32" fmla="*/ 47 w 388"/>
                      <a:gd name="T33" fmla="*/ 46 h 58"/>
                      <a:gd name="T34" fmla="*/ 33 w 388"/>
                      <a:gd name="T35" fmla="*/ 46 h 58"/>
                      <a:gd name="T36" fmla="*/ 21 w 388"/>
                      <a:gd name="T37" fmla="*/ 42 h 58"/>
                      <a:gd name="T38" fmla="*/ 8 w 388"/>
                      <a:gd name="T39" fmla="*/ 41 h 58"/>
                      <a:gd name="T40" fmla="*/ 0 w 388"/>
                      <a:gd name="T41" fmla="*/ 35 h 58"/>
                      <a:gd name="T42" fmla="*/ 0 w 388"/>
                      <a:gd name="T43" fmla="*/ 41 h 58"/>
                      <a:gd name="T44" fmla="*/ 8 w 388"/>
                      <a:gd name="T45" fmla="*/ 48 h 58"/>
                      <a:gd name="T46" fmla="*/ 24 w 388"/>
                      <a:gd name="T47" fmla="*/ 55 h 58"/>
                      <a:gd name="T48" fmla="*/ 47 w 388"/>
                      <a:gd name="T49" fmla="*/ 58 h 58"/>
                      <a:gd name="T50" fmla="*/ 64 w 388"/>
                      <a:gd name="T51" fmla="*/ 58 h 58"/>
                      <a:gd name="T52" fmla="*/ 89 w 388"/>
                      <a:gd name="T53" fmla="*/ 56 h 58"/>
                      <a:gd name="T54" fmla="*/ 118 w 388"/>
                      <a:gd name="T55" fmla="*/ 53 h 58"/>
                      <a:gd name="T56" fmla="*/ 148 w 388"/>
                      <a:gd name="T57" fmla="*/ 49 h 58"/>
                      <a:gd name="T58" fmla="*/ 180 w 388"/>
                      <a:gd name="T59" fmla="*/ 48 h 58"/>
                      <a:gd name="T60" fmla="*/ 208 w 388"/>
                      <a:gd name="T61" fmla="*/ 44 h 58"/>
                      <a:gd name="T62" fmla="*/ 230 w 388"/>
                      <a:gd name="T63" fmla="*/ 42 h 58"/>
                      <a:gd name="T64" fmla="*/ 248 w 388"/>
                      <a:gd name="T65" fmla="*/ 42 h 58"/>
                      <a:gd name="T66" fmla="*/ 263 w 388"/>
                      <a:gd name="T67" fmla="*/ 42 h 58"/>
                      <a:gd name="T68" fmla="*/ 283 w 388"/>
                      <a:gd name="T69" fmla="*/ 42 h 58"/>
                      <a:gd name="T70" fmla="*/ 304 w 388"/>
                      <a:gd name="T71" fmla="*/ 41 h 58"/>
                      <a:gd name="T72" fmla="*/ 326 w 388"/>
                      <a:gd name="T73" fmla="*/ 41 h 58"/>
                      <a:gd name="T74" fmla="*/ 347 w 388"/>
                      <a:gd name="T75" fmla="*/ 39 h 58"/>
                      <a:gd name="T76" fmla="*/ 367 w 388"/>
                      <a:gd name="T77" fmla="*/ 35 h 58"/>
                      <a:gd name="T78" fmla="*/ 381 w 388"/>
                      <a:gd name="T79" fmla="*/ 32 h 58"/>
                      <a:gd name="T80" fmla="*/ 388 w 388"/>
                      <a:gd name="T81" fmla="*/ 28 h 58"/>
                      <a:gd name="T82" fmla="*/ 388 w 388"/>
                      <a:gd name="T83" fmla="*/ 18 h 58"/>
                      <a:gd name="T84" fmla="*/ 388 w 388"/>
                      <a:gd name="T85" fmla="*/ 9 h 58"/>
                      <a:gd name="T86" fmla="*/ 386 w 388"/>
                      <a:gd name="T87" fmla="*/ 2 h 58"/>
                      <a:gd name="T88" fmla="*/ 386 w 388"/>
                      <a:gd name="T89" fmla="*/ 0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
                      <a:gd name="T136" fmla="*/ 0 h 58"/>
                      <a:gd name="T137" fmla="*/ 388 w 388"/>
                      <a:gd name="T138" fmla="*/ 58 h 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 h="58">
                        <a:moveTo>
                          <a:pt x="386" y="0"/>
                        </a:moveTo>
                        <a:lnTo>
                          <a:pt x="367" y="6"/>
                        </a:lnTo>
                        <a:lnTo>
                          <a:pt x="347" y="9"/>
                        </a:lnTo>
                        <a:lnTo>
                          <a:pt x="328" y="13"/>
                        </a:lnTo>
                        <a:lnTo>
                          <a:pt x="311" y="14"/>
                        </a:lnTo>
                        <a:lnTo>
                          <a:pt x="293" y="16"/>
                        </a:lnTo>
                        <a:lnTo>
                          <a:pt x="276" y="18"/>
                        </a:lnTo>
                        <a:lnTo>
                          <a:pt x="260" y="18"/>
                        </a:lnTo>
                        <a:lnTo>
                          <a:pt x="246" y="18"/>
                        </a:lnTo>
                        <a:lnTo>
                          <a:pt x="229" y="20"/>
                        </a:lnTo>
                        <a:lnTo>
                          <a:pt x="206" y="21"/>
                        </a:lnTo>
                        <a:lnTo>
                          <a:pt x="180" y="27"/>
                        </a:lnTo>
                        <a:lnTo>
                          <a:pt x="152" y="32"/>
                        </a:lnTo>
                        <a:lnTo>
                          <a:pt x="122" y="37"/>
                        </a:lnTo>
                        <a:lnTo>
                          <a:pt x="94" y="41"/>
                        </a:lnTo>
                        <a:lnTo>
                          <a:pt x="68" y="44"/>
                        </a:lnTo>
                        <a:lnTo>
                          <a:pt x="47" y="46"/>
                        </a:lnTo>
                        <a:lnTo>
                          <a:pt x="33" y="46"/>
                        </a:lnTo>
                        <a:lnTo>
                          <a:pt x="21" y="42"/>
                        </a:lnTo>
                        <a:lnTo>
                          <a:pt x="8" y="41"/>
                        </a:lnTo>
                        <a:lnTo>
                          <a:pt x="0" y="35"/>
                        </a:lnTo>
                        <a:lnTo>
                          <a:pt x="0" y="41"/>
                        </a:lnTo>
                        <a:lnTo>
                          <a:pt x="8" y="48"/>
                        </a:lnTo>
                        <a:lnTo>
                          <a:pt x="24" y="55"/>
                        </a:lnTo>
                        <a:lnTo>
                          <a:pt x="47" y="58"/>
                        </a:lnTo>
                        <a:lnTo>
                          <a:pt x="64" y="58"/>
                        </a:lnTo>
                        <a:lnTo>
                          <a:pt x="89" y="56"/>
                        </a:lnTo>
                        <a:lnTo>
                          <a:pt x="118" y="53"/>
                        </a:lnTo>
                        <a:lnTo>
                          <a:pt x="148" y="49"/>
                        </a:lnTo>
                        <a:lnTo>
                          <a:pt x="180" y="48"/>
                        </a:lnTo>
                        <a:lnTo>
                          <a:pt x="208" y="44"/>
                        </a:lnTo>
                        <a:lnTo>
                          <a:pt x="230" y="42"/>
                        </a:lnTo>
                        <a:lnTo>
                          <a:pt x="248" y="42"/>
                        </a:lnTo>
                        <a:lnTo>
                          <a:pt x="263" y="42"/>
                        </a:lnTo>
                        <a:lnTo>
                          <a:pt x="283" y="42"/>
                        </a:lnTo>
                        <a:lnTo>
                          <a:pt x="304" y="41"/>
                        </a:lnTo>
                        <a:lnTo>
                          <a:pt x="326" y="41"/>
                        </a:lnTo>
                        <a:lnTo>
                          <a:pt x="347" y="39"/>
                        </a:lnTo>
                        <a:lnTo>
                          <a:pt x="367" y="35"/>
                        </a:lnTo>
                        <a:lnTo>
                          <a:pt x="381" y="32"/>
                        </a:lnTo>
                        <a:lnTo>
                          <a:pt x="388" y="28"/>
                        </a:lnTo>
                        <a:lnTo>
                          <a:pt x="388" y="18"/>
                        </a:lnTo>
                        <a:lnTo>
                          <a:pt x="388" y="9"/>
                        </a:lnTo>
                        <a:lnTo>
                          <a:pt x="386" y="2"/>
                        </a:lnTo>
                        <a:lnTo>
                          <a:pt x="386" y="0"/>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8" name="Freeform 20"/>
                  <p:cNvSpPr>
                    <a:spLocks/>
                  </p:cNvSpPr>
                  <p:nvPr/>
                </p:nvSpPr>
                <p:spPr bwMode="auto">
                  <a:xfrm>
                    <a:off x="4076" y="1922"/>
                    <a:ext cx="678" cy="1605"/>
                  </a:xfrm>
                  <a:custGeom>
                    <a:avLst/>
                    <a:gdLst>
                      <a:gd name="T0" fmla="*/ 660 w 678"/>
                      <a:gd name="T1" fmla="*/ 1548 h 1605"/>
                      <a:gd name="T2" fmla="*/ 599 w 678"/>
                      <a:gd name="T3" fmla="*/ 1576 h 1605"/>
                      <a:gd name="T4" fmla="*/ 524 w 678"/>
                      <a:gd name="T5" fmla="*/ 1598 h 1605"/>
                      <a:gd name="T6" fmla="*/ 465 w 678"/>
                      <a:gd name="T7" fmla="*/ 1604 h 1605"/>
                      <a:gd name="T8" fmla="*/ 440 w 678"/>
                      <a:gd name="T9" fmla="*/ 1565 h 1605"/>
                      <a:gd name="T10" fmla="*/ 433 w 678"/>
                      <a:gd name="T11" fmla="*/ 1504 h 1605"/>
                      <a:gd name="T12" fmla="*/ 424 w 678"/>
                      <a:gd name="T13" fmla="*/ 1469 h 1605"/>
                      <a:gd name="T14" fmla="*/ 405 w 678"/>
                      <a:gd name="T15" fmla="*/ 1427 h 1605"/>
                      <a:gd name="T16" fmla="*/ 381 w 678"/>
                      <a:gd name="T17" fmla="*/ 1376 h 1605"/>
                      <a:gd name="T18" fmla="*/ 360 w 678"/>
                      <a:gd name="T19" fmla="*/ 1333 h 1605"/>
                      <a:gd name="T20" fmla="*/ 341 w 678"/>
                      <a:gd name="T21" fmla="*/ 1300 h 1605"/>
                      <a:gd name="T22" fmla="*/ 285 w 678"/>
                      <a:gd name="T23" fmla="*/ 1203 h 1605"/>
                      <a:gd name="T24" fmla="*/ 211 w 678"/>
                      <a:gd name="T25" fmla="*/ 1076 h 1605"/>
                      <a:gd name="T26" fmla="*/ 155 w 678"/>
                      <a:gd name="T27" fmla="*/ 969 h 1605"/>
                      <a:gd name="T28" fmla="*/ 141 w 678"/>
                      <a:gd name="T29" fmla="*/ 912 h 1605"/>
                      <a:gd name="T30" fmla="*/ 131 w 678"/>
                      <a:gd name="T31" fmla="*/ 845 h 1605"/>
                      <a:gd name="T32" fmla="*/ 100 w 678"/>
                      <a:gd name="T33" fmla="*/ 741 h 1605"/>
                      <a:gd name="T34" fmla="*/ 56 w 678"/>
                      <a:gd name="T35" fmla="*/ 587 h 1605"/>
                      <a:gd name="T36" fmla="*/ 21 w 678"/>
                      <a:gd name="T37" fmla="*/ 438 h 1605"/>
                      <a:gd name="T38" fmla="*/ 2 w 678"/>
                      <a:gd name="T39" fmla="*/ 302 h 1605"/>
                      <a:gd name="T40" fmla="*/ 2 w 678"/>
                      <a:gd name="T41" fmla="*/ 190 h 1605"/>
                      <a:gd name="T42" fmla="*/ 14 w 678"/>
                      <a:gd name="T43" fmla="*/ 100 h 1605"/>
                      <a:gd name="T44" fmla="*/ 47 w 678"/>
                      <a:gd name="T45" fmla="*/ 37 h 1605"/>
                      <a:gd name="T46" fmla="*/ 103 w 678"/>
                      <a:gd name="T47" fmla="*/ 3 h 1605"/>
                      <a:gd name="T48" fmla="*/ 180 w 678"/>
                      <a:gd name="T49" fmla="*/ 7 h 1605"/>
                      <a:gd name="T50" fmla="*/ 241 w 678"/>
                      <a:gd name="T51" fmla="*/ 51 h 1605"/>
                      <a:gd name="T52" fmla="*/ 285 w 678"/>
                      <a:gd name="T53" fmla="*/ 124 h 1605"/>
                      <a:gd name="T54" fmla="*/ 309 w 678"/>
                      <a:gd name="T55" fmla="*/ 213 h 1605"/>
                      <a:gd name="T56" fmla="*/ 323 w 678"/>
                      <a:gd name="T57" fmla="*/ 341 h 1605"/>
                      <a:gd name="T58" fmla="*/ 339 w 678"/>
                      <a:gd name="T59" fmla="*/ 587 h 1605"/>
                      <a:gd name="T60" fmla="*/ 342 w 678"/>
                      <a:gd name="T61" fmla="*/ 693 h 1605"/>
                      <a:gd name="T62" fmla="*/ 346 w 678"/>
                      <a:gd name="T63" fmla="*/ 762 h 1605"/>
                      <a:gd name="T64" fmla="*/ 358 w 678"/>
                      <a:gd name="T65" fmla="*/ 789 h 1605"/>
                      <a:gd name="T66" fmla="*/ 353 w 678"/>
                      <a:gd name="T67" fmla="*/ 810 h 1605"/>
                      <a:gd name="T68" fmla="*/ 334 w 678"/>
                      <a:gd name="T69" fmla="*/ 833 h 1605"/>
                      <a:gd name="T70" fmla="*/ 335 w 678"/>
                      <a:gd name="T71" fmla="*/ 866 h 1605"/>
                      <a:gd name="T72" fmla="*/ 358 w 678"/>
                      <a:gd name="T73" fmla="*/ 863 h 1605"/>
                      <a:gd name="T74" fmla="*/ 367 w 678"/>
                      <a:gd name="T75" fmla="*/ 875 h 1605"/>
                      <a:gd name="T76" fmla="*/ 367 w 678"/>
                      <a:gd name="T77" fmla="*/ 894 h 1605"/>
                      <a:gd name="T78" fmla="*/ 381 w 678"/>
                      <a:gd name="T79" fmla="*/ 903 h 1605"/>
                      <a:gd name="T80" fmla="*/ 398 w 678"/>
                      <a:gd name="T81" fmla="*/ 907 h 1605"/>
                      <a:gd name="T82" fmla="*/ 409 w 678"/>
                      <a:gd name="T83" fmla="*/ 926 h 1605"/>
                      <a:gd name="T84" fmla="*/ 433 w 678"/>
                      <a:gd name="T85" fmla="*/ 964 h 1605"/>
                      <a:gd name="T86" fmla="*/ 479 w 678"/>
                      <a:gd name="T87" fmla="*/ 1039 h 1605"/>
                      <a:gd name="T88" fmla="*/ 526 w 678"/>
                      <a:gd name="T89" fmla="*/ 1132 h 1605"/>
                      <a:gd name="T90" fmla="*/ 571 w 678"/>
                      <a:gd name="T91" fmla="*/ 1231 h 1605"/>
                      <a:gd name="T92" fmla="*/ 613 w 678"/>
                      <a:gd name="T93" fmla="*/ 1329 h 1605"/>
                      <a:gd name="T94" fmla="*/ 648 w 678"/>
                      <a:gd name="T95" fmla="*/ 1417 h 1605"/>
                      <a:gd name="T96" fmla="*/ 671 w 678"/>
                      <a:gd name="T97" fmla="*/ 1486 h 1605"/>
                      <a:gd name="T98" fmla="*/ 678 w 678"/>
                      <a:gd name="T99" fmla="*/ 1528 h 16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8"/>
                      <a:gd name="T151" fmla="*/ 0 h 1605"/>
                      <a:gd name="T152" fmla="*/ 678 w 678"/>
                      <a:gd name="T153" fmla="*/ 1605 h 16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8" h="1605">
                        <a:moveTo>
                          <a:pt x="676" y="1537"/>
                        </a:moveTo>
                        <a:lnTo>
                          <a:pt x="660" y="1548"/>
                        </a:lnTo>
                        <a:lnTo>
                          <a:pt x="632" y="1562"/>
                        </a:lnTo>
                        <a:lnTo>
                          <a:pt x="599" y="1576"/>
                        </a:lnTo>
                        <a:lnTo>
                          <a:pt x="561" y="1590"/>
                        </a:lnTo>
                        <a:lnTo>
                          <a:pt x="524" y="1598"/>
                        </a:lnTo>
                        <a:lnTo>
                          <a:pt x="489" y="1605"/>
                        </a:lnTo>
                        <a:lnTo>
                          <a:pt x="465" y="1604"/>
                        </a:lnTo>
                        <a:lnTo>
                          <a:pt x="451" y="1595"/>
                        </a:lnTo>
                        <a:lnTo>
                          <a:pt x="440" y="1565"/>
                        </a:lnTo>
                        <a:lnTo>
                          <a:pt x="437" y="1532"/>
                        </a:lnTo>
                        <a:lnTo>
                          <a:pt x="433" y="1504"/>
                        </a:lnTo>
                        <a:lnTo>
                          <a:pt x="430" y="1481"/>
                        </a:lnTo>
                        <a:lnTo>
                          <a:pt x="424" y="1469"/>
                        </a:lnTo>
                        <a:lnTo>
                          <a:pt x="416" y="1450"/>
                        </a:lnTo>
                        <a:lnTo>
                          <a:pt x="405" y="1427"/>
                        </a:lnTo>
                        <a:lnTo>
                          <a:pt x="393" y="1401"/>
                        </a:lnTo>
                        <a:lnTo>
                          <a:pt x="381" y="1376"/>
                        </a:lnTo>
                        <a:lnTo>
                          <a:pt x="369" y="1352"/>
                        </a:lnTo>
                        <a:lnTo>
                          <a:pt x="360" y="1333"/>
                        </a:lnTo>
                        <a:lnTo>
                          <a:pt x="353" y="1321"/>
                        </a:lnTo>
                        <a:lnTo>
                          <a:pt x="341" y="1300"/>
                        </a:lnTo>
                        <a:lnTo>
                          <a:pt x="316" y="1258"/>
                        </a:lnTo>
                        <a:lnTo>
                          <a:pt x="285" y="1203"/>
                        </a:lnTo>
                        <a:lnTo>
                          <a:pt x="248" y="1141"/>
                        </a:lnTo>
                        <a:lnTo>
                          <a:pt x="211" y="1076"/>
                        </a:lnTo>
                        <a:lnTo>
                          <a:pt x="180" y="1017"/>
                        </a:lnTo>
                        <a:lnTo>
                          <a:pt x="155" y="969"/>
                        </a:lnTo>
                        <a:lnTo>
                          <a:pt x="145" y="938"/>
                        </a:lnTo>
                        <a:lnTo>
                          <a:pt x="141" y="912"/>
                        </a:lnTo>
                        <a:lnTo>
                          <a:pt x="138" y="879"/>
                        </a:lnTo>
                        <a:lnTo>
                          <a:pt x="131" y="845"/>
                        </a:lnTo>
                        <a:lnTo>
                          <a:pt x="124" y="814"/>
                        </a:lnTo>
                        <a:lnTo>
                          <a:pt x="100" y="741"/>
                        </a:lnTo>
                        <a:lnTo>
                          <a:pt x="77" y="664"/>
                        </a:lnTo>
                        <a:lnTo>
                          <a:pt x="56" y="587"/>
                        </a:lnTo>
                        <a:lnTo>
                          <a:pt x="37" y="512"/>
                        </a:lnTo>
                        <a:lnTo>
                          <a:pt x="21" y="438"/>
                        </a:lnTo>
                        <a:lnTo>
                          <a:pt x="10" y="367"/>
                        </a:lnTo>
                        <a:lnTo>
                          <a:pt x="2" y="302"/>
                        </a:lnTo>
                        <a:lnTo>
                          <a:pt x="0" y="244"/>
                        </a:lnTo>
                        <a:lnTo>
                          <a:pt x="2" y="190"/>
                        </a:lnTo>
                        <a:lnTo>
                          <a:pt x="7" y="141"/>
                        </a:lnTo>
                        <a:lnTo>
                          <a:pt x="14" y="100"/>
                        </a:lnTo>
                        <a:lnTo>
                          <a:pt x="28" y="65"/>
                        </a:lnTo>
                        <a:lnTo>
                          <a:pt x="47" y="37"/>
                        </a:lnTo>
                        <a:lnTo>
                          <a:pt x="72" y="17"/>
                        </a:lnTo>
                        <a:lnTo>
                          <a:pt x="103" y="3"/>
                        </a:lnTo>
                        <a:lnTo>
                          <a:pt x="141" y="0"/>
                        </a:lnTo>
                        <a:lnTo>
                          <a:pt x="180" y="7"/>
                        </a:lnTo>
                        <a:lnTo>
                          <a:pt x="213" y="23"/>
                        </a:lnTo>
                        <a:lnTo>
                          <a:pt x="241" y="51"/>
                        </a:lnTo>
                        <a:lnTo>
                          <a:pt x="265" y="84"/>
                        </a:lnTo>
                        <a:lnTo>
                          <a:pt x="285" y="124"/>
                        </a:lnTo>
                        <a:lnTo>
                          <a:pt x="299" y="168"/>
                        </a:lnTo>
                        <a:lnTo>
                          <a:pt x="309" y="213"/>
                        </a:lnTo>
                        <a:lnTo>
                          <a:pt x="316" y="258"/>
                        </a:lnTo>
                        <a:lnTo>
                          <a:pt x="323" y="341"/>
                        </a:lnTo>
                        <a:lnTo>
                          <a:pt x="332" y="465"/>
                        </a:lnTo>
                        <a:lnTo>
                          <a:pt x="339" y="587"/>
                        </a:lnTo>
                        <a:lnTo>
                          <a:pt x="342" y="658"/>
                        </a:lnTo>
                        <a:lnTo>
                          <a:pt x="342" y="693"/>
                        </a:lnTo>
                        <a:lnTo>
                          <a:pt x="342" y="730"/>
                        </a:lnTo>
                        <a:lnTo>
                          <a:pt x="346" y="762"/>
                        </a:lnTo>
                        <a:lnTo>
                          <a:pt x="353" y="779"/>
                        </a:lnTo>
                        <a:lnTo>
                          <a:pt x="358" y="789"/>
                        </a:lnTo>
                        <a:lnTo>
                          <a:pt x="358" y="800"/>
                        </a:lnTo>
                        <a:lnTo>
                          <a:pt x="353" y="810"/>
                        </a:lnTo>
                        <a:lnTo>
                          <a:pt x="342" y="819"/>
                        </a:lnTo>
                        <a:lnTo>
                          <a:pt x="334" y="833"/>
                        </a:lnTo>
                        <a:lnTo>
                          <a:pt x="332" y="852"/>
                        </a:lnTo>
                        <a:lnTo>
                          <a:pt x="335" y="866"/>
                        </a:lnTo>
                        <a:lnTo>
                          <a:pt x="346" y="868"/>
                        </a:lnTo>
                        <a:lnTo>
                          <a:pt x="358" y="863"/>
                        </a:lnTo>
                        <a:lnTo>
                          <a:pt x="363" y="866"/>
                        </a:lnTo>
                        <a:lnTo>
                          <a:pt x="367" y="875"/>
                        </a:lnTo>
                        <a:lnTo>
                          <a:pt x="365" y="886"/>
                        </a:lnTo>
                        <a:lnTo>
                          <a:pt x="367" y="894"/>
                        </a:lnTo>
                        <a:lnTo>
                          <a:pt x="372" y="900"/>
                        </a:lnTo>
                        <a:lnTo>
                          <a:pt x="381" y="903"/>
                        </a:lnTo>
                        <a:lnTo>
                          <a:pt x="390" y="903"/>
                        </a:lnTo>
                        <a:lnTo>
                          <a:pt x="398" y="907"/>
                        </a:lnTo>
                        <a:lnTo>
                          <a:pt x="404" y="915"/>
                        </a:lnTo>
                        <a:lnTo>
                          <a:pt x="409" y="926"/>
                        </a:lnTo>
                        <a:lnTo>
                          <a:pt x="414" y="936"/>
                        </a:lnTo>
                        <a:lnTo>
                          <a:pt x="433" y="964"/>
                        </a:lnTo>
                        <a:lnTo>
                          <a:pt x="456" y="999"/>
                        </a:lnTo>
                        <a:lnTo>
                          <a:pt x="479" y="1039"/>
                        </a:lnTo>
                        <a:lnTo>
                          <a:pt x="501" y="1085"/>
                        </a:lnTo>
                        <a:lnTo>
                          <a:pt x="526" y="1132"/>
                        </a:lnTo>
                        <a:lnTo>
                          <a:pt x="549" y="1181"/>
                        </a:lnTo>
                        <a:lnTo>
                          <a:pt x="571" y="1231"/>
                        </a:lnTo>
                        <a:lnTo>
                          <a:pt x="592" y="1280"/>
                        </a:lnTo>
                        <a:lnTo>
                          <a:pt x="613" y="1329"/>
                        </a:lnTo>
                        <a:lnTo>
                          <a:pt x="631" y="1375"/>
                        </a:lnTo>
                        <a:lnTo>
                          <a:pt x="648" y="1417"/>
                        </a:lnTo>
                        <a:lnTo>
                          <a:pt x="660" y="1455"/>
                        </a:lnTo>
                        <a:lnTo>
                          <a:pt x="671" y="1486"/>
                        </a:lnTo>
                        <a:lnTo>
                          <a:pt x="676" y="1513"/>
                        </a:lnTo>
                        <a:lnTo>
                          <a:pt x="678" y="1528"/>
                        </a:lnTo>
                        <a:lnTo>
                          <a:pt x="676" y="1537"/>
                        </a:lnTo>
                        <a:close/>
                      </a:path>
                    </a:pathLst>
                  </a:custGeom>
                  <a:solidFill>
                    <a:srgbClr val="003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39" name="Freeform 21"/>
                  <p:cNvSpPr>
                    <a:spLocks/>
                  </p:cNvSpPr>
                  <p:nvPr/>
                </p:nvSpPr>
                <p:spPr bwMode="auto">
                  <a:xfrm>
                    <a:off x="4142" y="554"/>
                    <a:ext cx="371" cy="554"/>
                  </a:xfrm>
                  <a:custGeom>
                    <a:avLst/>
                    <a:gdLst>
                      <a:gd name="T0" fmla="*/ 20 w 371"/>
                      <a:gd name="T1" fmla="*/ 301 h 554"/>
                      <a:gd name="T2" fmla="*/ 18 w 371"/>
                      <a:gd name="T3" fmla="*/ 290 h 554"/>
                      <a:gd name="T4" fmla="*/ 21 w 371"/>
                      <a:gd name="T5" fmla="*/ 285 h 554"/>
                      <a:gd name="T6" fmla="*/ 21 w 371"/>
                      <a:gd name="T7" fmla="*/ 283 h 554"/>
                      <a:gd name="T8" fmla="*/ 20 w 371"/>
                      <a:gd name="T9" fmla="*/ 280 h 554"/>
                      <a:gd name="T10" fmla="*/ 16 w 371"/>
                      <a:gd name="T11" fmla="*/ 271 h 554"/>
                      <a:gd name="T12" fmla="*/ 20 w 371"/>
                      <a:gd name="T13" fmla="*/ 260 h 554"/>
                      <a:gd name="T14" fmla="*/ 20 w 371"/>
                      <a:gd name="T15" fmla="*/ 248 h 554"/>
                      <a:gd name="T16" fmla="*/ 13 w 371"/>
                      <a:gd name="T17" fmla="*/ 241 h 554"/>
                      <a:gd name="T18" fmla="*/ 4 w 371"/>
                      <a:gd name="T19" fmla="*/ 236 h 554"/>
                      <a:gd name="T20" fmla="*/ 0 w 371"/>
                      <a:gd name="T21" fmla="*/ 220 h 554"/>
                      <a:gd name="T22" fmla="*/ 25 w 371"/>
                      <a:gd name="T23" fmla="*/ 198 h 554"/>
                      <a:gd name="T24" fmla="*/ 46 w 371"/>
                      <a:gd name="T25" fmla="*/ 173 h 554"/>
                      <a:gd name="T26" fmla="*/ 56 w 371"/>
                      <a:gd name="T27" fmla="*/ 135 h 554"/>
                      <a:gd name="T28" fmla="*/ 70 w 371"/>
                      <a:gd name="T29" fmla="*/ 95 h 554"/>
                      <a:gd name="T30" fmla="*/ 107 w 371"/>
                      <a:gd name="T31" fmla="*/ 47 h 554"/>
                      <a:gd name="T32" fmla="*/ 163 w 371"/>
                      <a:gd name="T33" fmla="*/ 11 h 554"/>
                      <a:gd name="T34" fmla="*/ 229 w 371"/>
                      <a:gd name="T35" fmla="*/ 0 h 554"/>
                      <a:gd name="T36" fmla="*/ 299 w 371"/>
                      <a:gd name="T37" fmla="*/ 25 h 554"/>
                      <a:gd name="T38" fmla="*/ 346 w 371"/>
                      <a:gd name="T39" fmla="*/ 65 h 554"/>
                      <a:gd name="T40" fmla="*/ 369 w 371"/>
                      <a:gd name="T41" fmla="*/ 115 h 554"/>
                      <a:gd name="T42" fmla="*/ 369 w 371"/>
                      <a:gd name="T43" fmla="*/ 171 h 554"/>
                      <a:gd name="T44" fmla="*/ 351 w 371"/>
                      <a:gd name="T45" fmla="*/ 226 h 554"/>
                      <a:gd name="T46" fmla="*/ 327 w 371"/>
                      <a:gd name="T47" fmla="*/ 266 h 554"/>
                      <a:gd name="T48" fmla="*/ 303 w 371"/>
                      <a:gd name="T49" fmla="*/ 294 h 554"/>
                      <a:gd name="T50" fmla="*/ 280 w 371"/>
                      <a:gd name="T51" fmla="*/ 311 h 554"/>
                      <a:gd name="T52" fmla="*/ 259 w 371"/>
                      <a:gd name="T53" fmla="*/ 336 h 554"/>
                      <a:gd name="T54" fmla="*/ 247 w 371"/>
                      <a:gd name="T55" fmla="*/ 388 h 554"/>
                      <a:gd name="T56" fmla="*/ 252 w 371"/>
                      <a:gd name="T57" fmla="*/ 472 h 554"/>
                      <a:gd name="T58" fmla="*/ 234 w 371"/>
                      <a:gd name="T59" fmla="*/ 535 h 554"/>
                      <a:gd name="T60" fmla="*/ 201 w 371"/>
                      <a:gd name="T61" fmla="*/ 554 h 554"/>
                      <a:gd name="T62" fmla="*/ 173 w 371"/>
                      <a:gd name="T63" fmla="*/ 550 h 554"/>
                      <a:gd name="T64" fmla="*/ 147 w 371"/>
                      <a:gd name="T65" fmla="*/ 531 h 554"/>
                      <a:gd name="T66" fmla="*/ 126 w 371"/>
                      <a:gd name="T67" fmla="*/ 498 h 554"/>
                      <a:gd name="T68" fmla="*/ 105 w 371"/>
                      <a:gd name="T69" fmla="*/ 439 h 554"/>
                      <a:gd name="T70" fmla="*/ 86 w 371"/>
                      <a:gd name="T71" fmla="*/ 388 h 554"/>
                      <a:gd name="T72" fmla="*/ 67 w 371"/>
                      <a:gd name="T73" fmla="*/ 376 h 554"/>
                      <a:gd name="T74" fmla="*/ 47 w 371"/>
                      <a:gd name="T75" fmla="*/ 371 h 554"/>
                      <a:gd name="T76" fmla="*/ 32 w 371"/>
                      <a:gd name="T77" fmla="*/ 364 h 554"/>
                      <a:gd name="T78" fmla="*/ 18 w 371"/>
                      <a:gd name="T79" fmla="*/ 353 h 554"/>
                      <a:gd name="T80" fmla="*/ 13 w 371"/>
                      <a:gd name="T81" fmla="*/ 336 h 554"/>
                      <a:gd name="T82" fmla="*/ 18 w 371"/>
                      <a:gd name="T83" fmla="*/ 313 h 5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1"/>
                      <a:gd name="T127" fmla="*/ 0 h 554"/>
                      <a:gd name="T128" fmla="*/ 371 w 371"/>
                      <a:gd name="T129" fmla="*/ 554 h 5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1" h="554">
                        <a:moveTo>
                          <a:pt x="25" y="306"/>
                        </a:moveTo>
                        <a:lnTo>
                          <a:pt x="20" y="301"/>
                        </a:lnTo>
                        <a:lnTo>
                          <a:pt x="16" y="295"/>
                        </a:lnTo>
                        <a:lnTo>
                          <a:pt x="18" y="290"/>
                        </a:lnTo>
                        <a:lnTo>
                          <a:pt x="21" y="285"/>
                        </a:lnTo>
                        <a:lnTo>
                          <a:pt x="21" y="283"/>
                        </a:lnTo>
                        <a:lnTo>
                          <a:pt x="20" y="280"/>
                        </a:lnTo>
                        <a:lnTo>
                          <a:pt x="18" y="276"/>
                        </a:lnTo>
                        <a:lnTo>
                          <a:pt x="16" y="271"/>
                        </a:lnTo>
                        <a:lnTo>
                          <a:pt x="18" y="266"/>
                        </a:lnTo>
                        <a:lnTo>
                          <a:pt x="20" y="260"/>
                        </a:lnTo>
                        <a:lnTo>
                          <a:pt x="20" y="253"/>
                        </a:lnTo>
                        <a:lnTo>
                          <a:pt x="20" y="248"/>
                        </a:lnTo>
                        <a:lnTo>
                          <a:pt x="16" y="243"/>
                        </a:lnTo>
                        <a:lnTo>
                          <a:pt x="13" y="241"/>
                        </a:lnTo>
                        <a:lnTo>
                          <a:pt x="7" y="240"/>
                        </a:lnTo>
                        <a:lnTo>
                          <a:pt x="4" y="236"/>
                        </a:lnTo>
                        <a:lnTo>
                          <a:pt x="0" y="233"/>
                        </a:lnTo>
                        <a:lnTo>
                          <a:pt x="0" y="220"/>
                        </a:lnTo>
                        <a:lnTo>
                          <a:pt x="9" y="208"/>
                        </a:lnTo>
                        <a:lnTo>
                          <a:pt x="25" y="198"/>
                        </a:lnTo>
                        <a:lnTo>
                          <a:pt x="37" y="187"/>
                        </a:lnTo>
                        <a:lnTo>
                          <a:pt x="46" y="173"/>
                        </a:lnTo>
                        <a:lnTo>
                          <a:pt x="51" y="154"/>
                        </a:lnTo>
                        <a:lnTo>
                          <a:pt x="56" y="135"/>
                        </a:lnTo>
                        <a:lnTo>
                          <a:pt x="60" y="119"/>
                        </a:lnTo>
                        <a:lnTo>
                          <a:pt x="70" y="95"/>
                        </a:lnTo>
                        <a:lnTo>
                          <a:pt x="86" y="70"/>
                        </a:lnTo>
                        <a:lnTo>
                          <a:pt x="107" y="47"/>
                        </a:lnTo>
                        <a:lnTo>
                          <a:pt x="133" y="26"/>
                        </a:lnTo>
                        <a:lnTo>
                          <a:pt x="163" y="11"/>
                        </a:lnTo>
                        <a:lnTo>
                          <a:pt x="194" y="2"/>
                        </a:lnTo>
                        <a:lnTo>
                          <a:pt x="229" y="0"/>
                        </a:lnTo>
                        <a:lnTo>
                          <a:pt x="266" y="9"/>
                        </a:lnTo>
                        <a:lnTo>
                          <a:pt x="299" y="25"/>
                        </a:lnTo>
                        <a:lnTo>
                          <a:pt x="327" y="42"/>
                        </a:lnTo>
                        <a:lnTo>
                          <a:pt x="346" y="65"/>
                        </a:lnTo>
                        <a:lnTo>
                          <a:pt x="360" y="89"/>
                        </a:lnTo>
                        <a:lnTo>
                          <a:pt x="369" y="115"/>
                        </a:lnTo>
                        <a:lnTo>
                          <a:pt x="371" y="143"/>
                        </a:lnTo>
                        <a:lnTo>
                          <a:pt x="369" y="171"/>
                        </a:lnTo>
                        <a:lnTo>
                          <a:pt x="362" y="199"/>
                        </a:lnTo>
                        <a:lnTo>
                          <a:pt x="351" y="226"/>
                        </a:lnTo>
                        <a:lnTo>
                          <a:pt x="339" y="247"/>
                        </a:lnTo>
                        <a:lnTo>
                          <a:pt x="327" y="266"/>
                        </a:lnTo>
                        <a:lnTo>
                          <a:pt x="315" y="281"/>
                        </a:lnTo>
                        <a:lnTo>
                          <a:pt x="303" y="294"/>
                        </a:lnTo>
                        <a:lnTo>
                          <a:pt x="290" y="304"/>
                        </a:lnTo>
                        <a:lnTo>
                          <a:pt x="280" y="311"/>
                        </a:lnTo>
                        <a:lnTo>
                          <a:pt x="273" y="318"/>
                        </a:lnTo>
                        <a:lnTo>
                          <a:pt x="259" y="336"/>
                        </a:lnTo>
                        <a:lnTo>
                          <a:pt x="248" y="358"/>
                        </a:lnTo>
                        <a:lnTo>
                          <a:pt x="247" y="388"/>
                        </a:lnTo>
                        <a:lnTo>
                          <a:pt x="250" y="428"/>
                        </a:lnTo>
                        <a:lnTo>
                          <a:pt x="252" y="472"/>
                        </a:lnTo>
                        <a:lnTo>
                          <a:pt x="247" y="509"/>
                        </a:lnTo>
                        <a:lnTo>
                          <a:pt x="234" y="535"/>
                        </a:lnTo>
                        <a:lnTo>
                          <a:pt x="217" y="550"/>
                        </a:lnTo>
                        <a:lnTo>
                          <a:pt x="201" y="554"/>
                        </a:lnTo>
                        <a:lnTo>
                          <a:pt x="187" y="554"/>
                        </a:lnTo>
                        <a:lnTo>
                          <a:pt x="173" y="550"/>
                        </a:lnTo>
                        <a:lnTo>
                          <a:pt x="161" y="543"/>
                        </a:lnTo>
                        <a:lnTo>
                          <a:pt x="147" y="531"/>
                        </a:lnTo>
                        <a:lnTo>
                          <a:pt x="137" y="517"/>
                        </a:lnTo>
                        <a:lnTo>
                          <a:pt x="126" y="498"/>
                        </a:lnTo>
                        <a:lnTo>
                          <a:pt x="116" y="474"/>
                        </a:lnTo>
                        <a:lnTo>
                          <a:pt x="105" y="439"/>
                        </a:lnTo>
                        <a:lnTo>
                          <a:pt x="96" y="409"/>
                        </a:lnTo>
                        <a:lnTo>
                          <a:pt x="86" y="388"/>
                        </a:lnTo>
                        <a:lnTo>
                          <a:pt x="74" y="378"/>
                        </a:lnTo>
                        <a:lnTo>
                          <a:pt x="67" y="376"/>
                        </a:lnTo>
                        <a:lnTo>
                          <a:pt x="58" y="372"/>
                        </a:lnTo>
                        <a:lnTo>
                          <a:pt x="47" y="371"/>
                        </a:lnTo>
                        <a:lnTo>
                          <a:pt x="39" y="367"/>
                        </a:lnTo>
                        <a:lnTo>
                          <a:pt x="32" y="364"/>
                        </a:lnTo>
                        <a:lnTo>
                          <a:pt x="23" y="358"/>
                        </a:lnTo>
                        <a:lnTo>
                          <a:pt x="18" y="353"/>
                        </a:lnTo>
                        <a:lnTo>
                          <a:pt x="14" y="348"/>
                        </a:lnTo>
                        <a:lnTo>
                          <a:pt x="13" y="336"/>
                        </a:lnTo>
                        <a:lnTo>
                          <a:pt x="14" y="323"/>
                        </a:lnTo>
                        <a:lnTo>
                          <a:pt x="18" y="313"/>
                        </a:lnTo>
                        <a:lnTo>
                          <a:pt x="25" y="306"/>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0" name="Freeform 22"/>
                  <p:cNvSpPr>
                    <a:spLocks/>
                  </p:cNvSpPr>
                  <p:nvPr/>
                </p:nvSpPr>
                <p:spPr bwMode="auto">
                  <a:xfrm>
                    <a:off x="4303" y="1015"/>
                    <a:ext cx="44" cy="42"/>
                  </a:xfrm>
                  <a:custGeom>
                    <a:avLst/>
                    <a:gdLst>
                      <a:gd name="T0" fmla="*/ 19 w 44"/>
                      <a:gd name="T1" fmla="*/ 42 h 42"/>
                      <a:gd name="T2" fmla="*/ 11 w 44"/>
                      <a:gd name="T3" fmla="*/ 39 h 42"/>
                      <a:gd name="T4" fmla="*/ 5 w 44"/>
                      <a:gd name="T5" fmla="*/ 34 h 42"/>
                      <a:gd name="T6" fmla="*/ 0 w 44"/>
                      <a:gd name="T7" fmla="*/ 27 h 42"/>
                      <a:gd name="T8" fmla="*/ 0 w 44"/>
                      <a:gd name="T9" fmla="*/ 18 h 42"/>
                      <a:gd name="T10" fmla="*/ 4 w 44"/>
                      <a:gd name="T11" fmla="*/ 9 h 42"/>
                      <a:gd name="T12" fmla="*/ 11 w 44"/>
                      <a:gd name="T13" fmla="*/ 4 h 42"/>
                      <a:gd name="T14" fmla="*/ 18 w 44"/>
                      <a:gd name="T15" fmla="*/ 0 h 42"/>
                      <a:gd name="T16" fmla="*/ 26 w 44"/>
                      <a:gd name="T17" fmla="*/ 0 h 42"/>
                      <a:gd name="T18" fmla="*/ 35 w 44"/>
                      <a:gd name="T19" fmla="*/ 4 h 42"/>
                      <a:gd name="T20" fmla="*/ 40 w 44"/>
                      <a:gd name="T21" fmla="*/ 9 h 42"/>
                      <a:gd name="T22" fmla="*/ 44 w 44"/>
                      <a:gd name="T23" fmla="*/ 16 h 42"/>
                      <a:gd name="T24" fmla="*/ 44 w 44"/>
                      <a:gd name="T25" fmla="*/ 25 h 42"/>
                      <a:gd name="T26" fmla="*/ 40 w 44"/>
                      <a:gd name="T27" fmla="*/ 34 h 42"/>
                      <a:gd name="T28" fmla="*/ 35 w 44"/>
                      <a:gd name="T29" fmla="*/ 39 h 42"/>
                      <a:gd name="T30" fmla="*/ 28 w 44"/>
                      <a:gd name="T31" fmla="*/ 42 h 42"/>
                      <a:gd name="T32" fmla="*/ 19 w 44"/>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2"/>
                      <a:gd name="T53" fmla="*/ 44 w 44"/>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2">
                        <a:moveTo>
                          <a:pt x="19" y="42"/>
                        </a:moveTo>
                        <a:lnTo>
                          <a:pt x="11" y="39"/>
                        </a:lnTo>
                        <a:lnTo>
                          <a:pt x="5" y="34"/>
                        </a:lnTo>
                        <a:lnTo>
                          <a:pt x="0" y="27"/>
                        </a:lnTo>
                        <a:lnTo>
                          <a:pt x="0" y="18"/>
                        </a:lnTo>
                        <a:lnTo>
                          <a:pt x="4" y="9"/>
                        </a:lnTo>
                        <a:lnTo>
                          <a:pt x="11" y="4"/>
                        </a:lnTo>
                        <a:lnTo>
                          <a:pt x="18" y="0"/>
                        </a:lnTo>
                        <a:lnTo>
                          <a:pt x="26" y="0"/>
                        </a:lnTo>
                        <a:lnTo>
                          <a:pt x="35" y="4"/>
                        </a:lnTo>
                        <a:lnTo>
                          <a:pt x="40" y="9"/>
                        </a:lnTo>
                        <a:lnTo>
                          <a:pt x="44" y="16"/>
                        </a:lnTo>
                        <a:lnTo>
                          <a:pt x="44" y="25"/>
                        </a:lnTo>
                        <a:lnTo>
                          <a:pt x="40" y="34"/>
                        </a:lnTo>
                        <a:lnTo>
                          <a:pt x="35" y="39"/>
                        </a:lnTo>
                        <a:lnTo>
                          <a:pt x="28" y="42"/>
                        </a:lnTo>
                        <a:lnTo>
                          <a:pt x="19" y="42"/>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1" name="Freeform 23"/>
                  <p:cNvSpPr>
                    <a:spLocks/>
                  </p:cNvSpPr>
                  <p:nvPr/>
                </p:nvSpPr>
                <p:spPr bwMode="auto">
                  <a:xfrm>
                    <a:off x="4389" y="622"/>
                    <a:ext cx="43" cy="42"/>
                  </a:xfrm>
                  <a:custGeom>
                    <a:avLst/>
                    <a:gdLst>
                      <a:gd name="T0" fmla="*/ 19 w 43"/>
                      <a:gd name="T1" fmla="*/ 42 h 42"/>
                      <a:gd name="T2" fmla="*/ 10 w 43"/>
                      <a:gd name="T3" fmla="*/ 39 h 42"/>
                      <a:gd name="T4" fmla="*/ 5 w 43"/>
                      <a:gd name="T5" fmla="*/ 34 h 42"/>
                      <a:gd name="T6" fmla="*/ 0 w 43"/>
                      <a:gd name="T7" fmla="*/ 27 h 42"/>
                      <a:gd name="T8" fmla="*/ 0 w 43"/>
                      <a:gd name="T9" fmla="*/ 18 h 42"/>
                      <a:gd name="T10" fmla="*/ 3 w 43"/>
                      <a:gd name="T11" fmla="*/ 9 h 42"/>
                      <a:gd name="T12" fmla="*/ 10 w 43"/>
                      <a:gd name="T13" fmla="*/ 4 h 42"/>
                      <a:gd name="T14" fmla="*/ 17 w 43"/>
                      <a:gd name="T15" fmla="*/ 0 h 42"/>
                      <a:gd name="T16" fmla="*/ 26 w 43"/>
                      <a:gd name="T17" fmla="*/ 0 h 42"/>
                      <a:gd name="T18" fmla="*/ 35 w 43"/>
                      <a:gd name="T19" fmla="*/ 4 h 42"/>
                      <a:gd name="T20" fmla="*/ 40 w 43"/>
                      <a:gd name="T21" fmla="*/ 9 h 42"/>
                      <a:gd name="T22" fmla="*/ 43 w 43"/>
                      <a:gd name="T23" fmla="*/ 16 h 42"/>
                      <a:gd name="T24" fmla="*/ 43 w 43"/>
                      <a:gd name="T25" fmla="*/ 25 h 42"/>
                      <a:gd name="T26" fmla="*/ 40 w 43"/>
                      <a:gd name="T27" fmla="*/ 34 h 42"/>
                      <a:gd name="T28" fmla="*/ 35 w 43"/>
                      <a:gd name="T29" fmla="*/ 39 h 42"/>
                      <a:gd name="T30" fmla="*/ 28 w 43"/>
                      <a:gd name="T31" fmla="*/ 42 h 42"/>
                      <a:gd name="T32" fmla="*/ 19 w 43"/>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2"/>
                      <a:gd name="T53" fmla="*/ 43 w 43"/>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2">
                        <a:moveTo>
                          <a:pt x="19" y="42"/>
                        </a:moveTo>
                        <a:lnTo>
                          <a:pt x="10" y="39"/>
                        </a:lnTo>
                        <a:lnTo>
                          <a:pt x="5" y="34"/>
                        </a:lnTo>
                        <a:lnTo>
                          <a:pt x="0" y="27"/>
                        </a:lnTo>
                        <a:lnTo>
                          <a:pt x="0" y="18"/>
                        </a:lnTo>
                        <a:lnTo>
                          <a:pt x="3" y="9"/>
                        </a:lnTo>
                        <a:lnTo>
                          <a:pt x="10" y="4"/>
                        </a:lnTo>
                        <a:lnTo>
                          <a:pt x="17" y="0"/>
                        </a:lnTo>
                        <a:lnTo>
                          <a:pt x="26" y="0"/>
                        </a:lnTo>
                        <a:lnTo>
                          <a:pt x="35" y="4"/>
                        </a:lnTo>
                        <a:lnTo>
                          <a:pt x="40" y="9"/>
                        </a:lnTo>
                        <a:lnTo>
                          <a:pt x="43" y="16"/>
                        </a:lnTo>
                        <a:lnTo>
                          <a:pt x="43" y="25"/>
                        </a:lnTo>
                        <a:lnTo>
                          <a:pt x="40" y="34"/>
                        </a:lnTo>
                        <a:lnTo>
                          <a:pt x="35" y="39"/>
                        </a:lnTo>
                        <a:lnTo>
                          <a:pt x="28" y="42"/>
                        </a:lnTo>
                        <a:lnTo>
                          <a:pt x="19" y="42"/>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2" name="Freeform 24"/>
                  <p:cNvSpPr>
                    <a:spLocks/>
                  </p:cNvSpPr>
                  <p:nvPr/>
                </p:nvSpPr>
                <p:spPr bwMode="auto">
                  <a:xfrm>
                    <a:off x="4203" y="696"/>
                    <a:ext cx="56" cy="31"/>
                  </a:xfrm>
                  <a:custGeom>
                    <a:avLst/>
                    <a:gdLst>
                      <a:gd name="T0" fmla="*/ 53 w 56"/>
                      <a:gd name="T1" fmla="*/ 24 h 31"/>
                      <a:gd name="T2" fmla="*/ 42 w 56"/>
                      <a:gd name="T3" fmla="*/ 12 h 31"/>
                      <a:gd name="T4" fmla="*/ 28 w 56"/>
                      <a:gd name="T5" fmla="*/ 3 h 31"/>
                      <a:gd name="T6" fmla="*/ 13 w 56"/>
                      <a:gd name="T7" fmla="*/ 0 h 31"/>
                      <a:gd name="T8" fmla="*/ 2 w 56"/>
                      <a:gd name="T9" fmla="*/ 8 h 31"/>
                      <a:gd name="T10" fmla="*/ 0 w 56"/>
                      <a:gd name="T11" fmla="*/ 12 h 31"/>
                      <a:gd name="T12" fmla="*/ 2 w 56"/>
                      <a:gd name="T13" fmla="*/ 14 h 31"/>
                      <a:gd name="T14" fmla="*/ 4 w 56"/>
                      <a:gd name="T15" fmla="*/ 15 h 31"/>
                      <a:gd name="T16" fmla="*/ 7 w 56"/>
                      <a:gd name="T17" fmla="*/ 14 h 31"/>
                      <a:gd name="T18" fmla="*/ 14 w 56"/>
                      <a:gd name="T19" fmla="*/ 12 h 31"/>
                      <a:gd name="T20" fmla="*/ 21 w 56"/>
                      <a:gd name="T21" fmla="*/ 12 h 31"/>
                      <a:gd name="T22" fmla="*/ 30 w 56"/>
                      <a:gd name="T23" fmla="*/ 14 h 31"/>
                      <a:gd name="T24" fmla="*/ 35 w 56"/>
                      <a:gd name="T25" fmla="*/ 17 h 31"/>
                      <a:gd name="T26" fmla="*/ 39 w 56"/>
                      <a:gd name="T27" fmla="*/ 19 h 31"/>
                      <a:gd name="T28" fmla="*/ 44 w 56"/>
                      <a:gd name="T29" fmla="*/ 22 h 31"/>
                      <a:gd name="T30" fmla="*/ 48 w 56"/>
                      <a:gd name="T31" fmla="*/ 24 h 31"/>
                      <a:gd name="T32" fmla="*/ 51 w 56"/>
                      <a:gd name="T33" fmla="*/ 28 h 31"/>
                      <a:gd name="T34" fmla="*/ 55 w 56"/>
                      <a:gd name="T35" fmla="*/ 29 h 31"/>
                      <a:gd name="T36" fmla="*/ 56 w 56"/>
                      <a:gd name="T37" fmla="*/ 31 h 31"/>
                      <a:gd name="T38" fmla="*/ 56 w 56"/>
                      <a:gd name="T39" fmla="*/ 29 h 31"/>
                      <a:gd name="T40" fmla="*/ 53 w 56"/>
                      <a:gd name="T41" fmla="*/ 24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31"/>
                      <a:gd name="T65" fmla="*/ 56 w 56"/>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31">
                        <a:moveTo>
                          <a:pt x="53" y="24"/>
                        </a:moveTo>
                        <a:lnTo>
                          <a:pt x="42" y="12"/>
                        </a:lnTo>
                        <a:lnTo>
                          <a:pt x="28" y="3"/>
                        </a:lnTo>
                        <a:lnTo>
                          <a:pt x="13" y="0"/>
                        </a:lnTo>
                        <a:lnTo>
                          <a:pt x="2" y="8"/>
                        </a:lnTo>
                        <a:lnTo>
                          <a:pt x="0" y="12"/>
                        </a:lnTo>
                        <a:lnTo>
                          <a:pt x="2" y="14"/>
                        </a:lnTo>
                        <a:lnTo>
                          <a:pt x="4" y="15"/>
                        </a:lnTo>
                        <a:lnTo>
                          <a:pt x="7" y="14"/>
                        </a:lnTo>
                        <a:lnTo>
                          <a:pt x="14" y="12"/>
                        </a:lnTo>
                        <a:lnTo>
                          <a:pt x="21" y="12"/>
                        </a:lnTo>
                        <a:lnTo>
                          <a:pt x="30" y="14"/>
                        </a:lnTo>
                        <a:lnTo>
                          <a:pt x="35" y="17"/>
                        </a:lnTo>
                        <a:lnTo>
                          <a:pt x="39" y="19"/>
                        </a:lnTo>
                        <a:lnTo>
                          <a:pt x="44" y="22"/>
                        </a:lnTo>
                        <a:lnTo>
                          <a:pt x="48" y="24"/>
                        </a:lnTo>
                        <a:lnTo>
                          <a:pt x="51" y="28"/>
                        </a:lnTo>
                        <a:lnTo>
                          <a:pt x="55" y="29"/>
                        </a:lnTo>
                        <a:lnTo>
                          <a:pt x="56" y="31"/>
                        </a:lnTo>
                        <a:lnTo>
                          <a:pt x="56" y="29"/>
                        </a:lnTo>
                        <a:lnTo>
                          <a:pt x="5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3" name="Freeform 25"/>
                  <p:cNvSpPr>
                    <a:spLocks/>
                  </p:cNvSpPr>
                  <p:nvPr/>
                </p:nvSpPr>
                <p:spPr bwMode="auto">
                  <a:xfrm>
                    <a:off x="4202" y="718"/>
                    <a:ext cx="47" cy="32"/>
                  </a:xfrm>
                  <a:custGeom>
                    <a:avLst/>
                    <a:gdLst>
                      <a:gd name="T0" fmla="*/ 8 w 47"/>
                      <a:gd name="T1" fmla="*/ 25 h 32"/>
                      <a:gd name="T2" fmla="*/ 5 w 47"/>
                      <a:gd name="T3" fmla="*/ 27 h 32"/>
                      <a:gd name="T4" fmla="*/ 3 w 47"/>
                      <a:gd name="T5" fmla="*/ 27 h 32"/>
                      <a:gd name="T6" fmla="*/ 1 w 47"/>
                      <a:gd name="T7" fmla="*/ 28 h 32"/>
                      <a:gd name="T8" fmla="*/ 0 w 47"/>
                      <a:gd name="T9" fmla="*/ 30 h 32"/>
                      <a:gd name="T10" fmla="*/ 0 w 47"/>
                      <a:gd name="T11" fmla="*/ 30 h 32"/>
                      <a:gd name="T12" fmla="*/ 1 w 47"/>
                      <a:gd name="T13" fmla="*/ 30 h 32"/>
                      <a:gd name="T14" fmla="*/ 5 w 47"/>
                      <a:gd name="T15" fmla="*/ 32 h 32"/>
                      <a:gd name="T16" fmla="*/ 7 w 47"/>
                      <a:gd name="T17" fmla="*/ 32 h 32"/>
                      <a:gd name="T18" fmla="*/ 15 w 47"/>
                      <a:gd name="T19" fmla="*/ 30 h 32"/>
                      <a:gd name="T20" fmla="*/ 24 w 47"/>
                      <a:gd name="T21" fmla="*/ 28 h 32"/>
                      <a:gd name="T22" fmla="*/ 31 w 47"/>
                      <a:gd name="T23" fmla="*/ 27 h 32"/>
                      <a:gd name="T24" fmla="*/ 38 w 47"/>
                      <a:gd name="T25" fmla="*/ 28 h 32"/>
                      <a:gd name="T26" fmla="*/ 45 w 47"/>
                      <a:gd name="T27" fmla="*/ 28 h 32"/>
                      <a:gd name="T28" fmla="*/ 47 w 47"/>
                      <a:gd name="T29" fmla="*/ 27 h 32"/>
                      <a:gd name="T30" fmla="*/ 47 w 47"/>
                      <a:gd name="T31" fmla="*/ 25 h 32"/>
                      <a:gd name="T32" fmla="*/ 40 w 47"/>
                      <a:gd name="T33" fmla="*/ 21 h 32"/>
                      <a:gd name="T34" fmla="*/ 31 w 47"/>
                      <a:gd name="T35" fmla="*/ 20 h 32"/>
                      <a:gd name="T36" fmla="*/ 22 w 47"/>
                      <a:gd name="T37" fmla="*/ 16 h 32"/>
                      <a:gd name="T38" fmla="*/ 14 w 47"/>
                      <a:gd name="T39" fmla="*/ 11 h 32"/>
                      <a:gd name="T40" fmla="*/ 8 w 47"/>
                      <a:gd name="T41" fmla="*/ 7 h 32"/>
                      <a:gd name="T42" fmla="*/ 5 w 47"/>
                      <a:gd name="T43" fmla="*/ 2 h 32"/>
                      <a:gd name="T44" fmla="*/ 3 w 47"/>
                      <a:gd name="T45" fmla="*/ 0 h 32"/>
                      <a:gd name="T46" fmla="*/ 1 w 47"/>
                      <a:gd name="T47" fmla="*/ 0 h 32"/>
                      <a:gd name="T48" fmla="*/ 1 w 47"/>
                      <a:gd name="T49" fmla="*/ 6 h 32"/>
                      <a:gd name="T50" fmla="*/ 3 w 47"/>
                      <a:gd name="T51" fmla="*/ 9 h 32"/>
                      <a:gd name="T52" fmla="*/ 5 w 47"/>
                      <a:gd name="T53" fmla="*/ 14 h 32"/>
                      <a:gd name="T54" fmla="*/ 8 w 47"/>
                      <a:gd name="T55" fmla="*/ 18 h 32"/>
                      <a:gd name="T56" fmla="*/ 10 w 47"/>
                      <a:gd name="T57" fmla="*/ 20 h 32"/>
                      <a:gd name="T58" fmla="*/ 8 w 47"/>
                      <a:gd name="T59" fmla="*/ 21 h 32"/>
                      <a:gd name="T60" fmla="*/ 8 w 47"/>
                      <a:gd name="T61" fmla="*/ 23 h 32"/>
                      <a:gd name="T62" fmla="*/ 8 w 47"/>
                      <a:gd name="T63" fmla="*/ 25 h 32"/>
                      <a:gd name="T64" fmla="*/ 8 w 47"/>
                      <a:gd name="T65" fmla="*/ 2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32"/>
                      <a:gd name="T101" fmla="*/ 47 w 4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32">
                        <a:moveTo>
                          <a:pt x="8" y="25"/>
                        </a:moveTo>
                        <a:lnTo>
                          <a:pt x="5" y="27"/>
                        </a:lnTo>
                        <a:lnTo>
                          <a:pt x="3" y="27"/>
                        </a:lnTo>
                        <a:lnTo>
                          <a:pt x="1" y="28"/>
                        </a:lnTo>
                        <a:lnTo>
                          <a:pt x="0" y="30"/>
                        </a:lnTo>
                        <a:lnTo>
                          <a:pt x="1" y="30"/>
                        </a:lnTo>
                        <a:lnTo>
                          <a:pt x="5" y="32"/>
                        </a:lnTo>
                        <a:lnTo>
                          <a:pt x="7" y="32"/>
                        </a:lnTo>
                        <a:lnTo>
                          <a:pt x="15" y="30"/>
                        </a:lnTo>
                        <a:lnTo>
                          <a:pt x="24" y="28"/>
                        </a:lnTo>
                        <a:lnTo>
                          <a:pt x="31" y="27"/>
                        </a:lnTo>
                        <a:lnTo>
                          <a:pt x="38" y="28"/>
                        </a:lnTo>
                        <a:lnTo>
                          <a:pt x="45" y="28"/>
                        </a:lnTo>
                        <a:lnTo>
                          <a:pt x="47" y="27"/>
                        </a:lnTo>
                        <a:lnTo>
                          <a:pt x="47" y="25"/>
                        </a:lnTo>
                        <a:lnTo>
                          <a:pt x="40" y="21"/>
                        </a:lnTo>
                        <a:lnTo>
                          <a:pt x="31" y="20"/>
                        </a:lnTo>
                        <a:lnTo>
                          <a:pt x="22" y="16"/>
                        </a:lnTo>
                        <a:lnTo>
                          <a:pt x="14" y="11"/>
                        </a:lnTo>
                        <a:lnTo>
                          <a:pt x="8" y="7"/>
                        </a:lnTo>
                        <a:lnTo>
                          <a:pt x="5" y="2"/>
                        </a:lnTo>
                        <a:lnTo>
                          <a:pt x="3" y="0"/>
                        </a:lnTo>
                        <a:lnTo>
                          <a:pt x="1" y="0"/>
                        </a:lnTo>
                        <a:lnTo>
                          <a:pt x="1" y="6"/>
                        </a:lnTo>
                        <a:lnTo>
                          <a:pt x="3" y="9"/>
                        </a:lnTo>
                        <a:lnTo>
                          <a:pt x="5" y="14"/>
                        </a:lnTo>
                        <a:lnTo>
                          <a:pt x="8" y="18"/>
                        </a:lnTo>
                        <a:lnTo>
                          <a:pt x="10" y="20"/>
                        </a:lnTo>
                        <a:lnTo>
                          <a:pt x="8" y="21"/>
                        </a:lnTo>
                        <a:lnTo>
                          <a:pt x="8" y="23"/>
                        </a:lnTo>
                        <a:lnTo>
                          <a:pt x="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4" name="Freeform 26"/>
                  <p:cNvSpPr>
                    <a:spLocks/>
                  </p:cNvSpPr>
                  <p:nvPr/>
                </p:nvSpPr>
                <p:spPr bwMode="auto">
                  <a:xfrm>
                    <a:off x="4158" y="820"/>
                    <a:ext cx="42" cy="40"/>
                  </a:xfrm>
                  <a:custGeom>
                    <a:avLst/>
                    <a:gdLst>
                      <a:gd name="T0" fmla="*/ 42 w 42"/>
                      <a:gd name="T1" fmla="*/ 22 h 40"/>
                      <a:gd name="T2" fmla="*/ 42 w 42"/>
                      <a:gd name="T3" fmla="*/ 22 h 40"/>
                      <a:gd name="T4" fmla="*/ 42 w 42"/>
                      <a:gd name="T5" fmla="*/ 22 h 40"/>
                      <a:gd name="T6" fmla="*/ 42 w 42"/>
                      <a:gd name="T7" fmla="*/ 24 h 40"/>
                      <a:gd name="T8" fmla="*/ 42 w 42"/>
                      <a:gd name="T9" fmla="*/ 24 h 40"/>
                      <a:gd name="T10" fmla="*/ 35 w 42"/>
                      <a:gd name="T11" fmla="*/ 28 h 40"/>
                      <a:gd name="T12" fmla="*/ 28 w 42"/>
                      <a:gd name="T13" fmla="*/ 33 h 40"/>
                      <a:gd name="T14" fmla="*/ 19 w 42"/>
                      <a:gd name="T15" fmla="*/ 38 h 40"/>
                      <a:gd name="T16" fmla="*/ 9 w 42"/>
                      <a:gd name="T17" fmla="*/ 40 h 40"/>
                      <a:gd name="T18" fmla="*/ 4 w 42"/>
                      <a:gd name="T19" fmla="*/ 35 h 40"/>
                      <a:gd name="T20" fmla="*/ 0 w 42"/>
                      <a:gd name="T21" fmla="*/ 29 h 40"/>
                      <a:gd name="T22" fmla="*/ 2 w 42"/>
                      <a:gd name="T23" fmla="*/ 24 h 40"/>
                      <a:gd name="T24" fmla="*/ 5 w 42"/>
                      <a:gd name="T25" fmla="*/ 19 h 40"/>
                      <a:gd name="T26" fmla="*/ 5 w 42"/>
                      <a:gd name="T27" fmla="*/ 19 h 40"/>
                      <a:gd name="T28" fmla="*/ 5 w 42"/>
                      <a:gd name="T29" fmla="*/ 17 h 40"/>
                      <a:gd name="T30" fmla="*/ 5 w 42"/>
                      <a:gd name="T31" fmla="*/ 17 h 40"/>
                      <a:gd name="T32" fmla="*/ 5 w 42"/>
                      <a:gd name="T33" fmla="*/ 17 h 40"/>
                      <a:gd name="T34" fmla="*/ 4 w 42"/>
                      <a:gd name="T35" fmla="*/ 14 h 40"/>
                      <a:gd name="T36" fmla="*/ 2 w 42"/>
                      <a:gd name="T37" fmla="*/ 10 h 40"/>
                      <a:gd name="T38" fmla="*/ 0 w 42"/>
                      <a:gd name="T39" fmla="*/ 5 h 40"/>
                      <a:gd name="T40" fmla="*/ 2 w 42"/>
                      <a:gd name="T41" fmla="*/ 0 h 40"/>
                      <a:gd name="T42" fmla="*/ 11 w 42"/>
                      <a:gd name="T43" fmla="*/ 3 h 40"/>
                      <a:gd name="T44" fmla="*/ 21 w 42"/>
                      <a:gd name="T45" fmla="*/ 8 h 40"/>
                      <a:gd name="T46" fmla="*/ 33 w 42"/>
                      <a:gd name="T47" fmla="*/ 17 h 40"/>
                      <a:gd name="T48" fmla="*/ 42 w 42"/>
                      <a:gd name="T49" fmla="*/ 22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40"/>
                      <a:gd name="T77" fmla="*/ 42 w 42"/>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40">
                        <a:moveTo>
                          <a:pt x="42" y="22"/>
                        </a:moveTo>
                        <a:lnTo>
                          <a:pt x="42" y="22"/>
                        </a:lnTo>
                        <a:lnTo>
                          <a:pt x="42" y="24"/>
                        </a:lnTo>
                        <a:lnTo>
                          <a:pt x="35" y="28"/>
                        </a:lnTo>
                        <a:lnTo>
                          <a:pt x="28" y="33"/>
                        </a:lnTo>
                        <a:lnTo>
                          <a:pt x="19" y="38"/>
                        </a:lnTo>
                        <a:lnTo>
                          <a:pt x="9" y="40"/>
                        </a:lnTo>
                        <a:lnTo>
                          <a:pt x="4" y="35"/>
                        </a:lnTo>
                        <a:lnTo>
                          <a:pt x="0" y="29"/>
                        </a:lnTo>
                        <a:lnTo>
                          <a:pt x="2" y="24"/>
                        </a:lnTo>
                        <a:lnTo>
                          <a:pt x="5" y="19"/>
                        </a:lnTo>
                        <a:lnTo>
                          <a:pt x="5" y="17"/>
                        </a:lnTo>
                        <a:lnTo>
                          <a:pt x="4" y="14"/>
                        </a:lnTo>
                        <a:lnTo>
                          <a:pt x="2" y="10"/>
                        </a:lnTo>
                        <a:lnTo>
                          <a:pt x="0" y="5"/>
                        </a:lnTo>
                        <a:lnTo>
                          <a:pt x="2" y="0"/>
                        </a:lnTo>
                        <a:lnTo>
                          <a:pt x="11" y="3"/>
                        </a:lnTo>
                        <a:lnTo>
                          <a:pt x="21" y="8"/>
                        </a:lnTo>
                        <a:lnTo>
                          <a:pt x="33" y="17"/>
                        </a:lnTo>
                        <a:lnTo>
                          <a:pt x="42" y="22"/>
                        </a:lnTo>
                        <a:close/>
                      </a:path>
                    </a:pathLst>
                  </a:custGeom>
                  <a:solidFill>
                    <a:srgbClr val="D85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5" name="Freeform 27"/>
                  <p:cNvSpPr>
                    <a:spLocks/>
                  </p:cNvSpPr>
                  <p:nvPr/>
                </p:nvSpPr>
                <p:spPr bwMode="auto">
                  <a:xfrm>
                    <a:off x="4163" y="837"/>
                    <a:ext cx="37" cy="7"/>
                  </a:xfrm>
                  <a:custGeom>
                    <a:avLst/>
                    <a:gdLst>
                      <a:gd name="T0" fmla="*/ 35 w 37"/>
                      <a:gd name="T1" fmla="*/ 7 h 7"/>
                      <a:gd name="T2" fmla="*/ 26 w 37"/>
                      <a:gd name="T3" fmla="*/ 7 h 7"/>
                      <a:gd name="T4" fmla="*/ 16 w 37"/>
                      <a:gd name="T5" fmla="*/ 5 h 7"/>
                      <a:gd name="T6" fmla="*/ 6 w 37"/>
                      <a:gd name="T7" fmla="*/ 5 h 7"/>
                      <a:gd name="T8" fmla="*/ 0 w 37"/>
                      <a:gd name="T9" fmla="*/ 2 h 7"/>
                      <a:gd name="T10" fmla="*/ 0 w 37"/>
                      <a:gd name="T11" fmla="*/ 2 h 7"/>
                      <a:gd name="T12" fmla="*/ 0 w 37"/>
                      <a:gd name="T13" fmla="*/ 0 h 7"/>
                      <a:gd name="T14" fmla="*/ 0 w 37"/>
                      <a:gd name="T15" fmla="*/ 0 h 7"/>
                      <a:gd name="T16" fmla="*/ 0 w 37"/>
                      <a:gd name="T17" fmla="*/ 0 h 7"/>
                      <a:gd name="T18" fmla="*/ 9 w 37"/>
                      <a:gd name="T19" fmla="*/ 2 h 7"/>
                      <a:gd name="T20" fmla="*/ 20 w 37"/>
                      <a:gd name="T21" fmla="*/ 4 h 7"/>
                      <a:gd name="T22" fmla="*/ 30 w 37"/>
                      <a:gd name="T23" fmla="*/ 4 h 7"/>
                      <a:gd name="T24" fmla="*/ 37 w 37"/>
                      <a:gd name="T25" fmla="*/ 5 h 7"/>
                      <a:gd name="T26" fmla="*/ 37 w 37"/>
                      <a:gd name="T27" fmla="*/ 5 h 7"/>
                      <a:gd name="T28" fmla="*/ 37 w 37"/>
                      <a:gd name="T29" fmla="*/ 5 h 7"/>
                      <a:gd name="T30" fmla="*/ 37 w 37"/>
                      <a:gd name="T31" fmla="*/ 7 h 7"/>
                      <a:gd name="T32" fmla="*/ 35 w 37"/>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7"/>
                      <a:gd name="T53" fmla="*/ 37 w 3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7">
                        <a:moveTo>
                          <a:pt x="35" y="7"/>
                        </a:moveTo>
                        <a:lnTo>
                          <a:pt x="26" y="7"/>
                        </a:lnTo>
                        <a:lnTo>
                          <a:pt x="16" y="5"/>
                        </a:lnTo>
                        <a:lnTo>
                          <a:pt x="6" y="5"/>
                        </a:lnTo>
                        <a:lnTo>
                          <a:pt x="0" y="2"/>
                        </a:lnTo>
                        <a:lnTo>
                          <a:pt x="0" y="0"/>
                        </a:lnTo>
                        <a:lnTo>
                          <a:pt x="9" y="2"/>
                        </a:lnTo>
                        <a:lnTo>
                          <a:pt x="20" y="4"/>
                        </a:lnTo>
                        <a:lnTo>
                          <a:pt x="30" y="4"/>
                        </a:lnTo>
                        <a:lnTo>
                          <a:pt x="37" y="5"/>
                        </a:lnTo>
                        <a:lnTo>
                          <a:pt x="37" y="7"/>
                        </a:lnTo>
                        <a:lnTo>
                          <a:pt x="3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6" name="Freeform 28"/>
                  <p:cNvSpPr>
                    <a:spLocks/>
                  </p:cNvSpPr>
                  <p:nvPr/>
                </p:nvSpPr>
                <p:spPr bwMode="auto">
                  <a:xfrm>
                    <a:off x="4160" y="545"/>
                    <a:ext cx="485" cy="448"/>
                  </a:xfrm>
                  <a:custGeom>
                    <a:avLst/>
                    <a:gdLst>
                      <a:gd name="T0" fmla="*/ 98 w 485"/>
                      <a:gd name="T1" fmla="*/ 140 h 448"/>
                      <a:gd name="T2" fmla="*/ 66 w 485"/>
                      <a:gd name="T3" fmla="*/ 140 h 448"/>
                      <a:gd name="T4" fmla="*/ 40 w 485"/>
                      <a:gd name="T5" fmla="*/ 119 h 448"/>
                      <a:gd name="T6" fmla="*/ 14 w 485"/>
                      <a:gd name="T7" fmla="*/ 97 h 448"/>
                      <a:gd name="T8" fmla="*/ 0 w 485"/>
                      <a:gd name="T9" fmla="*/ 60 h 448"/>
                      <a:gd name="T10" fmla="*/ 9 w 485"/>
                      <a:gd name="T11" fmla="*/ 20 h 448"/>
                      <a:gd name="T12" fmla="*/ 24 w 485"/>
                      <a:gd name="T13" fmla="*/ 6 h 448"/>
                      <a:gd name="T14" fmla="*/ 50 w 485"/>
                      <a:gd name="T15" fmla="*/ 4 h 448"/>
                      <a:gd name="T16" fmla="*/ 78 w 485"/>
                      <a:gd name="T17" fmla="*/ 4 h 448"/>
                      <a:gd name="T18" fmla="*/ 106 w 485"/>
                      <a:gd name="T19" fmla="*/ 11 h 448"/>
                      <a:gd name="T20" fmla="*/ 127 w 485"/>
                      <a:gd name="T21" fmla="*/ 14 h 448"/>
                      <a:gd name="T22" fmla="*/ 211 w 485"/>
                      <a:gd name="T23" fmla="*/ 0 h 448"/>
                      <a:gd name="T24" fmla="*/ 292 w 485"/>
                      <a:gd name="T25" fmla="*/ 18 h 448"/>
                      <a:gd name="T26" fmla="*/ 349 w 485"/>
                      <a:gd name="T27" fmla="*/ 41 h 448"/>
                      <a:gd name="T28" fmla="*/ 368 w 485"/>
                      <a:gd name="T29" fmla="*/ 23 h 448"/>
                      <a:gd name="T30" fmla="*/ 388 w 485"/>
                      <a:gd name="T31" fmla="*/ 13 h 448"/>
                      <a:gd name="T32" fmla="*/ 431 w 485"/>
                      <a:gd name="T33" fmla="*/ 41 h 448"/>
                      <a:gd name="T34" fmla="*/ 475 w 485"/>
                      <a:gd name="T35" fmla="*/ 105 h 448"/>
                      <a:gd name="T36" fmla="*/ 484 w 485"/>
                      <a:gd name="T37" fmla="*/ 166 h 448"/>
                      <a:gd name="T38" fmla="*/ 468 w 485"/>
                      <a:gd name="T39" fmla="*/ 210 h 448"/>
                      <a:gd name="T40" fmla="*/ 470 w 485"/>
                      <a:gd name="T41" fmla="*/ 243 h 448"/>
                      <a:gd name="T42" fmla="*/ 456 w 485"/>
                      <a:gd name="T43" fmla="*/ 283 h 448"/>
                      <a:gd name="T44" fmla="*/ 416 w 485"/>
                      <a:gd name="T45" fmla="*/ 345 h 448"/>
                      <a:gd name="T46" fmla="*/ 417 w 485"/>
                      <a:gd name="T47" fmla="*/ 383 h 448"/>
                      <a:gd name="T48" fmla="*/ 447 w 485"/>
                      <a:gd name="T49" fmla="*/ 397 h 448"/>
                      <a:gd name="T50" fmla="*/ 468 w 485"/>
                      <a:gd name="T51" fmla="*/ 395 h 448"/>
                      <a:gd name="T52" fmla="*/ 431 w 485"/>
                      <a:gd name="T53" fmla="*/ 437 h 448"/>
                      <a:gd name="T54" fmla="*/ 365 w 485"/>
                      <a:gd name="T55" fmla="*/ 446 h 448"/>
                      <a:gd name="T56" fmla="*/ 307 w 485"/>
                      <a:gd name="T57" fmla="*/ 395 h 448"/>
                      <a:gd name="T58" fmla="*/ 326 w 485"/>
                      <a:gd name="T59" fmla="*/ 289 h 448"/>
                      <a:gd name="T60" fmla="*/ 360 w 485"/>
                      <a:gd name="T61" fmla="*/ 208 h 448"/>
                      <a:gd name="T62" fmla="*/ 381 w 485"/>
                      <a:gd name="T63" fmla="*/ 158 h 448"/>
                      <a:gd name="T64" fmla="*/ 384 w 485"/>
                      <a:gd name="T65" fmla="*/ 109 h 448"/>
                      <a:gd name="T66" fmla="*/ 368 w 485"/>
                      <a:gd name="T67" fmla="*/ 114 h 448"/>
                      <a:gd name="T68" fmla="*/ 365 w 485"/>
                      <a:gd name="T69" fmla="*/ 210 h 448"/>
                      <a:gd name="T70" fmla="*/ 306 w 485"/>
                      <a:gd name="T71" fmla="*/ 297 h 448"/>
                      <a:gd name="T72" fmla="*/ 251 w 485"/>
                      <a:gd name="T73" fmla="*/ 339 h 448"/>
                      <a:gd name="T74" fmla="*/ 223 w 485"/>
                      <a:gd name="T75" fmla="*/ 352 h 448"/>
                      <a:gd name="T76" fmla="*/ 208 w 485"/>
                      <a:gd name="T77" fmla="*/ 310 h 448"/>
                      <a:gd name="T78" fmla="*/ 239 w 485"/>
                      <a:gd name="T79" fmla="*/ 280 h 448"/>
                      <a:gd name="T80" fmla="*/ 255 w 485"/>
                      <a:gd name="T81" fmla="*/ 242 h 448"/>
                      <a:gd name="T82" fmla="*/ 225 w 485"/>
                      <a:gd name="T83" fmla="*/ 221 h 448"/>
                      <a:gd name="T84" fmla="*/ 194 w 485"/>
                      <a:gd name="T85" fmla="*/ 229 h 448"/>
                      <a:gd name="T86" fmla="*/ 176 w 485"/>
                      <a:gd name="T87" fmla="*/ 247 h 448"/>
                      <a:gd name="T88" fmla="*/ 147 w 485"/>
                      <a:gd name="T89" fmla="*/ 275 h 448"/>
                      <a:gd name="T90" fmla="*/ 134 w 485"/>
                      <a:gd name="T91" fmla="*/ 257 h 448"/>
                      <a:gd name="T92" fmla="*/ 154 w 485"/>
                      <a:gd name="T93" fmla="*/ 250 h 448"/>
                      <a:gd name="T94" fmla="*/ 148 w 485"/>
                      <a:gd name="T95" fmla="*/ 229 h 448"/>
                      <a:gd name="T96" fmla="*/ 117 w 485"/>
                      <a:gd name="T97" fmla="*/ 177 h 4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5"/>
                      <a:gd name="T148" fmla="*/ 0 h 448"/>
                      <a:gd name="T149" fmla="*/ 485 w 485"/>
                      <a:gd name="T150" fmla="*/ 448 h 4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5" h="448">
                        <a:moveTo>
                          <a:pt x="113" y="133"/>
                        </a:moveTo>
                        <a:lnTo>
                          <a:pt x="106" y="137"/>
                        </a:lnTo>
                        <a:lnTo>
                          <a:pt x="98" y="140"/>
                        </a:lnTo>
                        <a:lnTo>
                          <a:pt x="89" y="142"/>
                        </a:lnTo>
                        <a:lnTo>
                          <a:pt x="77" y="142"/>
                        </a:lnTo>
                        <a:lnTo>
                          <a:pt x="66" y="140"/>
                        </a:lnTo>
                        <a:lnTo>
                          <a:pt x="56" y="135"/>
                        </a:lnTo>
                        <a:lnTo>
                          <a:pt x="47" y="128"/>
                        </a:lnTo>
                        <a:lnTo>
                          <a:pt x="40" y="119"/>
                        </a:lnTo>
                        <a:lnTo>
                          <a:pt x="31" y="114"/>
                        </a:lnTo>
                        <a:lnTo>
                          <a:pt x="23" y="105"/>
                        </a:lnTo>
                        <a:lnTo>
                          <a:pt x="14" y="97"/>
                        </a:lnTo>
                        <a:lnTo>
                          <a:pt x="7" y="86"/>
                        </a:lnTo>
                        <a:lnTo>
                          <a:pt x="2" y="74"/>
                        </a:lnTo>
                        <a:lnTo>
                          <a:pt x="0" y="60"/>
                        </a:lnTo>
                        <a:lnTo>
                          <a:pt x="0" y="46"/>
                        </a:lnTo>
                        <a:lnTo>
                          <a:pt x="3" y="32"/>
                        </a:lnTo>
                        <a:lnTo>
                          <a:pt x="9" y="20"/>
                        </a:lnTo>
                        <a:lnTo>
                          <a:pt x="14" y="13"/>
                        </a:lnTo>
                        <a:lnTo>
                          <a:pt x="19" y="7"/>
                        </a:lnTo>
                        <a:lnTo>
                          <a:pt x="24" y="6"/>
                        </a:lnTo>
                        <a:lnTo>
                          <a:pt x="31" y="4"/>
                        </a:lnTo>
                        <a:lnTo>
                          <a:pt x="40" y="4"/>
                        </a:lnTo>
                        <a:lnTo>
                          <a:pt x="50" y="4"/>
                        </a:lnTo>
                        <a:lnTo>
                          <a:pt x="63" y="2"/>
                        </a:lnTo>
                        <a:lnTo>
                          <a:pt x="70" y="2"/>
                        </a:lnTo>
                        <a:lnTo>
                          <a:pt x="78" y="4"/>
                        </a:lnTo>
                        <a:lnTo>
                          <a:pt x="89" y="6"/>
                        </a:lnTo>
                        <a:lnTo>
                          <a:pt x="98" y="7"/>
                        </a:lnTo>
                        <a:lnTo>
                          <a:pt x="106" y="11"/>
                        </a:lnTo>
                        <a:lnTo>
                          <a:pt x="115" y="13"/>
                        </a:lnTo>
                        <a:lnTo>
                          <a:pt x="122" y="14"/>
                        </a:lnTo>
                        <a:lnTo>
                          <a:pt x="127" y="14"/>
                        </a:lnTo>
                        <a:lnTo>
                          <a:pt x="155" y="6"/>
                        </a:lnTo>
                        <a:lnTo>
                          <a:pt x="183" y="2"/>
                        </a:lnTo>
                        <a:lnTo>
                          <a:pt x="211" y="0"/>
                        </a:lnTo>
                        <a:lnTo>
                          <a:pt x="239" y="2"/>
                        </a:lnTo>
                        <a:lnTo>
                          <a:pt x="267" y="9"/>
                        </a:lnTo>
                        <a:lnTo>
                          <a:pt x="292" y="18"/>
                        </a:lnTo>
                        <a:lnTo>
                          <a:pt x="316" y="28"/>
                        </a:lnTo>
                        <a:lnTo>
                          <a:pt x="339" y="42"/>
                        </a:lnTo>
                        <a:lnTo>
                          <a:pt x="349" y="41"/>
                        </a:lnTo>
                        <a:lnTo>
                          <a:pt x="356" y="37"/>
                        </a:lnTo>
                        <a:lnTo>
                          <a:pt x="363" y="30"/>
                        </a:lnTo>
                        <a:lnTo>
                          <a:pt x="368" y="23"/>
                        </a:lnTo>
                        <a:lnTo>
                          <a:pt x="374" y="18"/>
                        </a:lnTo>
                        <a:lnTo>
                          <a:pt x="381" y="14"/>
                        </a:lnTo>
                        <a:lnTo>
                          <a:pt x="388" y="13"/>
                        </a:lnTo>
                        <a:lnTo>
                          <a:pt x="400" y="16"/>
                        </a:lnTo>
                        <a:lnTo>
                          <a:pt x="416" y="27"/>
                        </a:lnTo>
                        <a:lnTo>
                          <a:pt x="431" y="41"/>
                        </a:lnTo>
                        <a:lnTo>
                          <a:pt x="447" y="60"/>
                        </a:lnTo>
                        <a:lnTo>
                          <a:pt x="463" y="83"/>
                        </a:lnTo>
                        <a:lnTo>
                          <a:pt x="475" y="105"/>
                        </a:lnTo>
                        <a:lnTo>
                          <a:pt x="482" y="128"/>
                        </a:lnTo>
                        <a:lnTo>
                          <a:pt x="485" y="149"/>
                        </a:lnTo>
                        <a:lnTo>
                          <a:pt x="484" y="166"/>
                        </a:lnTo>
                        <a:lnTo>
                          <a:pt x="475" y="187"/>
                        </a:lnTo>
                        <a:lnTo>
                          <a:pt x="470" y="200"/>
                        </a:lnTo>
                        <a:lnTo>
                          <a:pt x="468" y="210"/>
                        </a:lnTo>
                        <a:lnTo>
                          <a:pt x="468" y="219"/>
                        </a:lnTo>
                        <a:lnTo>
                          <a:pt x="470" y="231"/>
                        </a:lnTo>
                        <a:lnTo>
                          <a:pt x="470" y="243"/>
                        </a:lnTo>
                        <a:lnTo>
                          <a:pt x="468" y="256"/>
                        </a:lnTo>
                        <a:lnTo>
                          <a:pt x="465" y="268"/>
                        </a:lnTo>
                        <a:lnTo>
                          <a:pt x="456" y="283"/>
                        </a:lnTo>
                        <a:lnTo>
                          <a:pt x="440" y="308"/>
                        </a:lnTo>
                        <a:lnTo>
                          <a:pt x="424" y="331"/>
                        </a:lnTo>
                        <a:lnTo>
                          <a:pt x="416" y="345"/>
                        </a:lnTo>
                        <a:lnTo>
                          <a:pt x="412" y="359"/>
                        </a:lnTo>
                        <a:lnTo>
                          <a:pt x="412" y="373"/>
                        </a:lnTo>
                        <a:lnTo>
                          <a:pt x="417" y="383"/>
                        </a:lnTo>
                        <a:lnTo>
                          <a:pt x="426" y="392"/>
                        </a:lnTo>
                        <a:lnTo>
                          <a:pt x="437" y="397"/>
                        </a:lnTo>
                        <a:lnTo>
                          <a:pt x="447" y="397"/>
                        </a:lnTo>
                        <a:lnTo>
                          <a:pt x="461" y="392"/>
                        </a:lnTo>
                        <a:lnTo>
                          <a:pt x="473" y="380"/>
                        </a:lnTo>
                        <a:lnTo>
                          <a:pt x="468" y="395"/>
                        </a:lnTo>
                        <a:lnTo>
                          <a:pt x="459" y="411"/>
                        </a:lnTo>
                        <a:lnTo>
                          <a:pt x="447" y="425"/>
                        </a:lnTo>
                        <a:lnTo>
                          <a:pt x="431" y="437"/>
                        </a:lnTo>
                        <a:lnTo>
                          <a:pt x="412" y="444"/>
                        </a:lnTo>
                        <a:lnTo>
                          <a:pt x="389" y="448"/>
                        </a:lnTo>
                        <a:lnTo>
                          <a:pt x="365" y="446"/>
                        </a:lnTo>
                        <a:lnTo>
                          <a:pt x="337" y="439"/>
                        </a:lnTo>
                        <a:lnTo>
                          <a:pt x="316" y="421"/>
                        </a:lnTo>
                        <a:lnTo>
                          <a:pt x="307" y="395"/>
                        </a:lnTo>
                        <a:lnTo>
                          <a:pt x="307" y="362"/>
                        </a:lnTo>
                        <a:lnTo>
                          <a:pt x="314" y="325"/>
                        </a:lnTo>
                        <a:lnTo>
                          <a:pt x="326" y="289"/>
                        </a:lnTo>
                        <a:lnTo>
                          <a:pt x="339" y="256"/>
                        </a:lnTo>
                        <a:lnTo>
                          <a:pt x="351" y="228"/>
                        </a:lnTo>
                        <a:lnTo>
                          <a:pt x="360" y="208"/>
                        </a:lnTo>
                        <a:lnTo>
                          <a:pt x="367" y="193"/>
                        </a:lnTo>
                        <a:lnTo>
                          <a:pt x="374" y="175"/>
                        </a:lnTo>
                        <a:lnTo>
                          <a:pt x="381" y="158"/>
                        </a:lnTo>
                        <a:lnTo>
                          <a:pt x="386" y="140"/>
                        </a:lnTo>
                        <a:lnTo>
                          <a:pt x="388" y="123"/>
                        </a:lnTo>
                        <a:lnTo>
                          <a:pt x="384" y="109"/>
                        </a:lnTo>
                        <a:lnTo>
                          <a:pt x="374" y="97"/>
                        </a:lnTo>
                        <a:lnTo>
                          <a:pt x="356" y="90"/>
                        </a:lnTo>
                        <a:lnTo>
                          <a:pt x="368" y="114"/>
                        </a:lnTo>
                        <a:lnTo>
                          <a:pt x="377" y="140"/>
                        </a:lnTo>
                        <a:lnTo>
                          <a:pt x="375" y="172"/>
                        </a:lnTo>
                        <a:lnTo>
                          <a:pt x="365" y="210"/>
                        </a:lnTo>
                        <a:lnTo>
                          <a:pt x="346" y="249"/>
                        </a:lnTo>
                        <a:lnTo>
                          <a:pt x="326" y="276"/>
                        </a:lnTo>
                        <a:lnTo>
                          <a:pt x="306" y="297"/>
                        </a:lnTo>
                        <a:lnTo>
                          <a:pt x="286" y="313"/>
                        </a:lnTo>
                        <a:lnTo>
                          <a:pt x="269" y="325"/>
                        </a:lnTo>
                        <a:lnTo>
                          <a:pt x="251" y="339"/>
                        </a:lnTo>
                        <a:lnTo>
                          <a:pt x="237" y="357"/>
                        </a:lnTo>
                        <a:lnTo>
                          <a:pt x="225" y="380"/>
                        </a:lnTo>
                        <a:lnTo>
                          <a:pt x="223" y="352"/>
                        </a:lnTo>
                        <a:lnTo>
                          <a:pt x="216" y="334"/>
                        </a:lnTo>
                        <a:lnTo>
                          <a:pt x="209" y="322"/>
                        </a:lnTo>
                        <a:lnTo>
                          <a:pt x="208" y="310"/>
                        </a:lnTo>
                        <a:lnTo>
                          <a:pt x="218" y="303"/>
                        </a:lnTo>
                        <a:lnTo>
                          <a:pt x="229" y="292"/>
                        </a:lnTo>
                        <a:lnTo>
                          <a:pt x="239" y="280"/>
                        </a:lnTo>
                        <a:lnTo>
                          <a:pt x="248" y="266"/>
                        </a:lnTo>
                        <a:lnTo>
                          <a:pt x="253" y="254"/>
                        </a:lnTo>
                        <a:lnTo>
                          <a:pt x="255" y="242"/>
                        </a:lnTo>
                        <a:lnTo>
                          <a:pt x="250" y="231"/>
                        </a:lnTo>
                        <a:lnTo>
                          <a:pt x="239" y="224"/>
                        </a:lnTo>
                        <a:lnTo>
                          <a:pt x="225" y="221"/>
                        </a:lnTo>
                        <a:lnTo>
                          <a:pt x="215" y="221"/>
                        </a:lnTo>
                        <a:lnTo>
                          <a:pt x="204" y="224"/>
                        </a:lnTo>
                        <a:lnTo>
                          <a:pt x="194" y="229"/>
                        </a:lnTo>
                        <a:lnTo>
                          <a:pt x="187" y="235"/>
                        </a:lnTo>
                        <a:lnTo>
                          <a:pt x="181" y="242"/>
                        </a:lnTo>
                        <a:lnTo>
                          <a:pt x="176" y="247"/>
                        </a:lnTo>
                        <a:lnTo>
                          <a:pt x="175" y="252"/>
                        </a:lnTo>
                        <a:lnTo>
                          <a:pt x="162" y="271"/>
                        </a:lnTo>
                        <a:lnTo>
                          <a:pt x="147" y="275"/>
                        </a:lnTo>
                        <a:lnTo>
                          <a:pt x="134" y="268"/>
                        </a:lnTo>
                        <a:lnTo>
                          <a:pt x="124" y="252"/>
                        </a:lnTo>
                        <a:lnTo>
                          <a:pt x="134" y="257"/>
                        </a:lnTo>
                        <a:lnTo>
                          <a:pt x="143" y="257"/>
                        </a:lnTo>
                        <a:lnTo>
                          <a:pt x="150" y="256"/>
                        </a:lnTo>
                        <a:lnTo>
                          <a:pt x="154" y="250"/>
                        </a:lnTo>
                        <a:lnTo>
                          <a:pt x="155" y="243"/>
                        </a:lnTo>
                        <a:lnTo>
                          <a:pt x="154" y="238"/>
                        </a:lnTo>
                        <a:lnTo>
                          <a:pt x="148" y="229"/>
                        </a:lnTo>
                        <a:lnTo>
                          <a:pt x="138" y="217"/>
                        </a:lnTo>
                        <a:lnTo>
                          <a:pt x="126" y="200"/>
                        </a:lnTo>
                        <a:lnTo>
                          <a:pt x="117" y="177"/>
                        </a:lnTo>
                        <a:lnTo>
                          <a:pt x="113" y="156"/>
                        </a:lnTo>
                        <a:lnTo>
                          <a:pt x="113" y="133"/>
                        </a:lnTo>
                        <a:close/>
                      </a:path>
                    </a:pathLst>
                  </a:custGeom>
                  <a:solidFill>
                    <a:srgbClr val="2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7" name="Freeform 29"/>
                  <p:cNvSpPr>
                    <a:spLocks/>
                  </p:cNvSpPr>
                  <p:nvPr/>
                </p:nvSpPr>
                <p:spPr bwMode="auto">
                  <a:xfrm>
                    <a:off x="4389" y="621"/>
                    <a:ext cx="45" cy="45"/>
                  </a:xfrm>
                  <a:custGeom>
                    <a:avLst/>
                    <a:gdLst>
                      <a:gd name="T0" fmla="*/ 14 w 45"/>
                      <a:gd name="T1" fmla="*/ 43 h 45"/>
                      <a:gd name="T2" fmla="*/ 7 w 45"/>
                      <a:gd name="T3" fmla="*/ 38 h 45"/>
                      <a:gd name="T4" fmla="*/ 3 w 45"/>
                      <a:gd name="T5" fmla="*/ 31 h 45"/>
                      <a:gd name="T6" fmla="*/ 0 w 45"/>
                      <a:gd name="T7" fmla="*/ 22 h 45"/>
                      <a:gd name="T8" fmla="*/ 1 w 45"/>
                      <a:gd name="T9" fmla="*/ 14 h 45"/>
                      <a:gd name="T10" fmla="*/ 7 w 45"/>
                      <a:gd name="T11" fmla="*/ 7 h 45"/>
                      <a:gd name="T12" fmla="*/ 14 w 45"/>
                      <a:gd name="T13" fmla="*/ 1 h 45"/>
                      <a:gd name="T14" fmla="*/ 22 w 45"/>
                      <a:gd name="T15" fmla="*/ 0 h 45"/>
                      <a:gd name="T16" fmla="*/ 31 w 45"/>
                      <a:gd name="T17" fmla="*/ 1 h 45"/>
                      <a:gd name="T18" fmla="*/ 38 w 45"/>
                      <a:gd name="T19" fmla="*/ 7 h 45"/>
                      <a:gd name="T20" fmla="*/ 43 w 45"/>
                      <a:gd name="T21" fmla="*/ 14 h 45"/>
                      <a:gd name="T22" fmla="*/ 45 w 45"/>
                      <a:gd name="T23" fmla="*/ 22 h 45"/>
                      <a:gd name="T24" fmla="*/ 43 w 45"/>
                      <a:gd name="T25" fmla="*/ 31 h 45"/>
                      <a:gd name="T26" fmla="*/ 38 w 45"/>
                      <a:gd name="T27" fmla="*/ 38 h 45"/>
                      <a:gd name="T28" fmla="*/ 31 w 45"/>
                      <a:gd name="T29" fmla="*/ 42 h 45"/>
                      <a:gd name="T30" fmla="*/ 22 w 45"/>
                      <a:gd name="T31" fmla="*/ 45 h 45"/>
                      <a:gd name="T32" fmla="*/ 14 w 45"/>
                      <a:gd name="T33" fmla="*/ 4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45"/>
                      <a:gd name="T53" fmla="*/ 45 w 45"/>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45">
                        <a:moveTo>
                          <a:pt x="14" y="43"/>
                        </a:moveTo>
                        <a:lnTo>
                          <a:pt x="7" y="38"/>
                        </a:lnTo>
                        <a:lnTo>
                          <a:pt x="3" y="31"/>
                        </a:lnTo>
                        <a:lnTo>
                          <a:pt x="0" y="22"/>
                        </a:lnTo>
                        <a:lnTo>
                          <a:pt x="1" y="14"/>
                        </a:lnTo>
                        <a:lnTo>
                          <a:pt x="7" y="7"/>
                        </a:lnTo>
                        <a:lnTo>
                          <a:pt x="14" y="1"/>
                        </a:lnTo>
                        <a:lnTo>
                          <a:pt x="22" y="0"/>
                        </a:lnTo>
                        <a:lnTo>
                          <a:pt x="31" y="1"/>
                        </a:lnTo>
                        <a:lnTo>
                          <a:pt x="38" y="7"/>
                        </a:lnTo>
                        <a:lnTo>
                          <a:pt x="43" y="14"/>
                        </a:lnTo>
                        <a:lnTo>
                          <a:pt x="45" y="22"/>
                        </a:lnTo>
                        <a:lnTo>
                          <a:pt x="43" y="31"/>
                        </a:lnTo>
                        <a:lnTo>
                          <a:pt x="38" y="38"/>
                        </a:lnTo>
                        <a:lnTo>
                          <a:pt x="31" y="42"/>
                        </a:lnTo>
                        <a:lnTo>
                          <a:pt x="22" y="45"/>
                        </a:lnTo>
                        <a:lnTo>
                          <a:pt x="14" y="43"/>
                        </a:lnTo>
                        <a:close/>
                      </a:path>
                    </a:pathLst>
                  </a:custGeom>
                  <a:solidFill>
                    <a:srgbClr val="2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8" name="Freeform 30"/>
                  <p:cNvSpPr>
                    <a:spLocks/>
                  </p:cNvSpPr>
                  <p:nvPr/>
                </p:nvSpPr>
                <p:spPr bwMode="auto">
                  <a:xfrm>
                    <a:off x="4060" y="980"/>
                    <a:ext cx="420" cy="1211"/>
                  </a:xfrm>
                  <a:custGeom>
                    <a:avLst/>
                    <a:gdLst>
                      <a:gd name="T0" fmla="*/ 292 w 420"/>
                      <a:gd name="T1" fmla="*/ 7 h 1211"/>
                      <a:gd name="T2" fmla="*/ 348 w 420"/>
                      <a:gd name="T3" fmla="*/ 55 h 1211"/>
                      <a:gd name="T4" fmla="*/ 392 w 420"/>
                      <a:gd name="T5" fmla="*/ 137 h 1211"/>
                      <a:gd name="T6" fmla="*/ 418 w 420"/>
                      <a:gd name="T7" fmla="*/ 245 h 1211"/>
                      <a:gd name="T8" fmla="*/ 414 w 420"/>
                      <a:gd name="T9" fmla="*/ 360 h 1211"/>
                      <a:gd name="T10" fmla="*/ 383 w 420"/>
                      <a:gd name="T11" fmla="*/ 477 h 1211"/>
                      <a:gd name="T12" fmla="*/ 343 w 420"/>
                      <a:gd name="T13" fmla="*/ 591 h 1211"/>
                      <a:gd name="T14" fmla="*/ 313 w 420"/>
                      <a:gd name="T15" fmla="*/ 676 h 1211"/>
                      <a:gd name="T16" fmla="*/ 311 w 420"/>
                      <a:gd name="T17" fmla="*/ 734 h 1211"/>
                      <a:gd name="T18" fmla="*/ 330 w 420"/>
                      <a:gd name="T19" fmla="*/ 814 h 1211"/>
                      <a:gd name="T20" fmla="*/ 357 w 420"/>
                      <a:gd name="T21" fmla="*/ 902 h 1211"/>
                      <a:gd name="T22" fmla="*/ 376 w 420"/>
                      <a:gd name="T23" fmla="*/ 979 h 1211"/>
                      <a:gd name="T24" fmla="*/ 374 w 420"/>
                      <a:gd name="T25" fmla="*/ 1052 h 1211"/>
                      <a:gd name="T26" fmla="*/ 348 w 420"/>
                      <a:gd name="T27" fmla="*/ 1127 h 1211"/>
                      <a:gd name="T28" fmla="*/ 299 w 420"/>
                      <a:gd name="T29" fmla="*/ 1180 h 1211"/>
                      <a:gd name="T30" fmla="*/ 229 w 420"/>
                      <a:gd name="T31" fmla="*/ 1207 h 1211"/>
                      <a:gd name="T32" fmla="*/ 166 w 420"/>
                      <a:gd name="T33" fmla="*/ 1209 h 1211"/>
                      <a:gd name="T34" fmla="*/ 121 w 420"/>
                      <a:gd name="T35" fmla="*/ 1197 h 1211"/>
                      <a:gd name="T36" fmla="*/ 81 w 420"/>
                      <a:gd name="T37" fmla="*/ 1178 h 1211"/>
                      <a:gd name="T38" fmla="*/ 53 w 420"/>
                      <a:gd name="T39" fmla="*/ 1157 h 1211"/>
                      <a:gd name="T40" fmla="*/ 40 w 420"/>
                      <a:gd name="T41" fmla="*/ 1110 h 1211"/>
                      <a:gd name="T42" fmla="*/ 19 w 420"/>
                      <a:gd name="T43" fmla="*/ 996 h 1211"/>
                      <a:gd name="T44" fmla="*/ 9 w 420"/>
                      <a:gd name="T45" fmla="*/ 917 h 1211"/>
                      <a:gd name="T46" fmla="*/ 9 w 420"/>
                      <a:gd name="T47" fmla="*/ 814 h 1211"/>
                      <a:gd name="T48" fmla="*/ 26 w 420"/>
                      <a:gd name="T49" fmla="*/ 708 h 1211"/>
                      <a:gd name="T50" fmla="*/ 37 w 420"/>
                      <a:gd name="T51" fmla="*/ 580 h 1211"/>
                      <a:gd name="T52" fmla="*/ 39 w 420"/>
                      <a:gd name="T53" fmla="*/ 500 h 1211"/>
                      <a:gd name="T54" fmla="*/ 42 w 420"/>
                      <a:gd name="T55" fmla="*/ 467 h 1211"/>
                      <a:gd name="T56" fmla="*/ 25 w 420"/>
                      <a:gd name="T57" fmla="*/ 437 h 1211"/>
                      <a:gd name="T58" fmla="*/ 2 w 420"/>
                      <a:gd name="T59" fmla="*/ 385 h 1211"/>
                      <a:gd name="T60" fmla="*/ 5 w 420"/>
                      <a:gd name="T61" fmla="*/ 353 h 1211"/>
                      <a:gd name="T62" fmla="*/ 25 w 420"/>
                      <a:gd name="T63" fmla="*/ 331 h 1211"/>
                      <a:gd name="T64" fmla="*/ 53 w 420"/>
                      <a:gd name="T65" fmla="*/ 303 h 1211"/>
                      <a:gd name="T66" fmla="*/ 82 w 420"/>
                      <a:gd name="T67" fmla="*/ 266 h 1211"/>
                      <a:gd name="T68" fmla="*/ 110 w 420"/>
                      <a:gd name="T69" fmla="*/ 214 h 1211"/>
                      <a:gd name="T70" fmla="*/ 143 w 420"/>
                      <a:gd name="T71" fmla="*/ 137 h 1211"/>
                      <a:gd name="T72" fmla="*/ 184 w 420"/>
                      <a:gd name="T73" fmla="*/ 60 h 1211"/>
                      <a:gd name="T74" fmla="*/ 234 w 420"/>
                      <a:gd name="T75" fmla="*/ 7 h 12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1211"/>
                      <a:gd name="T116" fmla="*/ 420 w 420"/>
                      <a:gd name="T117" fmla="*/ 1211 h 12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1211">
                        <a:moveTo>
                          <a:pt x="264" y="0"/>
                        </a:moveTo>
                        <a:lnTo>
                          <a:pt x="292" y="7"/>
                        </a:lnTo>
                        <a:lnTo>
                          <a:pt x="320" y="27"/>
                        </a:lnTo>
                        <a:lnTo>
                          <a:pt x="348" y="55"/>
                        </a:lnTo>
                        <a:lnTo>
                          <a:pt x="372" y="91"/>
                        </a:lnTo>
                        <a:lnTo>
                          <a:pt x="392" y="137"/>
                        </a:lnTo>
                        <a:lnTo>
                          <a:pt x="407" y="187"/>
                        </a:lnTo>
                        <a:lnTo>
                          <a:pt x="418" y="245"/>
                        </a:lnTo>
                        <a:lnTo>
                          <a:pt x="420" y="306"/>
                        </a:lnTo>
                        <a:lnTo>
                          <a:pt x="414" y="360"/>
                        </a:lnTo>
                        <a:lnTo>
                          <a:pt x="400" y="418"/>
                        </a:lnTo>
                        <a:lnTo>
                          <a:pt x="383" y="477"/>
                        </a:lnTo>
                        <a:lnTo>
                          <a:pt x="364" y="537"/>
                        </a:lnTo>
                        <a:lnTo>
                          <a:pt x="343" y="591"/>
                        </a:lnTo>
                        <a:lnTo>
                          <a:pt x="325" y="638"/>
                        </a:lnTo>
                        <a:lnTo>
                          <a:pt x="313" y="676"/>
                        </a:lnTo>
                        <a:lnTo>
                          <a:pt x="308" y="703"/>
                        </a:lnTo>
                        <a:lnTo>
                          <a:pt x="311" y="734"/>
                        </a:lnTo>
                        <a:lnTo>
                          <a:pt x="318" y="773"/>
                        </a:lnTo>
                        <a:lnTo>
                          <a:pt x="330" y="814"/>
                        </a:lnTo>
                        <a:lnTo>
                          <a:pt x="344" y="858"/>
                        </a:lnTo>
                        <a:lnTo>
                          <a:pt x="357" y="902"/>
                        </a:lnTo>
                        <a:lnTo>
                          <a:pt x="369" y="944"/>
                        </a:lnTo>
                        <a:lnTo>
                          <a:pt x="376" y="979"/>
                        </a:lnTo>
                        <a:lnTo>
                          <a:pt x="379" y="1008"/>
                        </a:lnTo>
                        <a:lnTo>
                          <a:pt x="374" y="1052"/>
                        </a:lnTo>
                        <a:lnTo>
                          <a:pt x="364" y="1092"/>
                        </a:lnTo>
                        <a:lnTo>
                          <a:pt x="348" y="1127"/>
                        </a:lnTo>
                        <a:lnTo>
                          <a:pt x="325" y="1157"/>
                        </a:lnTo>
                        <a:lnTo>
                          <a:pt x="299" y="1180"/>
                        </a:lnTo>
                        <a:lnTo>
                          <a:pt x="266" y="1197"/>
                        </a:lnTo>
                        <a:lnTo>
                          <a:pt x="229" y="1207"/>
                        </a:lnTo>
                        <a:lnTo>
                          <a:pt x="189" y="1211"/>
                        </a:lnTo>
                        <a:lnTo>
                          <a:pt x="166" y="1209"/>
                        </a:lnTo>
                        <a:lnTo>
                          <a:pt x="143" y="1204"/>
                        </a:lnTo>
                        <a:lnTo>
                          <a:pt x="121" y="1197"/>
                        </a:lnTo>
                        <a:lnTo>
                          <a:pt x="100" y="1188"/>
                        </a:lnTo>
                        <a:lnTo>
                          <a:pt x="81" y="1178"/>
                        </a:lnTo>
                        <a:lnTo>
                          <a:pt x="63" y="1167"/>
                        </a:lnTo>
                        <a:lnTo>
                          <a:pt x="53" y="1157"/>
                        </a:lnTo>
                        <a:lnTo>
                          <a:pt x="47" y="1146"/>
                        </a:lnTo>
                        <a:lnTo>
                          <a:pt x="40" y="1110"/>
                        </a:lnTo>
                        <a:lnTo>
                          <a:pt x="30" y="1054"/>
                        </a:lnTo>
                        <a:lnTo>
                          <a:pt x="19" y="996"/>
                        </a:lnTo>
                        <a:lnTo>
                          <a:pt x="12" y="954"/>
                        </a:lnTo>
                        <a:lnTo>
                          <a:pt x="9" y="917"/>
                        </a:lnTo>
                        <a:lnTo>
                          <a:pt x="7" y="869"/>
                        </a:lnTo>
                        <a:lnTo>
                          <a:pt x="9" y="814"/>
                        </a:lnTo>
                        <a:lnTo>
                          <a:pt x="16" y="766"/>
                        </a:lnTo>
                        <a:lnTo>
                          <a:pt x="26" y="708"/>
                        </a:lnTo>
                        <a:lnTo>
                          <a:pt x="35" y="643"/>
                        </a:lnTo>
                        <a:lnTo>
                          <a:pt x="37" y="580"/>
                        </a:lnTo>
                        <a:lnTo>
                          <a:pt x="37" y="521"/>
                        </a:lnTo>
                        <a:lnTo>
                          <a:pt x="39" y="500"/>
                        </a:lnTo>
                        <a:lnTo>
                          <a:pt x="40" y="481"/>
                        </a:lnTo>
                        <a:lnTo>
                          <a:pt x="42" y="467"/>
                        </a:lnTo>
                        <a:lnTo>
                          <a:pt x="42" y="460"/>
                        </a:lnTo>
                        <a:lnTo>
                          <a:pt x="25" y="437"/>
                        </a:lnTo>
                        <a:lnTo>
                          <a:pt x="11" y="409"/>
                        </a:lnTo>
                        <a:lnTo>
                          <a:pt x="2" y="385"/>
                        </a:lnTo>
                        <a:lnTo>
                          <a:pt x="0" y="364"/>
                        </a:lnTo>
                        <a:lnTo>
                          <a:pt x="5" y="353"/>
                        </a:lnTo>
                        <a:lnTo>
                          <a:pt x="14" y="343"/>
                        </a:lnTo>
                        <a:lnTo>
                          <a:pt x="25" y="331"/>
                        </a:lnTo>
                        <a:lnTo>
                          <a:pt x="39" y="318"/>
                        </a:lnTo>
                        <a:lnTo>
                          <a:pt x="53" y="303"/>
                        </a:lnTo>
                        <a:lnTo>
                          <a:pt x="68" y="287"/>
                        </a:lnTo>
                        <a:lnTo>
                          <a:pt x="82" y="266"/>
                        </a:lnTo>
                        <a:lnTo>
                          <a:pt x="96" y="243"/>
                        </a:lnTo>
                        <a:lnTo>
                          <a:pt x="110" y="214"/>
                        </a:lnTo>
                        <a:lnTo>
                          <a:pt x="126" y="179"/>
                        </a:lnTo>
                        <a:lnTo>
                          <a:pt x="143" y="137"/>
                        </a:lnTo>
                        <a:lnTo>
                          <a:pt x="163" y="96"/>
                        </a:lnTo>
                        <a:lnTo>
                          <a:pt x="184" y="60"/>
                        </a:lnTo>
                        <a:lnTo>
                          <a:pt x="208" y="28"/>
                        </a:lnTo>
                        <a:lnTo>
                          <a:pt x="234" y="7"/>
                        </a:lnTo>
                        <a:lnTo>
                          <a:pt x="264"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49" name="Freeform 31"/>
                  <p:cNvSpPr>
                    <a:spLocks/>
                  </p:cNvSpPr>
                  <p:nvPr/>
                </p:nvSpPr>
                <p:spPr bwMode="auto">
                  <a:xfrm>
                    <a:off x="4294" y="1160"/>
                    <a:ext cx="44" cy="44"/>
                  </a:xfrm>
                  <a:custGeom>
                    <a:avLst/>
                    <a:gdLst>
                      <a:gd name="T0" fmla="*/ 21 w 44"/>
                      <a:gd name="T1" fmla="*/ 44 h 44"/>
                      <a:gd name="T2" fmla="*/ 14 w 44"/>
                      <a:gd name="T3" fmla="*/ 42 h 44"/>
                      <a:gd name="T4" fmla="*/ 7 w 44"/>
                      <a:gd name="T5" fmla="*/ 37 h 44"/>
                      <a:gd name="T6" fmla="*/ 2 w 44"/>
                      <a:gd name="T7" fmla="*/ 30 h 44"/>
                      <a:gd name="T8" fmla="*/ 0 w 44"/>
                      <a:gd name="T9" fmla="*/ 21 h 44"/>
                      <a:gd name="T10" fmla="*/ 2 w 44"/>
                      <a:gd name="T11" fmla="*/ 13 h 44"/>
                      <a:gd name="T12" fmla="*/ 7 w 44"/>
                      <a:gd name="T13" fmla="*/ 6 h 44"/>
                      <a:gd name="T14" fmla="*/ 14 w 44"/>
                      <a:gd name="T15" fmla="*/ 2 h 44"/>
                      <a:gd name="T16" fmla="*/ 23 w 44"/>
                      <a:gd name="T17" fmla="*/ 0 h 44"/>
                      <a:gd name="T18" fmla="*/ 32 w 44"/>
                      <a:gd name="T19" fmla="*/ 2 h 44"/>
                      <a:gd name="T20" fmla="*/ 39 w 44"/>
                      <a:gd name="T21" fmla="*/ 7 h 44"/>
                      <a:gd name="T22" fmla="*/ 44 w 44"/>
                      <a:gd name="T23" fmla="*/ 14 h 44"/>
                      <a:gd name="T24" fmla="*/ 44 w 44"/>
                      <a:gd name="T25" fmla="*/ 23 h 44"/>
                      <a:gd name="T26" fmla="*/ 42 w 44"/>
                      <a:gd name="T27" fmla="*/ 32 h 44"/>
                      <a:gd name="T28" fmla="*/ 37 w 44"/>
                      <a:gd name="T29" fmla="*/ 39 h 44"/>
                      <a:gd name="T30" fmla="*/ 30 w 44"/>
                      <a:gd name="T31" fmla="*/ 44 h 44"/>
                      <a:gd name="T32" fmla="*/ 21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1" y="44"/>
                        </a:moveTo>
                        <a:lnTo>
                          <a:pt x="14" y="42"/>
                        </a:lnTo>
                        <a:lnTo>
                          <a:pt x="7" y="37"/>
                        </a:lnTo>
                        <a:lnTo>
                          <a:pt x="2" y="30"/>
                        </a:lnTo>
                        <a:lnTo>
                          <a:pt x="0" y="21"/>
                        </a:lnTo>
                        <a:lnTo>
                          <a:pt x="2" y="13"/>
                        </a:lnTo>
                        <a:lnTo>
                          <a:pt x="7" y="6"/>
                        </a:lnTo>
                        <a:lnTo>
                          <a:pt x="14" y="2"/>
                        </a:lnTo>
                        <a:lnTo>
                          <a:pt x="23" y="0"/>
                        </a:lnTo>
                        <a:lnTo>
                          <a:pt x="32" y="2"/>
                        </a:lnTo>
                        <a:lnTo>
                          <a:pt x="39" y="7"/>
                        </a:lnTo>
                        <a:lnTo>
                          <a:pt x="44" y="14"/>
                        </a:lnTo>
                        <a:lnTo>
                          <a:pt x="44" y="23"/>
                        </a:lnTo>
                        <a:lnTo>
                          <a:pt x="42" y="32"/>
                        </a:lnTo>
                        <a:lnTo>
                          <a:pt x="37" y="39"/>
                        </a:lnTo>
                        <a:lnTo>
                          <a:pt x="30" y="44"/>
                        </a:lnTo>
                        <a:lnTo>
                          <a:pt x="21"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0" name="Freeform 32"/>
                  <p:cNvSpPr>
                    <a:spLocks/>
                  </p:cNvSpPr>
                  <p:nvPr/>
                </p:nvSpPr>
                <p:spPr bwMode="auto">
                  <a:xfrm>
                    <a:off x="4303" y="1014"/>
                    <a:ext cx="44" cy="45"/>
                  </a:xfrm>
                  <a:custGeom>
                    <a:avLst/>
                    <a:gdLst>
                      <a:gd name="T0" fmla="*/ 21 w 44"/>
                      <a:gd name="T1" fmla="*/ 45 h 45"/>
                      <a:gd name="T2" fmla="*/ 12 w 44"/>
                      <a:gd name="T3" fmla="*/ 43 h 45"/>
                      <a:gd name="T4" fmla="*/ 5 w 44"/>
                      <a:gd name="T5" fmla="*/ 38 h 45"/>
                      <a:gd name="T6" fmla="*/ 2 w 44"/>
                      <a:gd name="T7" fmla="*/ 31 h 45"/>
                      <a:gd name="T8" fmla="*/ 0 w 44"/>
                      <a:gd name="T9" fmla="*/ 22 h 45"/>
                      <a:gd name="T10" fmla="*/ 2 w 44"/>
                      <a:gd name="T11" fmla="*/ 14 h 45"/>
                      <a:gd name="T12" fmla="*/ 7 w 44"/>
                      <a:gd name="T13" fmla="*/ 7 h 45"/>
                      <a:gd name="T14" fmla="*/ 14 w 44"/>
                      <a:gd name="T15" fmla="*/ 1 h 45"/>
                      <a:gd name="T16" fmla="*/ 23 w 44"/>
                      <a:gd name="T17" fmla="*/ 0 h 45"/>
                      <a:gd name="T18" fmla="*/ 32 w 44"/>
                      <a:gd name="T19" fmla="*/ 1 h 45"/>
                      <a:gd name="T20" fmla="*/ 38 w 44"/>
                      <a:gd name="T21" fmla="*/ 7 h 45"/>
                      <a:gd name="T22" fmla="*/ 44 w 44"/>
                      <a:gd name="T23" fmla="*/ 14 h 45"/>
                      <a:gd name="T24" fmla="*/ 44 w 44"/>
                      <a:gd name="T25" fmla="*/ 22 h 45"/>
                      <a:gd name="T26" fmla="*/ 42 w 44"/>
                      <a:gd name="T27" fmla="*/ 31 h 45"/>
                      <a:gd name="T28" fmla="*/ 37 w 44"/>
                      <a:gd name="T29" fmla="*/ 38 h 45"/>
                      <a:gd name="T30" fmla="*/ 30 w 44"/>
                      <a:gd name="T31" fmla="*/ 43 h 45"/>
                      <a:gd name="T32" fmla="*/ 21 w 44"/>
                      <a:gd name="T33" fmla="*/ 4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5"/>
                      <a:gd name="T53" fmla="*/ 44 w 44"/>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5">
                        <a:moveTo>
                          <a:pt x="21" y="45"/>
                        </a:moveTo>
                        <a:lnTo>
                          <a:pt x="12" y="43"/>
                        </a:lnTo>
                        <a:lnTo>
                          <a:pt x="5" y="38"/>
                        </a:lnTo>
                        <a:lnTo>
                          <a:pt x="2" y="31"/>
                        </a:lnTo>
                        <a:lnTo>
                          <a:pt x="0" y="22"/>
                        </a:lnTo>
                        <a:lnTo>
                          <a:pt x="2" y="14"/>
                        </a:lnTo>
                        <a:lnTo>
                          <a:pt x="7" y="7"/>
                        </a:lnTo>
                        <a:lnTo>
                          <a:pt x="14" y="1"/>
                        </a:lnTo>
                        <a:lnTo>
                          <a:pt x="23" y="0"/>
                        </a:lnTo>
                        <a:lnTo>
                          <a:pt x="32" y="1"/>
                        </a:lnTo>
                        <a:lnTo>
                          <a:pt x="38" y="7"/>
                        </a:lnTo>
                        <a:lnTo>
                          <a:pt x="44" y="14"/>
                        </a:lnTo>
                        <a:lnTo>
                          <a:pt x="44" y="22"/>
                        </a:lnTo>
                        <a:lnTo>
                          <a:pt x="42" y="31"/>
                        </a:lnTo>
                        <a:lnTo>
                          <a:pt x="37" y="38"/>
                        </a:lnTo>
                        <a:lnTo>
                          <a:pt x="30" y="43"/>
                        </a:lnTo>
                        <a:lnTo>
                          <a:pt x="21" y="45"/>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1" name="Freeform 33"/>
                  <p:cNvSpPr>
                    <a:spLocks/>
                  </p:cNvSpPr>
                  <p:nvPr/>
                </p:nvSpPr>
                <p:spPr bwMode="auto">
                  <a:xfrm>
                    <a:off x="4212" y="2051"/>
                    <a:ext cx="44" cy="44"/>
                  </a:xfrm>
                  <a:custGeom>
                    <a:avLst/>
                    <a:gdLst>
                      <a:gd name="T0" fmla="*/ 21 w 44"/>
                      <a:gd name="T1" fmla="*/ 44 h 44"/>
                      <a:gd name="T2" fmla="*/ 12 w 44"/>
                      <a:gd name="T3" fmla="*/ 42 h 44"/>
                      <a:gd name="T4" fmla="*/ 5 w 44"/>
                      <a:gd name="T5" fmla="*/ 37 h 44"/>
                      <a:gd name="T6" fmla="*/ 2 w 44"/>
                      <a:gd name="T7" fmla="*/ 30 h 44"/>
                      <a:gd name="T8" fmla="*/ 0 w 44"/>
                      <a:gd name="T9" fmla="*/ 21 h 44"/>
                      <a:gd name="T10" fmla="*/ 2 w 44"/>
                      <a:gd name="T11" fmla="*/ 12 h 44"/>
                      <a:gd name="T12" fmla="*/ 7 w 44"/>
                      <a:gd name="T13" fmla="*/ 5 h 44"/>
                      <a:gd name="T14" fmla="*/ 14 w 44"/>
                      <a:gd name="T15" fmla="*/ 2 h 44"/>
                      <a:gd name="T16" fmla="*/ 23 w 44"/>
                      <a:gd name="T17" fmla="*/ 0 h 44"/>
                      <a:gd name="T18" fmla="*/ 32 w 44"/>
                      <a:gd name="T19" fmla="*/ 2 h 44"/>
                      <a:gd name="T20" fmla="*/ 39 w 44"/>
                      <a:gd name="T21" fmla="*/ 7 h 44"/>
                      <a:gd name="T22" fmla="*/ 44 w 44"/>
                      <a:gd name="T23" fmla="*/ 14 h 44"/>
                      <a:gd name="T24" fmla="*/ 44 w 44"/>
                      <a:gd name="T25" fmla="*/ 23 h 44"/>
                      <a:gd name="T26" fmla="*/ 42 w 44"/>
                      <a:gd name="T27" fmla="*/ 32 h 44"/>
                      <a:gd name="T28" fmla="*/ 37 w 44"/>
                      <a:gd name="T29" fmla="*/ 39 h 44"/>
                      <a:gd name="T30" fmla="*/ 30 w 44"/>
                      <a:gd name="T31" fmla="*/ 42 h 44"/>
                      <a:gd name="T32" fmla="*/ 21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1" y="44"/>
                        </a:moveTo>
                        <a:lnTo>
                          <a:pt x="12" y="42"/>
                        </a:lnTo>
                        <a:lnTo>
                          <a:pt x="5" y="37"/>
                        </a:lnTo>
                        <a:lnTo>
                          <a:pt x="2" y="30"/>
                        </a:lnTo>
                        <a:lnTo>
                          <a:pt x="0" y="21"/>
                        </a:lnTo>
                        <a:lnTo>
                          <a:pt x="2" y="12"/>
                        </a:lnTo>
                        <a:lnTo>
                          <a:pt x="7" y="5"/>
                        </a:lnTo>
                        <a:lnTo>
                          <a:pt x="14" y="2"/>
                        </a:lnTo>
                        <a:lnTo>
                          <a:pt x="23" y="0"/>
                        </a:lnTo>
                        <a:lnTo>
                          <a:pt x="32" y="2"/>
                        </a:lnTo>
                        <a:lnTo>
                          <a:pt x="39" y="7"/>
                        </a:lnTo>
                        <a:lnTo>
                          <a:pt x="44" y="14"/>
                        </a:lnTo>
                        <a:lnTo>
                          <a:pt x="44" y="23"/>
                        </a:lnTo>
                        <a:lnTo>
                          <a:pt x="42" y="32"/>
                        </a:lnTo>
                        <a:lnTo>
                          <a:pt x="37" y="39"/>
                        </a:lnTo>
                        <a:lnTo>
                          <a:pt x="30" y="42"/>
                        </a:lnTo>
                        <a:lnTo>
                          <a:pt x="21"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2" name="Freeform 34"/>
                  <p:cNvSpPr>
                    <a:spLocks/>
                  </p:cNvSpPr>
                  <p:nvPr/>
                </p:nvSpPr>
                <p:spPr bwMode="auto">
                  <a:xfrm>
                    <a:off x="4069" y="1899"/>
                    <a:ext cx="377" cy="304"/>
                  </a:xfrm>
                  <a:custGeom>
                    <a:avLst/>
                    <a:gdLst>
                      <a:gd name="T0" fmla="*/ 360 w 377"/>
                      <a:gd name="T1" fmla="*/ 9 h 304"/>
                      <a:gd name="T2" fmla="*/ 374 w 377"/>
                      <a:gd name="T3" fmla="*/ 63 h 304"/>
                      <a:gd name="T4" fmla="*/ 377 w 377"/>
                      <a:gd name="T5" fmla="*/ 116 h 304"/>
                      <a:gd name="T6" fmla="*/ 372 w 377"/>
                      <a:gd name="T7" fmla="*/ 166 h 304"/>
                      <a:gd name="T8" fmla="*/ 358 w 377"/>
                      <a:gd name="T9" fmla="*/ 212 h 304"/>
                      <a:gd name="T10" fmla="*/ 334 w 377"/>
                      <a:gd name="T11" fmla="*/ 248 h 304"/>
                      <a:gd name="T12" fmla="*/ 299 w 377"/>
                      <a:gd name="T13" fmla="*/ 278 h 304"/>
                      <a:gd name="T14" fmla="*/ 255 w 377"/>
                      <a:gd name="T15" fmla="*/ 297 h 304"/>
                      <a:gd name="T16" fmla="*/ 199 w 377"/>
                      <a:gd name="T17" fmla="*/ 304 h 304"/>
                      <a:gd name="T18" fmla="*/ 178 w 377"/>
                      <a:gd name="T19" fmla="*/ 302 h 304"/>
                      <a:gd name="T20" fmla="*/ 152 w 377"/>
                      <a:gd name="T21" fmla="*/ 301 h 304"/>
                      <a:gd name="T22" fmla="*/ 122 w 377"/>
                      <a:gd name="T23" fmla="*/ 295 h 304"/>
                      <a:gd name="T24" fmla="*/ 93 w 377"/>
                      <a:gd name="T25" fmla="*/ 288 h 304"/>
                      <a:gd name="T26" fmla="*/ 65 w 377"/>
                      <a:gd name="T27" fmla="*/ 280 h 304"/>
                      <a:gd name="T28" fmla="*/ 40 w 377"/>
                      <a:gd name="T29" fmla="*/ 269 h 304"/>
                      <a:gd name="T30" fmla="*/ 23 w 377"/>
                      <a:gd name="T31" fmla="*/ 257 h 304"/>
                      <a:gd name="T32" fmla="*/ 14 w 377"/>
                      <a:gd name="T33" fmla="*/ 243 h 304"/>
                      <a:gd name="T34" fmla="*/ 9 w 377"/>
                      <a:gd name="T35" fmla="*/ 205 h 304"/>
                      <a:gd name="T36" fmla="*/ 5 w 377"/>
                      <a:gd name="T37" fmla="*/ 143 h 304"/>
                      <a:gd name="T38" fmla="*/ 2 w 377"/>
                      <a:gd name="T39" fmla="*/ 84 h 304"/>
                      <a:gd name="T40" fmla="*/ 0 w 377"/>
                      <a:gd name="T41" fmla="*/ 47 h 304"/>
                      <a:gd name="T42" fmla="*/ 19 w 377"/>
                      <a:gd name="T43" fmla="*/ 40 h 304"/>
                      <a:gd name="T44" fmla="*/ 38 w 377"/>
                      <a:gd name="T45" fmla="*/ 33 h 304"/>
                      <a:gd name="T46" fmla="*/ 61 w 377"/>
                      <a:gd name="T47" fmla="*/ 28 h 304"/>
                      <a:gd name="T48" fmla="*/ 84 w 377"/>
                      <a:gd name="T49" fmla="*/ 23 h 304"/>
                      <a:gd name="T50" fmla="*/ 108 w 377"/>
                      <a:gd name="T51" fmla="*/ 18 h 304"/>
                      <a:gd name="T52" fmla="*/ 134 w 377"/>
                      <a:gd name="T53" fmla="*/ 12 h 304"/>
                      <a:gd name="T54" fmla="*/ 159 w 377"/>
                      <a:gd name="T55" fmla="*/ 9 h 304"/>
                      <a:gd name="T56" fmla="*/ 185 w 377"/>
                      <a:gd name="T57" fmla="*/ 5 h 304"/>
                      <a:gd name="T58" fmla="*/ 211 w 377"/>
                      <a:gd name="T59" fmla="*/ 4 h 304"/>
                      <a:gd name="T60" fmla="*/ 236 w 377"/>
                      <a:gd name="T61" fmla="*/ 2 h 304"/>
                      <a:gd name="T62" fmla="*/ 260 w 377"/>
                      <a:gd name="T63" fmla="*/ 0 h 304"/>
                      <a:gd name="T64" fmla="*/ 283 w 377"/>
                      <a:gd name="T65" fmla="*/ 0 h 304"/>
                      <a:gd name="T66" fmla="*/ 306 w 377"/>
                      <a:gd name="T67" fmla="*/ 0 h 304"/>
                      <a:gd name="T68" fmla="*/ 325 w 377"/>
                      <a:gd name="T69" fmla="*/ 2 h 304"/>
                      <a:gd name="T70" fmla="*/ 344 w 377"/>
                      <a:gd name="T71" fmla="*/ 5 h 304"/>
                      <a:gd name="T72" fmla="*/ 360 w 377"/>
                      <a:gd name="T73" fmla="*/ 9 h 3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7"/>
                      <a:gd name="T112" fmla="*/ 0 h 304"/>
                      <a:gd name="T113" fmla="*/ 377 w 377"/>
                      <a:gd name="T114" fmla="*/ 304 h 3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7" h="304">
                        <a:moveTo>
                          <a:pt x="360" y="9"/>
                        </a:moveTo>
                        <a:lnTo>
                          <a:pt x="374" y="63"/>
                        </a:lnTo>
                        <a:lnTo>
                          <a:pt x="377" y="116"/>
                        </a:lnTo>
                        <a:lnTo>
                          <a:pt x="372" y="166"/>
                        </a:lnTo>
                        <a:lnTo>
                          <a:pt x="358" y="212"/>
                        </a:lnTo>
                        <a:lnTo>
                          <a:pt x="334" y="248"/>
                        </a:lnTo>
                        <a:lnTo>
                          <a:pt x="299" y="278"/>
                        </a:lnTo>
                        <a:lnTo>
                          <a:pt x="255" y="297"/>
                        </a:lnTo>
                        <a:lnTo>
                          <a:pt x="199" y="304"/>
                        </a:lnTo>
                        <a:lnTo>
                          <a:pt x="178" y="302"/>
                        </a:lnTo>
                        <a:lnTo>
                          <a:pt x="152" y="301"/>
                        </a:lnTo>
                        <a:lnTo>
                          <a:pt x="122" y="295"/>
                        </a:lnTo>
                        <a:lnTo>
                          <a:pt x="93" y="288"/>
                        </a:lnTo>
                        <a:lnTo>
                          <a:pt x="65" y="280"/>
                        </a:lnTo>
                        <a:lnTo>
                          <a:pt x="40" y="269"/>
                        </a:lnTo>
                        <a:lnTo>
                          <a:pt x="23" y="257"/>
                        </a:lnTo>
                        <a:lnTo>
                          <a:pt x="14" y="243"/>
                        </a:lnTo>
                        <a:lnTo>
                          <a:pt x="9" y="205"/>
                        </a:lnTo>
                        <a:lnTo>
                          <a:pt x="5" y="143"/>
                        </a:lnTo>
                        <a:lnTo>
                          <a:pt x="2" y="84"/>
                        </a:lnTo>
                        <a:lnTo>
                          <a:pt x="0" y="47"/>
                        </a:lnTo>
                        <a:lnTo>
                          <a:pt x="19" y="40"/>
                        </a:lnTo>
                        <a:lnTo>
                          <a:pt x="38" y="33"/>
                        </a:lnTo>
                        <a:lnTo>
                          <a:pt x="61" y="28"/>
                        </a:lnTo>
                        <a:lnTo>
                          <a:pt x="84" y="23"/>
                        </a:lnTo>
                        <a:lnTo>
                          <a:pt x="108" y="18"/>
                        </a:lnTo>
                        <a:lnTo>
                          <a:pt x="134" y="12"/>
                        </a:lnTo>
                        <a:lnTo>
                          <a:pt x="159" y="9"/>
                        </a:lnTo>
                        <a:lnTo>
                          <a:pt x="185" y="5"/>
                        </a:lnTo>
                        <a:lnTo>
                          <a:pt x="211" y="4"/>
                        </a:lnTo>
                        <a:lnTo>
                          <a:pt x="236" y="2"/>
                        </a:lnTo>
                        <a:lnTo>
                          <a:pt x="260" y="0"/>
                        </a:lnTo>
                        <a:lnTo>
                          <a:pt x="283" y="0"/>
                        </a:lnTo>
                        <a:lnTo>
                          <a:pt x="306" y="0"/>
                        </a:lnTo>
                        <a:lnTo>
                          <a:pt x="325" y="2"/>
                        </a:lnTo>
                        <a:lnTo>
                          <a:pt x="344" y="5"/>
                        </a:lnTo>
                        <a:lnTo>
                          <a:pt x="360" y="9"/>
                        </a:lnTo>
                        <a:close/>
                      </a:path>
                    </a:pathLst>
                  </a:custGeom>
                  <a:solidFill>
                    <a:srgbClr val="003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3" name="Freeform 35"/>
                  <p:cNvSpPr>
                    <a:spLocks/>
                  </p:cNvSpPr>
                  <p:nvPr/>
                </p:nvSpPr>
                <p:spPr bwMode="auto">
                  <a:xfrm>
                    <a:off x="4039" y="932"/>
                    <a:ext cx="444" cy="1014"/>
                  </a:xfrm>
                  <a:custGeom>
                    <a:avLst/>
                    <a:gdLst>
                      <a:gd name="T0" fmla="*/ 374 w 444"/>
                      <a:gd name="T1" fmla="*/ 972 h 1014"/>
                      <a:gd name="T2" fmla="*/ 336 w 444"/>
                      <a:gd name="T3" fmla="*/ 967 h 1014"/>
                      <a:gd name="T4" fmla="*/ 290 w 444"/>
                      <a:gd name="T5" fmla="*/ 967 h 1014"/>
                      <a:gd name="T6" fmla="*/ 241 w 444"/>
                      <a:gd name="T7" fmla="*/ 971 h 1014"/>
                      <a:gd name="T8" fmla="*/ 189 w 444"/>
                      <a:gd name="T9" fmla="*/ 976 h 1014"/>
                      <a:gd name="T10" fmla="*/ 138 w 444"/>
                      <a:gd name="T11" fmla="*/ 985 h 1014"/>
                      <a:gd name="T12" fmla="*/ 91 w 444"/>
                      <a:gd name="T13" fmla="*/ 995 h 1014"/>
                      <a:gd name="T14" fmla="*/ 49 w 444"/>
                      <a:gd name="T15" fmla="*/ 1007 h 1014"/>
                      <a:gd name="T16" fmla="*/ 26 w 444"/>
                      <a:gd name="T17" fmla="*/ 983 h 1014"/>
                      <a:gd name="T18" fmla="*/ 21 w 444"/>
                      <a:gd name="T19" fmla="*/ 929 h 1014"/>
                      <a:gd name="T20" fmla="*/ 11 w 444"/>
                      <a:gd name="T21" fmla="*/ 913 h 1014"/>
                      <a:gd name="T22" fmla="*/ 0 w 444"/>
                      <a:gd name="T23" fmla="*/ 892 h 1014"/>
                      <a:gd name="T24" fmla="*/ 5 w 444"/>
                      <a:gd name="T25" fmla="*/ 805 h 1014"/>
                      <a:gd name="T26" fmla="*/ 21 w 444"/>
                      <a:gd name="T27" fmla="*/ 656 h 1014"/>
                      <a:gd name="T28" fmla="*/ 21 w 444"/>
                      <a:gd name="T29" fmla="*/ 560 h 1014"/>
                      <a:gd name="T30" fmla="*/ 14 w 444"/>
                      <a:gd name="T31" fmla="*/ 440 h 1014"/>
                      <a:gd name="T32" fmla="*/ 26 w 444"/>
                      <a:gd name="T33" fmla="*/ 393 h 1014"/>
                      <a:gd name="T34" fmla="*/ 67 w 444"/>
                      <a:gd name="T35" fmla="*/ 335 h 1014"/>
                      <a:gd name="T36" fmla="*/ 116 w 444"/>
                      <a:gd name="T37" fmla="*/ 258 h 1014"/>
                      <a:gd name="T38" fmla="*/ 154 w 444"/>
                      <a:gd name="T39" fmla="*/ 193 h 1014"/>
                      <a:gd name="T40" fmla="*/ 163 w 444"/>
                      <a:gd name="T41" fmla="*/ 153 h 1014"/>
                      <a:gd name="T42" fmla="*/ 161 w 444"/>
                      <a:gd name="T43" fmla="*/ 125 h 1014"/>
                      <a:gd name="T44" fmla="*/ 161 w 444"/>
                      <a:gd name="T45" fmla="*/ 120 h 1014"/>
                      <a:gd name="T46" fmla="*/ 173 w 444"/>
                      <a:gd name="T47" fmla="*/ 111 h 1014"/>
                      <a:gd name="T48" fmla="*/ 178 w 444"/>
                      <a:gd name="T49" fmla="*/ 103 h 1014"/>
                      <a:gd name="T50" fmla="*/ 182 w 444"/>
                      <a:gd name="T51" fmla="*/ 80 h 1014"/>
                      <a:gd name="T52" fmla="*/ 199 w 444"/>
                      <a:gd name="T53" fmla="*/ 59 h 1014"/>
                      <a:gd name="T54" fmla="*/ 254 w 444"/>
                      <a:gd name="T55" fmla="*/ 33 h 1014"/>
                      <a:gd name="T56" fmla="*/ 320 w 444"/>
                      <a:gd name="T57" fmla="*/ 8 h 1014"/>
                      <a:gd name="T58" fmla="*/ 371 w 444"/>
                      <a:gd name="T59" fmla="*/ 0 h 1014"/>
                      <a:gd name="T60" fmla="*/ 385 w 444"/>
                      <a:gd name="T61" fmla="*/ 24 h 1014"/>
                      <a:gd name="T62" fmla="*/ 397 w 444"/>
                      <a:gd name="T63" fmla="*/ 71 h 1014"/>
                      <a:gd name="T64" fmla="*/ 386 w 444"/>
                      <a:gd name="T65" fmla="*/ 90 h 1014"/>
                      <a:gd name="T66" fmla="*/ 413 w 444"/>
                      <a:gd name="T67" fmla="*/ 139 h 1014"/>
                      <a:gd name="T68" fmla="*/ 430 w 444"/>
                      <a:gd name="T69" fmla="*/ 199 h 1014"/>
                      <a:gd name="T70" fmla="*/ 441 w 444"/>
                      <a:gd name="T71" fmla="*/ 263 h 1014"/>
                      <a:gd name="T72" fmla="*/ 444 w 444"/>
                      <a:gd name="T73" fmla="*/ 330 h 1014"/>
                      <a:gd name="T74" fmla="*/ 435 w 444"/>
                      <a:gd name="T75" fmla="*/ 558 h 1014"/>
                      <a:gd name="T76" fmla="*/ 425 w 444"/>
                      <a:gd name="T77" fmla="*/ 740 h 1014"/>
                      <a:gd name="T78" fmla="*/ 432 w 444"/>
                      <a:gd name="T79" fmla="*/ 817 h 1014"/>
                      <a:gd name="T80" fmla="*/ 416 w 444"/>
                      <a:gd name="T81" fmla="*/ 885 h 1014"/>
                      <a:gd name="T82" fmla="*/ 395 w 444"/>
                      <a:gd name="T83" fmla="*/ 896 h 1014"/>
                      <a:gd name="T84" fmla="*/ 381 w 444"/>
                      <a:gd name="T85" fmla="*/ 901 h 1014"/>
                      <a:gd name="T86" fmla="*/ 390 w 444"/>
                      <a:gd name="T87" fmla="*/ 945 h 1014"/>
                      <a:gd name="T88" fmla="*/ 390 w 444"/>
                      <a:gd name="T89" fmla="*/ 976 h 10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
                      <a:gd name="T136" fmla="*/ 0 h 1014"/>
                      <a:gd name="T137" fmla="*/ 444 w 444"/>
                      <a:gd name="T138" fmla="*/ 1014 h 10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 h="1014">
                        <a:moveTo>
                          <a:pt x="390" y="976"/>
                        </a:moveTo>
                        <a:lnTo>
                          <a:pt x="374" y="972"/>
                        </a:lnTo>
                        <a:lnTo>
                          <a:pt x="355" y="969"/>
                        </a:lnTo>
                        <a:lnTo>
                          <a:pt x="336" y="967"/>
                        </a:lnTo>
                        <a:lnTo>
                          <a:pt x="313" y="967"/>
                        </a:lnTo>
                        <a:lnTo>
                          <a:pt x="290" y="967"/>
                        </a:lnTo>
                        <a:lnTo>
                          <a:pt x="266" y="969"/>
                        </a:lnTo>
                        <a:lnTo>
                          <a:pt x="241" y="971"/>
                        </a:lnTo>
                        <a:lnTo>
                          <a:pt x="215" y="972"/>
                        </a:lnTo>
                        <a:lnTo>
                          <a:pt x="189" y="976"/>
                        </a:lnTo>
                        <a:lnTo>
                          <a:pt x="164" y="979"/>
                        </a:lnTo>
                        <a:lnTo>
                          <a:pt x="138" y="985"/>
                        </a:lnTo>
                        <a:lnTo>
                          <a:pt x="114" y="990"/>
                        </a:lnTo>
                        <a:lnTo>
                          <a:pt x="91" y="995"/>
                        </a:lnTo>
                        <a:lnTo>
                          <a:pt x="68" y="1000"/>
                        </a:lnTo>
                        <a:lnTo>
                          <a:pt x="49" y="1007"/>
                        </a:lnTo>
                        <a:lnTo>
                          <a:pt x="30" y="1014"/>
                        </a:lnTo>
                        <a:lnTo>
                          <a:pt x="26" y="983"/>
                        </a:lnTo>
                        <a:lnTo>
                          <a:pt x="23" y="953"/>
                        </a:lnTo>
                        <a:lnTo>
                          <a:pt x="21" y="929"/>
                        </a:lnTo>
                        <a:lnTo>
                          <a:pt x="18" y="917"/>
                        </a:lnTo>
                        <a:lnTo>
                          <a:pt x="11" y="913"/>
                        </a:lnTo>
                        <a:lnTo>
                          <a:pt x="5" y="908"/>
                        </a:lnTo>
                        <a:lnTo>
                          <a:pt x="0" y="892"/>
                        </a:lnTo>
                        <a:lnTo>
                          <a:pt x="0" y="862"/>
                        </a:lnTo>
                        <a:lnTo>
                          <a:pt x="5" y="805"/>
                        </a:lnTo>
                        <a:lnTo>
                          <a:pt x="14" y="730"/>
                        </a:lnTo>
                        <a:lnTo>
                          <a:pt x="21" y="656"/>
                        </a:lnTo>
                        <a:lnTo>
                          <a:pt x="23" y="607"/>
                        </a:lnTo>
                        <a:lnTo>
                          <a:pt x="21" y="560"/>
                        </a:lnTo>
                        <a:lnTo>
                          <a:pt x="18" y="497"/>
                        </a:lnTo>
                        <a:lnTo>
                          <a:pt x="14" y="440"/>
                        </a:lnTo>
                        <a:lnTo>
                          <a:pt x="18" y="407"/>
                        </a:lnTo>
                        <a:lnTo>
                          <a:pt x="26" y="393"/>
                        </a:lnTo>
                        <a:lnTo>
                          <a:pt x="44" y="368"/>
                        </a:lnTo>
                        <a:lnTo>
                          <a:pt x="67" y="335"/>
                        </a:lnTo>
                        <a:lnTo>
                          <a:pt x="91" y="296"/>
                        </a:lnTo>
                        <a:lnTo>
                          <a:pt x="116" y="258"/>
                        </a:lnTo>
                        <a:lnTo>
                          <a:pt x="138" y="221"/>
                        </a:lnTo>
                        <a:lnTo>
                          <a:pt x="154" y="193"/>
                        </a:lnTo>
                        <a:lnTo>
                          <a:pt x="161" y="174"/>
                        </a:lnTo>
                        <a:lnTo>
                          <a:pt x="163" y="153"/>
                        </a:lnTo>
                        <a:lnTo>
                          <a:pt x="163" y="138"/>
                        </a:lnTo>
                        <a:lnTo>
                          <a:pt x="161" y="125"/>
                        </a:lnTo>
                        <a:lnTo>
                          <a:pt x="159" y="122"/>
                        </a:lnTo>
                        <a:lnTo>
                          <a:pt x="161" y="120"/>
                        </a:lnTo>
                        <a:lnTo>
                          <a:pt x="166" y="117"/>
                        </a:lnTo>
                        <a:lnTo>
                          <a:pt x="173" y="111"/>
                        </a:lnTo>
                        <a:lnTo>
                          <a:pt x="178" y="108"/>
                        </a:lnTo>
                        <a:lnTo>
                          <a:pt x="178" y="103"/>
                        </a:lnTo>
                        <a:lnTo>
                          <a:pt x="180" y="92"/>
                        </a:lnTo>
                        <a:lnTo>
                          <a:pt x="182" y="80"/>
                        </a:lnTo>
                        <a:lnTo>
                          <a:pt x="185" y="69"/>
                        </a:lnTo>
                        <a:lnTo>
                          <a:pt x="199" y="59"/>
                        </a:lnTo>
                        <a:lnTo>
                          <a:pt x="222" y="47"/>
                        </a:lnTo>
                        <a:lnTo>
                          <a:pt x="254" y="33"/>
                        </a:lnTo>
                        <a:lnTo>
                          <a:pt x="287" y="19"/>
                        </a:lnTo>
                        <a:lnTo>
                          <a:pt x="320" y="8"/>
                        </a:lnTo>
                        <a:lnTo>
                          <a:pt x="350" y="0"/>
                        </a:lnTo>
                        <a:lnTo>
                          <a:pt x="371" y="0"/>
                        </a:lnTo>
                        <a:lnTo>
                          <a:pt x="379" y="5"/>
                        </a:lnTo>
                        <a:lnTo>
                          <a:pt x="385" y="24"/>
                        </a:lnTo>
                        <a:lnTo>
                          <a:pt x="392" y="48"/>
                        </a:lnTo>
                        <a:lnTo>
                          <a:pt x="397" y="71"/>
                        </a:lnTo>
                        <a:lnTo>
                          <a:pt x="395" y="83"/>
                        </a:lnTo>
                        <a:lnTo>
                          <a:pt x="386" y="90"/>
                        </a:lnTo>
                        <a:lnTo>
                          <a:pt x="400" y="113"/>
                        </a:lnTo>
                        <a:lnTo>
                          <a:pt x="413" y="139"/>
                        </a:lnTo>
                        <a:lnTo>
                          <a:pt x="423" y="167"/>
                        </a:lnTo>
                        <a:lnTo>
                          <a:pt x="430" y="199"/>
                        </a:lnTo>
                        <a:lnTo>
                          <a:pt x="437" y="230"/>
                        </a:lnTo>
                        <a:lnTo>
                          <a:pt x="441" y="263"/>
                        </a:lnTo>
                        <a:lnTo>
                          <a:pt x="444" y="296"/>
                        </a:lnTo>
                        <a:lnTo>
                          <a:pt x="444" y="330"/>
                        </a:lnTo>
                        <a:lnTo>
                          <a:pt x="441" y="427"/>
                        </a:lnTo>
                        <a:lnTo>
                          <a:pt x="435" y="558"/>
                        </a:lnTo>
                        <a:lnTo>
                          <a:pt x="428" y="679"/>
                        </a:lnTo>
                        <a:lnTo>
                          <a:pt x="425" y="740"/>
                        </a:lnTo>
                        <a:lnTo>
                          <a:pt x="428" y="772"/>
                        </a:lnTo>
                        <a:lnTo>
                          <a:pt x="432" y="817"/>
                        </a:lnTo>
                        <a:lnTo>
                          <a:pt x="430" y="861"/>
                        </a:lnTo>
                        <a:lnTo>
                          <a:pt x="416" y="885"/>
                        </a:lnTo>
                        <a:lnTo>
                          <a:pt x="406" y="890"/>
                        </a:lnTo>
                        <a:lnTo>
                          <a:pt x="395" y="896"/>
                        </a:lnTo>
                        <a:lnTo>
                          <a:pt x="385" y="899"/>
                        </a:lnTo>
                        <a:lnTo>
                          <a:pt x="381" y="901"/>
                        </a:lnTo>
                        <a:lnTo>
                          <a:pt x="385" y="920"/>
                        </a:lnTo>
                        <a:lnTo>
                          <a:pt x="390" y="945"/>
                        </a:lnTo>
                        <a:lnTo>
                          <a:pt x="393" y="965"/>
                        </a:lnTo>
                        <a:lnTo>
                          <a:pt x="390" y="976"/>
                        </a:lnTo>
                        <a:close/>
                      </a:path>
                    </a:pathLst>
                  </a:custGeom>
                  <a:solidFill>
                    <a:srgbClr val="E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4" name="Freeform 36"/>
                  <p:cNvSpPr>
                    <a:spLocks/>
                  </p:cNvSpPr>
                  <p:nvPr/>
                </p:nvSpPr>
                <p:spPr bwMode="auto">
                  <a:xfrm>
                    <a:off x="4345" y="1899"/>
                    <a:ext cx="101" cy="157"/>
                  </a:xfrm>
                  <a:custGeom>
                    <a:avLst/>
                    <a:gdLst>
                      <a:gd name="T0" fmla="*/ 14 w 101"/>
                      <a:gd name="T1" fmla="*/ 0 h 157"/>
                      <a:gd name="T2" fmla="*/ 24 w 101"/>
                      <a:gd name="T3" fmla="*/ 86 h 157"/>
                      <a:gd name="T4" fmla="*/ 101 w 101"/>
                      <a:gd name="T5" fmla="*/ 140 h 157"/>
                      <a:gd name="T6" fmla="*/ 100 w 101"/>
                      <a:gd name="T7" fmla="*/ 157 h 157"/>
                      <a:gd name="T8" fmla="*/ 5 w 101"/>
                      <a:gd name="T9" fmla="*/ 93 h 157"/>
                      <a:gd name="T10" fmla="*/ 0 w 101"/>
                      <a:gd name="T11" fmla="*/ 0 h 157"/>
                      <a:gd name="T12" fmla="*/ 14 w 101"/>
                      <a:gd name="T13" fmla="*/ 0 h 157"/>
                      <a:gd name="T14" fmla="*/ 0 60000 65536"/>
                      <a:gd name="T15" fmla="*/ 0 60000 65536"/>
                      <a:gd name="T16" fmla="*/ 0 60000 65536"/>
                      <a:gd name="T17" fmla="*/ 0 60000 65536"/>
                      <a:gd name="T18" fmla="*/ 0 60000 65536"/>
                      <a:gd name="T19" fmla="*/ 0 60000 65536"/>
                      <a:gd name="T20" fmla="*/ 0 60000 65536"/>
                      <a:gd name="T21" fmla="*/ 0 w 101"/>
                      <a:gd name="T22" fmla="*/ 0 h 157"/>
                      <a:gd name="T23" fmla="*/ 101 w 101"/>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57">
                        <a:moveTo>
                          <a:pt x="14" y="0"/>
                        </a:moveTo>
                        <a:lnTo>
                          <a:pt x="24" y="86"/>
                        </a:lnTo>
                        <a:lnTo>
                          <a:pt x="101" y="140"/>
                        </a:lnTo>
                        <a:lnTo>
                          <a:pt x="100" y="157"/>
                        </a:lnTo>
                        <a:lnTo>
                          <a:pt x="5" y="93"/>
                        </a:lnTo>
                        <a:lnTo>
                          <a:pt x="0" y="0"/>
                        </a:lnTo>
                        <a:lnTo>
                          <a:pt x="14" y="0"/>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5" name="Freeform 37"/>
                  <p:cNvSpPr>
                    <a:spLocks/>
                  </p:cNvSpPr>
                  <p:nvPr/>
                </p:nvSpPr>
                <p:spPr bwMode="auto">
                  <a:xfrm>
                    <a:off x="4083" y="1927"/>
                    <a:ext cx="355" cy="1703"/>
                  </a:xfrm>
                  <a:custGeom>
                    <a:avLst/>
                    <a:gdLst>
                      <a:gd name="T0" fmla="*/ 286 w 355"/>
                      <a:gd name="T1" fmla="*/ 1497 h 1703"/>
                      <a:gd name="T2" fmla="*/ 306 w 355"/>
                      <a:gd name="T3" fmla="*/ 1410 h 1703"/>
                      <a:gd name="T4" fmla="*/ 334 w 355"/>
                      <a:gd name="T5" fmla="*/ 1307 h 1703"/>
                      <a:gd name="T6" fmla="*/ 353 w 355"/>
                      <a:gd name="T7" fmla="*/ 1188 h 1703"/>
                      <a:gd name="T8" fmla="*/ 348 w 355"/>
                      <a:gd name="T9" fmla="*/ 1069 h 1703"/>
                      <a:gd name="T10" fmla="*/ 320 w 355"/>
                      <a:gd name="T11" fmla="*/ 950 h 1703"/>
                      <a:gd name="T12" fmla="*/ 306 w 355"/>
                      <a:gd name="T13" fmla="*/ 898 h 1703"/>
                      <a:gd name="T14" fmla="*/ 300 w 355"/>
                      <a:gd name="T15" fmla="*/ 851 h 1703"/>
                      <a:gd name="T16" fmla="*/ 292 w 355"/>
                      <a:gd name="T17" fmla="*/ 699 h 1703"/>
                      <a:gd name="T18" fmla="*/ 304 w 355"/>
                      <a:gd name="T19" fmla="*/ 372 h 1703"/>
                      <a:gd name="T20" fmla="*/ 304 w 355"/>
                      <a:gd name="T21" fmla="*/ 252 h 1703"/>
                      <a:gd name="T22" fmla="*/ 281 w 355"/>
                      <a:gd name="T23" fmla="*/ 152 h 1703"/>
                      <a:gd name="T24" fmla="*/ 238 w 355"/>
                      <a:gd name="T25" fmla="*/ 63 h 1703"/>
                      <a:gd name="T26" fmla="*/ 176 w 355"/>
                      <a:gd name="T27" fmla="*/ 7 h 1703"/>
                      <a:gd name="T28" fmla="*/ 98 w 355"/>
                      <a:gd name="T29" fmla="*/ 11 h 1703"/>
                      <a:gd name="T30" fmla="*/ 42 w 355"/>
                      <a:gd name="T31" fmla="*/ 72 h 1703"/>
                      <a:gd name="T32" fmla="*/ 10 w 355"/>
                      <a:gd name="T33" fmla="*/ 164 h 1703"/>
                      <a:gd name="T34" fmla="*/ 0 w 355"/>
                      <a:gd name="T35" fmla="*/ 257 h 1703"/>
                      <a:gd name="T36" fmla="*/ 3 w 355"/>
                      <a:gd name="T37" fmla="*/ 339 h 1703"/>
                      <a:gd name="T38" fmla="*/ 19 w 355"/>
                      <a:gd name="T39" fmla="*/ 453 h 1703"/>
                      <a:gd name="T40" fmla="*/ 37 w 355"/>
                      <a:gd name="T41" fmla="*/ 542 h 1703"/>
                      <a:gd name="T42" fmla="*/ 63 w 355"/>
                      <a:gd name="T43" fmla="*/ 620 h 1703"/>
                      <a:gd name="T44" fmla="*/ 96 w 355"/>
                      <a:gd name="T45" fmla="*/ 706 h 1703"/>
                      <a:gd name="T46" fmla="*/ 126 w 355"/>
                      <a:gd name="T47" fmla="*/ 778 h 1703"/>
                      <a:gd name="T48" fmla="*/ 141 w 355"/>
                      <a:gd name="T49" fmla="*/ 828 h 1703"/>
                      <a:gd name="T50" fmla="*/ 143 w 355"/>
                      <a:gd name="T51" fmla="*/ 891 h 1703"/>
                      <a:gd name="T52" fmla="*/ 152 w 355"/>
                      <a:gd name="T53" fmla="*/ 940 h 1703"/>
                      <a:gd name="T54" fmla="*/ 173 w 355"/>
                      <a:gd name="T55" fmla="*/ 987 h 1703"/>
                      <a:gd name="T56" fmla="*/ 190 w 355"/>
                      <a:gd name="T57" fmla="*/ 1069 h 1703"/>
                      <a:gd name="T58" fmla="*/ 203 w 355"/>
                      <a:gd name="T59" fmla="*/ 1405 h 1703"/>
                      <a:gd name="T60" fmla="*/ 194 w 355"/>
                      <a:gd name="T61" fmla="*/ 1635 h 1703"/>
                      <a:gd name="T62" fmla="*/ 203 w 355"/>
                      <a:gd name="T63" fmla="*/ 1667 h 1703"/>
                      <a:gd name="T64" fmla="*/ 218 w 355"/>
                      <a:gd name="T65" fmla="*/ 1693 h 1703"/>
                      <a:gd name="T66" fmla="*/ 238 w 355"/>
                      <a:gd name="T67" fmla="*/ 1703 h 1703"/>
                      <a:gd name="T68" fmla="*/ 271 w 355"/>
                      <a:gd name="T69" fmla="*/ 1674 h 1703"/>
                      <a:gd name="T70" fmla="*/ 285 w 355"/>
                      <a:gd name="T71" fmla="*/ 1583 h 17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5"/>
                      <a:gd name="T109" fmla="*/ 0 h 1703"/>
                      <a:gd name="T110" fmla="*/ 355 w 355"/>
                      <a:gd name="T111" fmla="*/ 1703 h 17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5" h="1703">
                        <a:moveTo>
                          <a:pt x="283" y="1534"/>
                        </a:moveTo>
                        <a:lnTo>
                          <a:pt x="286" y="1497"/>
                        </a:lnTo>
                        <a:lnTo>
                          <a:pt x="293" y="1455"/>
                        </a:lnTo>
                        <a:lnTo>
                          <a:pt x="306" y="1410"/>
                        </a:lnTo>
                        <a:lnTo>
                          <a:pt x="320" y="1361"/>
                        </a:lnTo>
                        <a:lnTo>
                          <a:pt x="334" y="1307"/>
                        </a:lnTo>
                        <a:lnTo>
                          <a:pt x="344" y="1249"/>
                        </a:lnTo>
                        <a:lnTo>
                          <a:pt x="353" y="1188"/>
                        </a:lnTo>
                        <a:lnTo>
                          <a:pt x="355" y="1123"/>
                        </a:lnTo>
                        <a:lnTo>
                          <a:pt x="348" y="1069"/>
                        </a:lnTo>
                        <a:lnTo>
                          <a:pt x="335" y="1006"/>
                        </a:lnTo>
                        <a:lnTo>
                          <a:pt x="320" y="950"/>
                        </a:lnTo>
                        <a:lnTo>
                          <a:pt x="309" y="917"/>
                        </a:lnTo>
                        <a:lnTo>
                          <a:pt x="306" y="898"/>
                        </a:lnTo>
                        <a:lnTo>
                          <a:pt x="304" y="877"/>
                        </a:lnTo>
                        <a:lnTo>
                          <a:pt x="300" y="851"/>
                        </a:lnTo>
                        <a:lnTo>
                          <a:pt x="297" y="823"/>
                        </a:lnTo>
                        <a:lnTo>
                          <a:pt x="292" y="699"/>
                        </a:lnTo>
                        <a:lnTo>
                          <a:pt x="297" y="528"/>
                        </a:lnTo>
                        <a:lnTo>
                          <a:pt x="304" y="372"/>
                        </a:lnTo>
                        <a:lnTo>
                          <a:pt x="307" y="297"/>
                        </a:lnTo>
                        <a:lnTo>
                          <a:pt x="304" y="252"/>
                        </a:lnTo>
                        <a:lnTo>
                          <a:pt x="295" y="203"/>
                        </a:lnTo>
                        <a:lnTo>
                          <a:pt x="281" y="152"/>
                        </a:lnTo>
                        <a:lnTo>
                          <a:pt x="262" y="105"/>
                        </a:lnTo>
                        <a:lnTo>
                          <a:pt x="238" y="63"/>
                        </a:lnTo>
                        <a:lnTo>
                          <a:pt x="210" y="30"/>
                        </a:lnTo>
                        <a:lnTo>
                          <a:pt x="176" y="7"/>
                        </a:lnTo>
                        <a:lnTo>
                          <a:pt x="138" y="0"/>
                        </a:lnTo>
                        <a:lnTo>
                          <a:pt x="98" y="11"/>
                        </a:lnTo>
                        <a:lnTo>
                          <a:pt x="66" y="35"/>
                        </a:lnTo>
                        <a:lnTo>
                          <a:pt x="42" y="72"/>
                        </a:lnTo>
                        <a:lnTo>
                          <a:pt x="24" y="115"/>
                        </a:lnTo>
                        <a:lnTo>
                          <a:pt x="10" y="164"/>
                        </a:lnTo>
                        <a:lnTo>
                          <a:pt x="3" y="212"/>
                        </a:lnTo>
                        <a:lnTo>
                          <a:pt x="0" y="257"/>
                        </a:lnTo>
                        <a:lnTo>
                          <a:pt x="0" y="295"/>
                        </a:lnTo>
                        <a:lnTo>
                          <a:pt x="3" y="339"/>
                        </a:lnTo>
                        <a:lnTo>
                          <a:pt x="10" y="395"/>
                        </a:lnTo>
                        <a:lnTo>
                          <a:pt x="19" y="453"/>
                        </a:lnTo>
                        <a:lnTo>
                          <a:pt x="30" y="510"/>
                        </a:lnTo>
                        <a:lnTo>
                          <a:pt x="37" y="542"/>
                        </a:lnTo>
                        <a:lnTo>
                          <a:pt x="49" y="578"/>
                        </a:lnTo>
                        <a:lnTo>
                          <a:pt x="63" y="620"/>
                        </a:lnTo>
                        <a:lnTo>
                          <a:pt x="79" y="664"/>
                        </a:lnTo>
                        <a:lnTo>
                          <a:pt x="96" y="706"/>
                        </a:lnTo>
                        <a:lnTo>
                          <a:pt x="112" y="744"/>
                        </a:lnTo>
                        <a:lnTo>
                          <a:pt x="126" y="778"/>
                        </a:lnTo>
                        <a:lnTo>
                          <a:pt x="136" y="804"/>
                        </a:lnTo>
                        <a:lnTo>
                          <a:pt x="141" y="828"/>
                        </a:lnTo>
                        <a:lnTo>
                          <a:pt x="143" y="860"/>
                        </a:lnTo>
                        <a:lnTo>
                          <a:pt x="143" y="891"/>
                        </a:lnTo>
                        <a:lnTo>
                          <a:pt x="145" y="917"/>
                        </a:lnTo>
                        <a:lnTo>
                          <a:pt x="152" y="940"/>
                        </a:lnTo>
                        <a:lnTo>
                          <a:pt x="162" y="964"/>
                        </a:lnTo>
                        <a:lnTo>
                          <a:pt x="173" y="987"/>
                        </a:lnTo>
                        <a:lnTo>
                          <a:pt x="182" y="1006"/>
                        </a:lnTo>
                        <a:lnTo>
                          <a:pt x="190" y="1069"/>
                        </a:lnTo>
                        <a:lnTo>
                          <a:pt x="199" y="1212"/>
                        </a:lnTo>
                        <a:lnTo>
                          <a:pt x="203" y="1405"/>
                        </a:lnTo>
                        <a:lnTo>
                          <a:pt x="194" y="1618"/>
                        </a:lnTo>
                        <a:lnTo>
                          <a:pt x="194" y="1635"/>
                        </a:lnTo>
                        <a:lnTo>
                          <a:pt x="197" y="1651"/>
                        </a:lnTo>
                        <a:lnTo>
                          <a:pt x="203" y="1667"/>
                        </a:lnTo>
                        <a:lnTo>
                          <a:pt x="210" y="1682"/>
                        </a:lnTo>
                        <a:lnTo>
                          <a:pt x="218" y="1693"/>
                        </a:lnTo>
                        <a:lnTo>
                          <a:pt x="227" y="1700"/>
                        </a:lnTo>
                        <a:lnTo>
                          <a:pt x="238" y="1703"/>
                        </a:lnTo>
                        <a:lnTo>
                          <a:pt x="248" y="1700"/>
                        </a:lnTo>
                        <a:lnTo>
                          <a:pt x="271" y="1674"/>
                        </a:lnTo>
                        <a:lnTo>
                          <a:pt x="281" y="1632"/>
                        </a:lnTo>
                        <a:lnTo>
                          <a:pt x="285" y="1583"/>
                        </a:lnTo>
                        <a:lnTo>
                          <a:pt x="283" y="153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6" name="Freeform 38"/>
                  <p:cNvSpPr>
                    <a:spLocks/>
                  </p:cNvSpPr>
                  <p:nvPr/>
                </p:nvSpPr>
                <p:spPr bwMode="auto">
                  <a:xfrm>
                    <a:off x="4212" y="2051"/>
                    <a:ext cx="44" cy="44"/>
                  </a:xfrm>
                  <a:custGeom>
                    <a:avLst/>
                    <a:gdLst>
                      <a:gd name="T0" fmla="*/ 23 w 44"/>
                      <a:gd name="T1" fmla="*/ 44 h 44"/>
                      <a:gd name="T2" fmla="*/ 14 w 44"/>
                      <a:gd name="T3" fmla="*/ 42 h 44"/>
                      <a:gd name="T4" fmla="*/ 7 w 44"/>
                      <a:gd name="T5" fmla="*/ 39 h 44"/>
                      <a:gd name="T6" fmla="*/ 2 w 44"/>
                      <a:gd name="T7" fmla="*/ 32 h 44"/>
                      <a:gd name="T8" fmla="*/ 0 w 44"/>
                      <a:gd name="T9" fmla="*/ 23 h 44"/>
                      <a:gd name="T10" fmla="*/ 2 w 44"/>
                      <a:gd name="T11" fmla="*/ 14 h 44"/>
                      <a:gd name="T12" fmla="*/ 5 w 44"/>
                      <a:gd name="T13" fmla="*/ 7 h 44"/>
                      <a:gd name="T14" fmla="*/ 12 w 44"/>
                      <a:gd name="T15" fmla="*/ 2 h 44"/>
                      <a:gd name="T16" fmla="*/ 21 w 44"/>
                      <a:gd name="T17" fmla="*/ 0 h 44"/>
                      <a:gd name="T18" fmla="*/ 30 w 44"/>
                      <a:gd name="T19" fmla="*/ 2 h 44"/>
                      <a:gd name="T20" fmla="*/ 37 w 44"/>
                      <a:gd name="T21" fmla="*/ 5 h 44"/>
                      <a:gd name="T22" fmla="*/ 42 w 44"/>
                      <a:gd name="T23" fmla="*/ 12 h 44"/>
                      <a:gd name="T24" fmla="*/ 44 w 44"/>
                      <a:gd name="T25" fmla="*/ 21 h 44"/>
                      <a:gd name="T26" fmla="*/ 42 w 44"/>
                      <a:gd name="T27" fmla="*/ 30 h 44"/>
                      <a:gd name="T28" fmla="*/ 39 w 44"/>
                      <a:gd name="T29" fmla="*/ 37 h 44"/>
                      <a:gd name="T30" fmla="*/ 32 w 44"/>
                      <a:gd name="T31" fmla="*/ 42 h 44"/>
                      <a:gd name="T32" fmla="*/ 23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23" y="44"/>
                        </a:moveTo>
                        <a:lnTo>
                          <a:pt x="14" y="42"/>
                        </a:lnTo>
                        <a:lnTo>
                          <a:pt x="7" y="39"/>
                        </a:lnTo>
                        <a:lnTo>
                          <a:pt x="2" y="32"/>
                        </a:lnTo>
                        <a:lnTo>
                          <a:pt x="0" y="23"/>
                        </a:lnTo>
                        <a:lnTo>
                          <a:pt x="2" y="14"/>
                        </a:lnTo>
                        <a:lnTo>
                          <a:pt x="5" y="7"/>
                        </a:lnTo>
                        <a:lnTo>
                          <a:pt x="12" y="2"/>
                        </a:lnTo>
                        <a:lnTo>
                          <a:pt x="21" y="0"/>
                        </a:lnTo>
                        <a:lnTo>
                          <a:pt x="30" y="2"/>
                        </a:lnTo>
                        <a:lnTo>
                          <a:pt x="37" y="5"/>
                        </a:lnTo>
                        <a:lnTo>
                          <a:pt x="42" y="12"/>
                        </a:lnTo>
                        <a:lnTo>
                          <a:pt x="44" y="21"/>
                        </a:lnTo>
                        <a:lnTo>
                          <a:pt x="42" y="30"/>
                        </a:lnTo>
                        <a:lnTo>
                          <a:pt x="39" y="37"/>
                        </a:lnTo>
                        <a:lnTo>
                          <a:pt x="32" y="42"/>
                        </a:lnTo>
                        <a:lnTo>
                          <a:pt x="23"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7" name="Freeform 39"/>
                  <p:cNvSpPr>
                    <a:spLocks/>
                  </p:cNvSpPr>
                  <p:nvPr/>
                </p:nvSpPr>
                <p:spPr bwMode="auto">
                  <a:xfrm>
                    <a:off x="4294" y="3532"/>
                    <a:ext cx="46" cy="46"/>
                  </a:xfrm>
                  <a:custGeom>
                    <a:avLst/>
                    <a:gdLst>
                      <a:gd name="T0" fmla="*/ 23 w 46"/>
                      <a:gd name="T1" fmla="*/ 46 h 46"/>
                      <a:gd name="T2" fmla="*/ 14 w 46"/>
                      <a:gd name="T3" fmla="*/ 44 h 46"/>
                      <a:gd name="T4" fmla="*/ 7 w 46"/>
                      <a:gd name="T5" fmla="*/ 39 h 46"/>
                      <a:gd name="T6" fmla="*/ 2 w 46"/>
                      <a:gd name="T7" fmla="*/ 32 h 46"/>
                      <a:gd name="T8" fmla="*/ 0 w 46"/>
                      <a:gd name="T9" fmla="*/ 23 h 46"/>
                      <a:gd name="T10" fmla="*/ 2 w 46"/>
                      <a:gd name="T11" fmla="*/ 14 h 46"/>
                      <a:gd name="T12" fmla="*/ 7 w 46"/>
                      <a:gd name="T13" fmla="*/ 7 h 46"/>
                      <a:gd name="T14" fmla="*/ 14 w 46"/>
                      <a:gd name="T15" fmla="*/ 2 h 46"/>
                      <a:gd name="T16" fmla="*/ 23 w 46"/>
                      <a:gd name="T17" fmla="*/ 0 h 46"/>
                      <a:gd name="T18" fmla="*/ 32 w 46"/>
                      <a:gd name="T19" fmla="*/ 2 h 46"/>
                      <a:gd name="T20" fmla="*/ 39 w 46"/>
                      <a:gd name="T21" fmla="*/ 7 h 46"/>
                      <a:gd name="T22" fmla="*/ 44 w 46"/>
                      <a:gd name="T23" fmla="*/ 14 h 46"/>
                      <a:gd name="T24" fmla="*/ 46 w 46"/>
                      <a:gd name="T25" fmla="*/ 23 h 46"/>
                      <a:gd name="T26" fmla="*/ 44 w 46"/>
                      <a:gd name="T27" fmla="*/ 32 h 46"/>
                      <a:gd name="T28" fmla="*/ 39 w 46"/>
                      <a:gd name="T29" fmla="*/ 39 h 46"/>
                      <a:gd name="T30" fmla="*/ 32 w 46"/>
                      <a:gd name="T31" fmla="*/ 44 h 46"/>
                      <a:gd name="T32" fmla="*/ 23 w 46"/>
                      <a:gd name="T33" fmla="*/ 46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46"/>
                      <a:gd name="T53" fmla="*/ 46 w 46"/>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46">
                        <a:moveTo>
                          <a:pt x="23" y="46"/>
                        </a:moveTo>
                        <a:lnTo>
                          <a:pt x="14" y="44"/>
                        </a:lnTo>
                        <a:lnTo>
                          <a:pt x="7" y="39"/>
                        </a:lnTo>
                        <a:lnTo>
                          <a:pt x="2" y="32"/>
                        </a:lnTo>
                        <a:lnTo>
                          <a:pt x="0" y="23"/>
                        </a:lnTo>
                        <a:lnTo>
                          <a:pt x="2" y="14"/>
                        </a:lnTo>
                        <a:lnTo>
                          <a:pt x="7" y="7"/>
                        </a:lnTo>
                        <a:lnTo>
                          <a:pt x="14" y="2"/>
                        </a:lnTo>
                        <a:lnTo>
                          <a:pt x="23" y="0"/>
                        </a:lnTo>
                        <a:lnTo>
                          <a:pt x="32" y="2"/>
                        </a:lnTo>
                        <a:lnTo>
                          <a:pt x="39" y="7"/>
                        </a:lnTo>
                        <a:lnTo>
                          <a:pt x="44" y="14"/>
                        </a:lnTo>
                        <a:lnTo>
                          <a:pt x="46" y="23"/>
                        </a:lnTo>
                        <a:lnTo>
                          <a:pt x="44" y="32"/>
                        </a:lnTo>
                        <a:lnTo>
                          <a:pt x="39" y="39"/>
                        </a:lnTo>
                        <a:lnTo>
                          <a:pt x="32" y="44"/>
                        </a:lnTo>
                        <a:lnTo>
                          <a:pt x="23" y="46"/>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8" name="Freeform 40"/>
                  <p:cNvSpPr>
                    <a:spLocks/>
                  </p:cNvSpPr>
                  <p:nvPr/>
                </p:nvSpPr>
                <p:spPr bwMode="auto">
                  <a:xfrm>
                    <a:off x="4032" y="3517"/>
                    <a:ext cx="350" cy="157"/>
                  </a:xfrm>
                  <a:custGeom>
                    <a:avLst/>
                    <a:gdLst>
                      <a:gd name="T0" fmla="*/ 303 w 350"/>
                      <a:gd name="T1" fmla="*/ 0 h 157"/>
                      <a:gd name="T2" fmla="*/ 320 w 350"/>
                      <a:gd name="T3" fmla="*/ 15 h 157"/>
                      <a:gd name="T4" fmla="*/ 337 w 350"/>
                      <a:gd name="T5" fmla="*/ 47 h 157"/>
                      <a:gd name="T6" fmla="*/ 348 w 350"/>
                      <a:gd name="T7" fmla="*/ 82 h 157"/>
                      <a:gd name="T8" fmla="*/ 350 w 350"/>
                      <a:gd name="T9" fmla="*/ 108 h 157"/>
                      <a:gd name="T10" fmla="*/ 348 w 350"/>
                      <a:gd name="T11" fmla="*/ 117 h 157"/>
                      <a:gd name="T12" fmla="*/ 344 w 350"/>
                      <a:gd name="T13" fmla="*/ 126 h 157"/>
                      <a:gd name="T14" fmla="*/ 339 w 350"/>
                      <a:gd name="T15" fmla="*/ 134 h 157"/>
                      <a:gd name="T16" fmla="*/ 332 w 350"/>
                      <a:gd name="T17" fmla="*/ 141 h 157"/>
                      <a:gd name="T18" fmla="*/ 322 w 350"/>
                      <a:gd name="T19" fmla="*/ 146 h 157"/>
                      <a:gd name="T20" fmla="*/ 309 w 350"/>
                      <a:gd name="T21" fmla="*/ 150 h 157"/>
                      <a:gd name="T22" fmla="*/ 294 w 350"/>
                      <a:gd name="T23" fmla="*/ 152 h 157"/>
                      <a:gd name="T24" fmla="*/ 275 w 350"/>
                      <a:gd name="T25" fmla="*/ 150 h 157"/>
                      <a:gd name="T26" fmla="*/ 248 w 350"/>
                      <a:gd name="T27" fmla="*/ 148 h 157"/>
                      <a:gd name="T28" fmla="*/ 219 w 350"/>
                      <a:gd name="T29" fmla="*/ 146 h 157"/>
                      <a:gd name="T30" fmla="*/ 189 w 350"/>
                      <a:gd name="T31" fmla="*/ 148 h 157"/>
                      <a:gd name="T32" fmla="*/ 159 w 350"/>
                      <a:gd name="T33" fmla="*/ 150 h 157"/>
                      <a:gd name="T34" fmla="*/ 131 w 350"/>
                      <a:gd name="T35" fmla="*/ 153 h 157"/>
                      <a:gd name="T36" fmla="*/ 105 w 350"/>
                      <a:gd name="T37" fmla="*/ 155 h 157"/>
                      <a:gd name="T38" fmla="*/ 81 w 350"/>
                      <a:gd name="T39" fmla="*/ 157 h 157"/>
                      <a:gd name="T40" fmla="*/ 63 w 350"/>
                      <a:gd name="T41" fmla="*/ 157 h 157"/>
                      <a:gd name="T42" fmla="*/ 51 w 350"/>
                      <a:gd name="T43" fmla="*/ 155 h 157"/>
                      <a:gd name="T44" fmla="*/ 39 w 350"/>
                      <a:gd name="T45" fmla="*/ 153 h 157"/>
                      <a:gd name="T46" fmla="*/ 28 w 350"/>
                      <a:gd name="T47" fmla="*/ 150 h 157"/>
                      <a:gd name="T48" fmla="*/ 19 w 350"/>
                      <a:gd name="T49" fmla="*/ 146 h 157"/>
                      <a:gd name="T50" fmla="*/ 11 w 350"/>
                      <a:gd name="T51" fmla="*/ 143 h 157"/>
                      <a:gd name="T52" fmla="*/ 6 w 350"/>
                      <a:gd name="T53" fmla="*/ 140 h 157"/>
                      <a:gd name="T54" fmla="*/ 0 w 350"/>
                      <a:gd name="T55" fmla="*/ 136 h 157"/>
                      <a:gd name="T56" fmla="*/ 0 w 350"/>
                      <a:gd name="T57" fmla="*/ 131 h 157"/>
                      <a:gd name="T58" fmla="*/ 2 w 350"/>
                      <a:gd name="T59" fmla="*/ 127 h 157"/>
                      <a:gd name="T60" fmla="*/ 7 w 350"/>
                      <a:gd name="T61" fmla="*/ 124 h 157"/>
                      <a:gd name="T62" fmla="*/ 14 w 350"/>
                      <a:gd name="T63" fmla="*/ 120 h 157"/>
                      <a:gd name="T64" fmla="*/ 25 w 350"/>
                      <a:gd name="T65" fmla="*/ 119 h 157"/>
                      <a:gd name="T66" fmla="*/ 35 w 350"/>
                      <a:gd name="T67" fmla="*/ 117 h 157"/>
                      <a:gd name="T68" fmla="*/ 44 w 350"/>
                      <a:gd name="T69" fmla="*/ 115 h 157"/>
                      <a:gd name="T70" fmla="*/ 54 w 350"/>
                      <a:gd name="T71" fmla="*/ 113 h 157"/>
                      <a:gd name="T72" fmla="*/ 61 w 350"/>
                      <a:gd name="T73" fmla="*/ 112 h 157"/>
                      <a:gd name="T74" fmla="*/ 72 w 350"/>
                      <a:gd name="T75" fmla="*/ 108 h 157"/>
                      <a:gd name="T76" fmla="*/ 86 w 350"/>
                      <a:gd name="T77" fmla="*/ 103 h 157"/>
                      <a:gd name="T78" fmla="*/ 103 w 350"/>
                      <a:gd name="T79" fmla="*/ 94 h 157"/>
                      <a:gd name="T80" fmla="*/ 123 w 350"/>
                      <a:gd name="T81" fmla="*/ 85 h 157"/>
                      <a:gd name="T82" fmla="*/ 142 w 350"/>
                      <a:gd name="T83" fmla="*/ 75 h 157"/>
                      <a:gd name="T84" fmla="*/ 159 w 350"/>
                      <a:gd name="T85" fmla="*/ 64 h 157"/>
                      <a:gd name="T86" fmla="*/ 175 w 350"/>
                      <a:gd name="T87" fmla="*/ 56 h 157"/>
                      <a:gd name="T88" fmla="*/ 185 w 350"/>
                      <a:gd name="T89" fmla="*/ 50 h 157"/>
                      <a:gd name="T90" fmla="*/ 196 w 350"/>
                      <a:gd name="T91" fmla="*/ 45 h 157"/>
                      <a:gd name="T92" fmla="*/ 208 w 350"/>
                      <a:gd name="T93" fmla="*/ 36 h 157"/>
                      <a:gd name="T94" fmla="*/ 222 w 350"/>
                      <a:gd name="T95" fmla="*/ 26 h 157"/>
                      <a:gd name="T96" fmla="*/ 240 w 350"/>
                      <a:gd name="T97" fmla="*/ 17 h 157"/>
                      <a:gd name="T98" fmla="*/ 255 w 350"/>
                      <a:gd name="T99" fmla="*/ 9 h 157"/>
                      <a:gd name="T100" fmla="*/ 273 w 350"/>
                      <a:gd name="T101" fmla="*/ 2 h 157"/>
                      <a:gd name="T102" fmla="*/ 289 w 350"/>
                      <a:gd name="T103" fmla="*/ 0 h 157"/>
                      <a:gd name="T104" fmla="*/ 303 w 350"/>
                      <a:gd name="T105" fmla="*/ 0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157"/>
                      <a:gd name="T161" fmla="*/ 350 w 35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157">
                        <a:moveTo>
                          <a:pt x="303" y="0"/>
                        </a:moveTo>
                        <a:lnTo>
                          <a:pt x="320" y="15"/>
                        </a:lnTo>
                        <a:lnTo>
                          <a:pt x="337" y="47"/>
                        </a:lnTo>
                        <a:lnTo>
                          <a:pt x="348" y="82"/>
                        </a:lnTo>
                        <a:lnTo>
                          <a:pt x="350" y="108"/>
                        </a:lnTo>
                        <a:lnTo>
                          <a:pt x="348" y="117"/>
                        </a:lnTo>
                        <a:lnTo>
                          <a:pt x="344" y="126"/>
                        </a:lnTo>
                        <a:lnTo>
                          <a:pt x="339" y="134"/>
                        </a:lnTo>
                        <a:lnTo>
                          <a:pt x="332" y="141"/>
                        </a:lnTo>
                        <a:lnTo>
                          <a:pt x="322" y="146"/>
                        </a:lnTo>
                        <a:lnTo>
                          <a:pt x="309" y="150"/>
                        </a:lnTo>
                        <a:lnTo>
                          <a:pt x="294" y="152"/>
                        </a:lnTo>
                        <a:lnTo>
                          <a:pt x="275" y="150"/>
                        </a:lnTo>
                        <a:lnTo>
                          <a:pt x="248" y="148"/>
                        </a:lnTo>
                        <a:lnTo>
                          <a:pt x="219" y="146"/>
                        </a:lnTo>
                        <a:lnTo>
                          <a:pt x="189" y="148"/>
                        </a:lnTo>
                        <a:lnTo>
                          <a:pt x="159" y="150"/>
                        </a:lnTo>
                        <a:lnTo>
                          <a:pt x="131" y="153"/>
                        </a:lnTo>
                        <a:lnTo>
                          <a:pt x="105" y="155"/>
                        </a:lnTo>
                        <a:lnTo>
                          <a:pt x="81" y="157"/>
                        </a:lnTo>
                        <a:lnTo>
                          <a:pt x="63" y="157"/>
                        </a:lnTo>
                        <a:lnTo>
                          <a:pt x="51" y="155"/>
                        </a:lnTo>
                        <a:lnTo>
                          <a:pt x="39" y="153"/>
                        </a:lnTo>
                        <a:lnTo>
                          <a:pt x="28" y="150"/>
                        </a:lnTo>
                        <a:lnTo>
                          <a:pt x="19" y="146"/>
                        </a:lnTo>
                        <a:lnTo>
                          <a:pt x="11" y="143"/>
                        </a:lnTo>
                        <a:lnTo>
                          <a:pt x="6" y="140"/>
                        </a:lnTo>
                        <a:lnTo>
                          <a:pt x="0" y="136"/>
                        </a:lnTo>
                        <a:lnTo>
                          <a:pt x="0" y="131"/>
                        </a:lnTo>
                        <a:lnTo>
                          <a:pt x="2" y="127"/>
                        </a:lnTo>
                        <a:lnTo>
                          <a:pt x="7" y="124"/>
                        </a:lnTo>
                        <a:lnTo>
                          <a:pt x="14" y="120"/>
                        </a:lnTo>
                        <a:lnTo>
                          <a:pt x="25" y="119"/>
                        </a:lnTo>
                        <a:lnTo>
                          <a:pt x="35" y="117"/>
                        </a:lnTo>
                        <a:lnTo>
                          <a:pt x="44" y="115"/>
                        </a:lnTo>
                        <a:lnTo>
                          <a:pt x="54" y="113"/>
                        </a:lnTo>
                        <a:lnTo>
                          <a:pt x="61" y="112"/>
                        </a:lnTo>
                        <a:lnTo>
                          <a:pt x="72" y="108"/>
                        </a:lnTo>
                        <a:lnTo>
                          <a:pt x="86" y="103"/>
                        </a:lnTo>
                        <a:lnTo>
                          <a:pt x="103" y="94"/>
                        </a:lnTo>
                        <a:lnTo>
                          <a:pt x="123" y="85"/>
                        </a:lnTo>
                        <a:lnTo>
                          <a:pt x="142" y="75"/>
                        </a:lnTo>
                        <a:lnTo>
                          <a:pt x="159" y="64"/>
                        </a:lnTo>
                        <a:lnTo>
                          <a:pt x="175" y="56"/>
                        </a:lnTo>
                        <a:lnTo>
                          <a:pt x="185" y="50"/>
                        </a:lnTo>
                        <a:lnTo>
                          <a:pt x="196" y="45"/>
                        </a:lnTo>
                        <a:lnTo>
                          <a:pt x="208" y="36"/>
                        </a:lnTo>
                        <a:lnTo>
                          <a:pt x="222" y="26"/>
                        </a:lnTo>
                        <a:lnTo>
                          <a:pt x="240" y="17"/>
                        </a:lnTo>
                        <a:lnTo>
                          <a:pt x="255" y="9"/>
                        </a:lnTo>
                        <a:lnTo>
                          <a:pt x="273" y="2"/>
                        </a:lnTo>
                        <a:lnTo>
                          <a:pt x="289" y="0"/>
                        </a:lnTo>
                        <a:lnTo>
                          <a:pt x="303"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59" name="Freeform 41"/>
                  <p:cNvSpPr>
                    <a:spLocks/>
                  </p:cNvSpPr>
                  <p:nvPr/>
                </p:nvSpPr>
                <p:spPr bwMode="auto">
                  <a:xfrm>
                    <a:off x="4296" y="3534"/>
                    <a:ext cx="44" cy="44"/>
                  </a:xfrm>
                  <a:custGeom>
                    <a:avLst/>
                    <a:gdLst>
                      <a:gd name="T0" fmla="*/ 19 w 44"/>
                      <a:gd name="T1" fmla="*/ 44 h 44"/>
                      <a:gd name="T2" fmla="*/ 11 w 44"/>
                      <a:gd name="T3" fmla="*/ 40 h 44"/>
                      <a:gd name="T4" fmla="*/ 5 w 44"/>
                      <a:gd name="T5" fmla="*/ 35 h 44"/>
                      <a:gd name="T6" fmla="*/ 0 w 44"/>
                      <a:gd name="T7" fmla="*/ 28 h 44"/>
                      <a:gd name="T8" fmla="*/ 0 w 44"/>
                      <a:gd name="T9" fmla="*/ 19 h 44"/>
                      <a:gd name="T10" fmla="*/ 2 w 44"/>
                      <a:gd name="T11" fmla="*/ 11 h 44"/>
                      <a:gd name="T12" fmla="*/ 7 w 44"/>
                      <a:gd name="T13" fmla="*/ 4 h 44"/>
                      <a:gd name="T14" fmla="*/ 14 w 44"/>
                      <a:gd name="T15" fmla="*/ 0 h 44"/>
                      <a:gd name="T16" fmla="*/ 23 w 44"/>
                      <a:gd name="T17" fmla="*/ 0 h 44"/>
                      <a:gd name="T18" fmla="*/ 32 w 44"/>
                      <a:gd name="T19" fmla="*/ 2 h 44"/>
                      <a:gd name="T20" fmla="*/ 39 w 44"/>
                      <a:gd name="T21" fmla="*/ 7 h 44"/>
                      <a:gd name="T22" fmla="*/ 42 w 44"/>
                      <a:gd name="T23" fmla="*/ 14 h 44"/>
                      <a:gd name="T24" fmla="*/ 44 w 44"/>
                      <a:gd name="T25" fmla="*/ 23 h 44"/>
                      <a:gd name="T26" fmla="*/ 40 w 44"/>
                      <a:gd name="T27" fmla="*/ 32 h 44"/>
                      <a:gd name="T28" fmla="*/ 35 w 44"/>
                      <a:gd name="T29" fmla="*/ 39 h 44"/>
                      <a:gd name="T30" fmla="*/ 28 w 44"/>
                      <a:gd name="T31" fmla="*/ 42 h 44"/>
                      <a:gd name="T32" fmla="*/ 19 w 44"/>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19" y="44"/>
                        </a:moveTo>
                        <a:lnTo>
                          <a:pt x="11" y="40"/>
                        </a:lnTo>
                        <a:lnTo>
                          <a:pt x="5" y="35"/>
                        </a:lnTo>
                        <a:lnTo>
                          <a:pt x="0" y="28"/>
                        </a:lnTo>
                        <a:lnTo>
                          <a:pt x="0" y="19"/>
                        </a:lnTo>
                        <a:lnTo>
                          <a:pt x="2" y="11"/>
                        </a:lnTo>
                        <a:lnTo>
                          <a:pt x="7" y="4"/>
                        </a:lnTo>
                        <a:lnTo>
                          <a:pt x="14" y="0"/>
                        </a:lnTo>
                        <a:lnTo>
                          <a:pt x="23" y="0"/>
                        </a:lnTo>
                        <a:lnTo>
                          <a:pt x="32" y="2"/>
                        </a:lnTo>
                        <a:lnTo>
                          <a:pt x="39" y="7"/>
                        </a:lnTo>
                        <a:lnTo>
                          <a:pt x="42" y="14"/>
                        </a:lnTo>
                        <a:lnTo>
                          <a:pt x="44" y="23"/>
                        </a:lnTo>
                        <a:lnTo>
                          <a:pt x="40" y="32"/>
                        </a:lnTo>
                        <a:lnTo>
                          <a:pt x="35" y="39"/>
                        </a:lnTo>
                        <a:lnTo>
                          <a:pt x="28" y="42"/>
                        </a:lnTo>
                        <a:lnTo>
                          <a:pt x="19" y="4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0" name="Freeform 42"/>
                  <p:cNvSpPr>
                    <a:spLocks/>
                  </p:cNvSpPr>
                  <p:nvPr/>
                </p:nvSpPr>
                <p:spPr bwMode="auto">
                  <a:xfrm>
                    <a:off x="4025" y="3657"/>
                    <a:ext cx="388" cy="36"/>
                  </a:xfrm>
                  <a:custGeom>
                    <a:avLst/>
                    <a:gdLst>
                      <a:gd name="T0" fmla="*/ 386 w 388"/>
                      <a:gd name="T1" fmla="*/ 0 h 36"/>
                      <a:gd name="T2" fmla="*/ 367 w 388"/>
                      <a:gd name="T3" fmla="*/ 3 h 36"/>
                      <a:gd name="T4" fmla="*/ 348 w 388"/>
                      <a:gd name="T5" fmla="*/ 5 h 36"/>
                      <a:gd name="T6" fmla="*/ 329 w 388"/>
                      <a:gd name="T7" fmla="*/ 6 h 36"/>
                      <a:gd name="T8" fmla="*/ 311 w 388"/>
                      <a:gd name="T9" fmla="*/ 8 h 36"/>
                      <a:gd name="T10" fmla="*/ 294 w 388"/>
                      <a:gd name="T11" fmla="*/ 8 h 36"/>
                      <a:gd name="T12" fmla="*/ 276 w 388"/>
                      <a:gd name="T13" fmla="*/ 8 h 36"/>
                      <a:gd name="T14" fmla="*/ 261 w 388"/>
                      <a:gd name="T15" fmla="*/ 8 h 36"/>
                      <a:gd name="T16" fmla="*/ 247 w 388"/>
                      <a:gd name="T17" fmla="*/ 8 h 36"/>
                      <a:gd name="T18" fmla="*/ 229 w 388"/>
                      <a:gd name="T19" fmla="*/ 8 h 36"/>
                      <a:gd name="T20" fmla="*/ 206 w 388"/>
                      <a:gd name="T21" fmla="*/ 10 h 36"/>
                      <a:gd name="T22" fmla="*/ 180 w 388"/>
                      <a:gd name="T23" fmla="*/ 13 h 36"/>
                      <a:gd name="T24" fmla="*/ 151 w 388"/>
                      <a:gd name="T25" fmla="*/ 17 h 36"/>
                      <a:gd name="T26" fmla="*/ 121 w 388"/>
                      <a:gd name="T27" fmla="*/ 20 h 36"/>
                      <a:gd name="T28" fmla="*/ 93 w 388"/>
                      <a:gd name="T29" fmla="*/ 24 h 36"/>
                      <a:gd name="T30" fmla="*/ 67 w 388"/>
                      <a:gd name="T31" fmla="*/ 26 h 36"/>
                      <a:gd name="T32" fmla="*/ 46 w 388"/>
                      <a:gd name="T33" fmla="*/ 26 h 36"/>
                      <a:gd name="T34" fmla="*/ 32 w 388"/>
                      <a:gd name="T35" fmla="*/ 24 h 36"/>
                      <a:gd name="T36" fmla="*/ 19 w 388"/>
                      <a:gd name="T37" fmla="*/ 22 h 36"/>
                      <a:gd name="T38" fmla="*/ 9 w 388"/>
                      <a:gd name="T39" fmla="*/ 19 h 36"/>
                      <a:gd name="T40" fmla="*/ 0 w 388"/>
                      <a:gd name="T41" fmla="*/ 13 h 36"/>
                      <a:gd name="T42" fmla="*/ 0 w 388"/>
                      <a:gd name="T43" fmla="*/ 17 h 36"/>
                      <a:gd name="T44" fmla="*/ 7 w 388"/>
                      <a:gd name="T45" fmla="*/ 24 h 36"/>
                      <a:gd name="T46" fmla="*/ 21 w 388"/>
                      <a:gd name="T47" fmla="*/ 33 h 36"/>
                      <a:gd name="T48" fmla="*/ 44 w 388"/>
                      <a:gd name="T49" fmla="*/ 36 h 36"/>
                      <a:gd name="T50" fmla="*/ 61 w 388"/>
                      <a:gd name="T51" fmla="*/ 36 h 36"/>
                      <a:gd name="T52" fmla="*/ 86 w 388"/>
                      <a:gd name="T53" fmla="*/ 36 h 36"/>
                      <a:gd name="T54" fmla="*/ 116 w 388"/>
                      <a:gd name="T55" fmla="*/ 36 h 36"/>
                      <a:gd name="T56" fmla="*/ 147 w 388"/>
                      <a:gd name="T57" fmla="*/ 34 h 36"/>
                      <a:gd name="T58" fmla="*/ 177 w 388"/>
                      <a:gd name="T59" fmla="*/ 34 h 36"/>
                      <a:gd name="T60" fmla="*/ 206 w 388"/>
                      <a:gd name="T61" fmla="*/ 33 h 36"/>
                      <a:gd name="T62" fmla="*/ 229 w 388"/>
                      <a:gd name="T63" fmla="*/ 33 h 36"/>
                      <a:gd name="T64" fmla="*/ 247 w 388"/>
                      <a:gd name="T65" fmla="*/ 33 h 36"/>
                      <a:gd name="T66" fmla="*/ 262 w 388"/>
                      <a:gd name="T67" fmla="*/ 33 h 36"/>
                      <a:gd name="T68" fmla="*/ 282 w 388"/>
                      <a:gd name="T69" fmla="*/ 34 h 36"/>
                      <a:gd name="T70" fmla="*/ 303 w 388"/>
                      <a:gd name="T71" fmla="*/ 34 h 36"/>
                      <a:gd name="T72" fmla="*/ 325 w 388"/>
                      <a:gd name="T73" fmla="*/ 34 h 36"/>
                      <a:gd name="T74" fmla="*/ 346 w 388"/>
                      <a:gd name="T75" fmla="*/ 34 h 36"/>
                      <a:gd name="T76" fmla="*/ 365 w 388"/>
                      <a:gd name="T77" fmla="*/ 34 h 36"/>
                      <a:gd name="T78" fmla="*/ 379 w 388"/>
                      <a:gd name="T79" fmla="*/ 31 h 36"/>
                      <a:gd name="T80" fmla="*/ 386 w 388"/>
                      <a:gd name="T81" fmla="*/ 27 h 36"/>
                      <a:gd name="T82" fmla="*/ 388 w 388"/>
                      <a:gd name="T83" fmla="*/ 17 h 36"/>
                      <a:gd name="T84" fmla="*/ 388 w 388"/>
                      <a:gd name="T85" fmla="*/ 8 h 36"/>
                      <a:gd name="T86" fmla="*/ 386 w 388"/>
                      <a:gd name="T87" fmla="*/ 1 h 36"/>
                      <a:gd name="T88" fmla="*/ 386 w 388"/>
                      <a:gd name="T89" fmla="*/ 0 h 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
                      <a:gd name="T136" fmla="*/ 0 h 36"/>
                      <a:gd name="T137" fmla="*/ 388 w 388"/>
                      <a:gd name="T138" fmla="*/ 36 h 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 h="36">
                        <a:moveTo>
                          <a:pt x="386" y="0"/>
                        </a:moveTo>
                        <a:lnTo>
                          <a:pt x="367" y="3"/>
                        </a:lnTo>
                        <a:lnTo>
                          <a:pt x="348" y="5"/>
                        </a:lnTo>
                        <a:lnTo>
                          <a:pt x="329" y="6"/>
                        </a:lnTo>
                        <a:lnTo>
                          <a:pt x="311" y="8"/>
                        </a:lnTo>
                        <a:lnTo>
                          <a:pt x="294" y="8"/>
                        </a:lnTo>
                        <a:lnTo>
                          <a:pt x="276" y="8"/>
                        </a:lnTo>
                        <a:lnTo>
                          <a:pt x="261" y="8"/>
                        </a:lnTo>
                        <a:lnTo>
                          <a:pt x="247" y="8"/>
                        </a:lnTo>
                        <a:lnTo>
                          <a:pt x="229" y="8"/>
                        </a:lnTo>
                        <a:lnTo>
                          <a:pt x="206" y="10"/>
                        </a:lnTo>
                        <a:lnTo>
                          <a:pt x="180" y="13"/>
                        </a:lnTo>
                        <a:lnTo>
                          <a:pt x="151" y="17"/>
                        </a:lnTo>
                        <a:lnTo>
                          <a:pt x="121" y="20"/>
                        </a:lnTo>
                        <a:lnTo>
                          <a:pt x="93" y="24"/>
                        </a:lnTo>
                        <a:lnTo>
                          <a:pt x="67" y="26"/>
                        </a:lnTo>
                        <a:lnTo>
                          <a:pt x="46" y="26"/>
                        </a:lnTo>
                        <a:lnTo>
                          <a:pt x="32" y="24"/>
                        </a:lnTo>
                        <a:lnTo>
                          <a:pt x="19" y="22"/>
                        </a:lnTo>
                        <a:lnTo>
                          <a:pt x="9" y="19"/>
                        </a:lnTo>
                        <a:lnTo>
                          <a:pt x="0" y="13"/>
                        </a:lnTo>
                        <a:lnTo>
                          <a:pt x="0" y="17"/>
                        </a:lnTo>
                        <a:lnTo>
                          <a:pt x="7" y="24"/>
                        </a:lnTo>
                        <a:lnTo>
                          <a:pt x="21" y="33"/>
                        </a:lnTo>
                        <a:lnTo>
                          <a:pt x="44" y="36"/>
                        </a:lnTo>
                        <a:lnTo>
                          <a:pt x="61" y="36"/>
                        </a:lnTo>
                        <a:lnTo>
                          <a:pt x="86" y="36"/>
                        </a:lnTo>
                        <a:lnTo>
                          <a:pt x="116" y="36"/>
                        </a:lnTo>
                        <a:lnTo>
                          <a:pt x="147" y="34"/>
                        </a:lnTo>
                        <a:lnTo>
                          <a:pt x="177" y="34"/>
                        </a:lnTo>
                        <a:lnTo>
                          <a:pt x="206" y="33"/>
                        </a:lnTo>
                        <a:lnTo>
                          <a:pt x="229" y="33"/>
                        </a:lnTo>
                        <a:lnTo>
                          <a:pt x="247" y="33"/>
                        </a:lnTo>
                        <a:lnTo>
                          <a:pt x="262" y="33"/>
                        </a:lnTo>
                        <a:lnTo>
                          <a:pt x="282" y="34"/>
                        </a:lnTo>
                        <a:lnTo>
                          <a:pt x="303" y="34"/>
                        </a:lnTo>
                        <a:lnTo>
                          <a:pt x="325" y="34"/>
                        </a:lnTo>
                        <a:lnTo>
                          <a:pt x="346" y="34"/>
                        </a:lnTo>
                        <a:lnTo>
                          <a:pt x="365" y="34"/>
                        </a:lnTo>
                        <a:lnTo>
                          <a:pt x="379" y="31"/>
                        </a:lnTo>
                        <a:lnTo>
                          <a:pt x="386" y="27"/>
                        </a:lnTo>
                        <a:lnTo>
                          <a:pt x="388" y="17"/>
                        </a:lnTo>
                        <a:lnTo>
                          <a:pt x="388" y="8"/>
                        </a:lnTo>
                        <a:lnTo>
                          <a:pt x="386" y="1"/>
                        </a:lnTo>
                        <a:lnTo>
                          <a:pt x="386" y="0"/>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1" name="Freeform 43"/>
                  <p:cNvSpPr>
                    <a:spLocks/>
                  </p:cNvSpPr>
                  <p:nvPr/>
                </p:nvSpPr>
                <p:spPr bwMode="auto">
                  <a:xfrm>
                    <a:off x="4017" y="3529"/>
                    <a:ext cx="398" cy="154"/>
                  </a:xfrm>
                  <a:custGeom>
                    <a:avLst/>
                    <a:gdLst>
                      <a:gd name="T0" fmla="*/ 372 w 398"/>
                      <a:gd name="T1" fmla="*/ 0 h 154"/>
                      <a:gd name="T2" fmla="*/ 380 w 398"/>
                      <a:gd name="T3" fmla="*/ 24 h 154"/>
                      <a:gd name="T4" fmla="*/ 391 w 398"/>
                      <a:gd name="T5" fmla="*/ 61 h 154"/>
                      <a:gd name="T6" fmla="*/ 398 w 398"/>
                      <a:gd name="T7" fmla="*/ 98 h 154"/>
                      <a:gd name="T8" fmla="*/ 394 w 398"/>
                      <a:gd name="T9" fmla="*/ 128 h 154"/>
                      <a:gd name="T10" fmla="*/ 375 w 398"/>
                      <a:gd name="T11" fmla="*/ 131 h 154"/>
                      <a:gd name="T12" fmla="*/ 356 w 398"/>
                      <a:gd name="T13" fmla="*/ 133 h 154"/>
                      <a:gd name="T14" fmla="*/ 337 w 398"/>
                      <a:gd name="T15" fmla="*/ 134 h 154"/>
                      <a:gd name="T16" fmla="*/ 319 w 398"/>
                      <a:gd name="T17" fmla="*/ 136 h 154"/>
                      <a:gd name="T18" fmla="*/ 302 w 398"/>
                      <a:gd name="T19" fmla="*/ 136 h 154"/>
                      <a:gd name="T20" fmla="*/ 284 w 398"/>
                      <a:gd name="T21" fmla="*/ 136 h 154"/>
                      <a:gd name="T22" fmla="*/ 269 w 398"/>
                      <a:gd name="T23" fmla="*/ 136 h 154"/>
                      <a:gd name="T24" fmla="*/ 255 w 398"/>
                      <a:gd name="T25" fmla="*/ 136 h 154"/>
                      <a:gd name="T26" fmla="*/ 237 w 398"/>
                      <a:gd name="T27" fmla="*/ 136 h 154"/>
                      <a:gd name="T28" fmla="*/ 214 w 398"/>
                      <a:gd name="T29" fmla="*/ 138 h 154"/>
                      <a:gd name="T30" fmla="*/ 188 w 398"/>
                      <a:gd name="T31" fmla="*/ 141 h 154"/>
                      <a:gd name="T32" fmla="*/ 159 w 398"/>
                      <a:gd name="T33" fmla="*/ 145 h 154"/>
                      <a:gd name="T34" fmla="*/ 129 w 398"/>
                      <a:gd name="T35" fmla="*/ 148 h 154"/>
                      <a:gd name="T36" fmla="*/ 101 w 398"/>
                      <a:gd name="T37" fmla="*/ 152 h 154"/>
                      <a:gd name="T38" fmla="*/ 75 w 398"/>
                      <a:gd name="T39" fmla="*/ 154 h 154"/>
                      <a:gd name="T40" fmla="*/ 54 w 398"/>
                      <a:gd name="T41" fmla="*/ 154 h 154"/>
                      <a:gd name="T42" fmla="*/ 36 w 398"/>
                      <a:gd name="T43" fmla="*/ 152 h 154"/>
                      <a:gd name="T44" fmla="*/ 22 w 398"/>
                      <a:gd name="T45" fmla="*/ 148 h 154"/>
                      <a:gd name="T46" fmla="*/ 12 w 398"/>
                      <a:gd name="T47" fmla="*/ 143 h 154"/>
                      <a:gd name="T48" fmla="*/ 3 w 398"/>
                      <a:gd name="T49" fmla="*/ 138 h 154"/>
                      <a:gd name="T50" fmla="*/ 0 w 398"/>
                      <a:gd name="T51" fmla="*/ 129 h 154"/>
                      <a:gd name="T52" fmla="*/ 1 w 398"/>
                      <a:gd name="T53" fmla="*/ 121 h 154"/>
                      <a:gd name="T54" fmla="*/ 10 w 398"/>
                      <a:gd name="T55" fmla="*/ 112 h 154"/>
                      <a:gd name="T56" fmla="*/ 24 w 398"/>
                      <a:gd name="T57" fmla="*/ 101 h 154"/>
                      <a:gd name="T58" fmla="*/ 43 w 398"/>
                      <a:gd name="T59" fmla="*/ 93 h 154"/>
                      <a:gd name="T60" fmla="*/ 62 w 398"/>
                      <a:gd name="T61" fmla="*/ 87 h 154"/>
                      <a:gd name="T62" fmla="*/ 82 w 398"/>
                      <a:gd name="T63" fmla="*/ 82 h 154"/>
                      <a:gd name="T64" fmla="*/ 103 w 398"/>
                      <a:gd name="T65" fmla="*/ 77 h 154"/>
                      <a:gd name="T66" fmla="*/ 124 w 398"/>
                      <a:gd name="T67" fmla="*/ 72 h 154"/>
                      <a:gd name="T68" fmla="*/ 143 w 398"/>
                      <a:gd name="T69" fmla="*/ 63 h 154"/>
                      <a:gd name="T70" fmla="*/ 162 w 398"/>
                      <a:gd name="T71" fmla="*/ 52 h 154"/>
                      <a:gd name="T72" fmla="*/ 179 w 398"/>
                      <a:gd name="T73" fmla="*/ 38 h 154"/>
                      <a:gd name="T74" fmla="*/ 202 w 398"/>
                      <a:gd name="T75" fmla="*/ 42 h 154"/>
                      <a:gd name="T76" fmla="*/ 227 w 398"/>
                      <a:gd name="T77" fmla="*/ 40 h 154"/>
                      <a:gd name="T78" fmla="*/ 255 w 398"/>
                      <a:gd name="T79" fmla="*/ 37 h 154"/>
                      <a:gd name="T80" fmla="*/ 284 w 398"/>
                      <a:gd name="T81" fmla="*/ 31 h 154"/>
                      <a:gd name="T82" fmla="*/ 311 w 398"/>
                      <a:gd name="T83" fmla="*/ 24 h 154"/>
                      <a:gd name="T84" fmla="*/ 335 w 398"/>
                      <a:gd name="T85" fmla="*/ 16 h 154"/>
                      <a:gd name="T86" fmla="*/ 356 w 398"/>
                      <a:gd name="T87" fmla="*/ 9 h 154"/>
                      <a:gd name="T88" fmla="*/ 372 w 398"/>
                      <a:gd name="T89" fmla="*/ 0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8"/>
                      <a:gd name="T136" fmla="*/ 0 h 154"/>
                      <a:gd name="T137" fmla="*/ 398 w 39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8" h="154">
                        <a:moveTo>
                          <a:pt x="372" y="0"/>
                        </a:moveTo>
                        <a:lnTo>
                          <a:pt x="380" y="24"/>
                        </a:lnTo>
                        <a:lnTo>
                          <a:pt x="391" y="61"/>
                        </a:lnTo>
                        <a:lnTo>
                          <a:pt x="398" y="98"/>
                        </a:lnTo>
                        <a:lnTo>
                          <a:pt x="394" y="128"/>
                        </a:lnTo>
                        <a:lnTo>
                          <a:pt x="375" y="131"/>
                        </a:lnTo>
                        <a:lnTo>
                          <a:pt x="356" y="133"/>
                        </a:lnTo>
                        <a:lnTo>
                          <a:pt x="337" y="134"/>
                        </a:lnTo>
                        <a:lnTo>
                          <a:pt x="319" y="136"/>
                        </a:lnTo>
                        <a:lnTo>
                          <a:pt x="302" y="136"/>
                        </a:lnTo>
                        <a:lnTo>
                          <a:pt x="284" y="136"/>
                        </a:lnTo>
                        <a:lnTo>
                          <a:pt x="269" y="136"/>
                        </a:lnTo>
                        <a:lnTo>
                          <a:pt x="255" y="136"/>
                        </a:lnTo>
                        <a:lnTo>
                          <a:pt x="237" y="136"/>
                        </a:lnTo>
                        <a:lnTo>
                          <a:pt x="214" y="138"/>
                        </a:lnTo>
                        <a:lnTo>
                          <a:pt x="188" y="141"/>
                        </a:lnTo>
                        <a:lnTo>
                          <a:pt x="159" y="145"/>
                        </a:lnTo>
                        <a:lnTo>
                          <a:pt x="129" y="148"/>
                        </a:lnTo>
                        <a:lnTo>
                          <a:pt x="101" y="152"/>
                        </a:lnTo>
                        <a:lnTo>
                          <a:pt x="75" y="154"/>
                        </a:lnTo>
                        <a:lnTo>
                          <a:pt x="54" y="154"/>
                        </a:lnTo>
                        <a:lnTo>
                          <a:pt x="36" y="152"/>
                        </a:lnTo>
                        <a:lnTo>
                          <a:pt x="22" y="148"/>
                        </a:lnTo>
                        <a:lnTo>
                          <a:pt x="12" y="143"/>
                        </a:lnTo>
                        <a:lnTo>
                          <a:pt x="3" y="138"/>
                        </a:lnTo>
                        <a:lnTo>
                          <a:pt x="0" y="129"/>
                        </a:lnTo>
                        <a:lnTo>
                          <a:pt x="1" y="121"/>
                        </a:lnTo>
                        <a:lnTo>
                          <a:pt x="10" y="112"/>
                        </a:lnTo>
                        <a:lnTo>
                          <a:pt x="24" y="101"/>
                        </a:lnTo>
                        <a:lnTo>
                          <a:pt x="43" y="93"/>
                        </a:lnTo>
                        <a:lnTo>
                          <a:pt x="62" y="87"/>
                        </a:lnTo>
                        <a:lnTo>
                          <a:pt x="82" y="82"/>
                        </a:lnTo>
                        <a:lnTo>
                          <a:pt x="103" y="77"/>
                        </a:lnTo>
                        <a:lnTo>
                          <a:pt x="124" y="72"/>
                        </a:lnTo>
                        <a:lnTo>
                          <a:pt x="143" y="63"/>
                        </a:lnTo>
                        <a:lnTo>
                          <a:pt x="162" y="52"/>
                        </a:lnTo>
                        <a:lnTo>
                          <a:pt x="179" y="38"/>
                        </a:lnTo>
                        <a:lnTo>
                          <a:pt x="202" y="42"/>
                        </a:lnTo>
                        <a:lnTo>
                          <a:pt x="227" y="40"/>
                        </a:lnTo>
                        <a:lnTo>
                          <a:pt x="255" y="37"/>
                        </a:lnTo>
                        <a:lnTo>
                          <a:pt x="284" y="31"/>
                        </a:lnTo>
                        <a:lnTo>
                          <a:pt x="311" y="24"/>
                        </a:lnTo>
                        <a:lnTo>
                          <a:pt x="335" y="16"/>
                        </a:lnTo>
                        <a:lnTo>
                          <a:pt x="356" y="9"/>
                        </a:lnTo>
                        <a:lnTo>
                          <a:pt x="372" y="0"/>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2" name="Freeform 44"/>
                  <p:cNvSpPr>
                    <a:spLocks/>
                  </p:cNvSpPr>
                  <p:nvPr/>
                </p:nvSpPr>
                <p:spPr bwMode="auto">
                  <a:xfrm>
                    <a:off x="4074" y="1920"/>
                    <a:ext cx="378" cy="1667"/>
                  </a:xfrm>
                  <a:custGeom>
                    <a:avLst/>
                    <a:gdLst>
                      <a:gd name="T0" fmla="*/ 327 w 378"/>
                      <a:gd name="T1" fmla="*/ 1637 h 1667"/>
                      <a:gd name="T2" fmla="*/ 264 w 378"/>
                      <a:gd name="T3" fmla="*/ 1653 h 1667"/>
                      <a:gd name="T4" fmla="*/ 191 w 378"/>
                      <a:gd name="T5" fmla="*/ 1665 h 1667"/>
                      <a:gd name="T6" fmla="*/ 129 w 378"/>
                      <a:gd name="T7" fmla="*/ 1663 h 1667"/>
                      <a:gd name="T8" fmla="*/ 122 w 378"/>
                      <a:gd name="T9" fmla="*/ 1536 h 1667"/>
                      <a:gd name="T10" fmla="*/ 150 w 378"/>
                      <a:gd name="T11" fmla="*/ 1165 h 1667"/>
                      <a:gd name="T12" fmla="*/ 147 w 378"/>
                      <a:gd name="T13" fmla="*/ 1061 h 1667"/>
                      <a:gd name="T14" fmla="*/ 145 w 378"/>
                      <a:gd name="T15" fmla="*/ 1043 h 1667"/>
                      <a:gd name="T16" fmla="*/ 163 w 378"/>
                      <a:gd name="T17" fmla="*/ 1029 h 1667"/>
                      <a:gd name="T18" fmla="*/ 163 w 378"/>
                      <a:gd name="T19" fmla="*/ 1012 h 1667"/>
                      <a:gd name="T20" fmla="*/ 149 w 378"/>
                      <a:gd name="T21" fmla="*/ 971 h 1667"/>
                      <a:gd name="T22" fmla="*/ 133 w 378"/>
                      <a:gd name="T23" fmla="*/ 896 h 1667"/>
                      <a:gd name="T24" fmla="*/ 117 w 378"/>
                      <a:gd name="T25" fmla="*/ 818 h 1667"/>
                      <a:gd name="T26" fmla="*/ 81 w 378"/>
                      <a:gd name="T27" fmla="*/ 704 h 1667"/>
                      <a:gd name="T28" fmla="*/ 37 w 378"/>
                      <a:gd name="T29" fmla="*/ 543 h 1667"/>
                      <a:gd name="T30" fmla="*/ 5 w 378"/>
                      <a:gd name="T31" fmla="*/ 360 h 1667"/>
                      <a:gd name="T32" fmla="*/ 4 w 378"/>
                      <a:gd name="T33" fmla="*/ 182 h 1667"/>
                      <a:gd name="T34" fmla="*/ 30 w 378"/>
                      <a:gd name="T35" fmla="*/ 72 h 1667"/>
                      <a:gd name="T36" fmla="*/ 74 w 378"/>
                      <a:gd name="T37" fmla="*/ 18 h 1667"/>
                      <a:gd name="T38" fmla="*/ 121 w 378"/>
                      <a:gd name="T39" fmla="*/ 2 h 1667"/>
                      <a:gd name="T40" fmla="*/ 168 w 378"/>
                      <a:gd name="T41" fmla="*/ 4 h 1667"/>
                      <a:gd name="T42" fmla="*/ 226 w 378"/>
                      <a:gd name="T43" fmla="*/ 28 h 1667"/>
                      <a:gd name="T44" fmla="*/ 281 w 378"/>
                      <a:gd name="T45" fmla="*/ 84 h 1667"/>
                      <a:gd name="T46" fmla="*/ 318 w 378"/>
                      <a:gd name="T47" fmla="*/ 180 h 1667"/>
                      <a:gd name="T48" fmla="*/ 323 w 378"/>
                      <a:gd name="T49" fmla="*/ 388 h 1667"/>
                      <a:gd name="T50" fmla="*/ 323 w 378"/>
                      <a:gd name="T51" fmla="*/ 629 h 1667"/>
                      <a:gd name="T52" fmla="*/ 323 w 378"/>
                      <a:gd name="T53" fmla="*/ 741 h 1667"/>
                      <a:gd name="T54" fmla="*/ 325 w 378"/>
                      <a:gd name="T55" fmla="*/ 837 h 1667"/>
                      <a:gd name="T56" fmla="*/ 341 w 378"/>
                      <a:gd name="T57" fmla="*/ 905 h 1667"/>
                      <a:gd name="T58" fmla="*/ 369 w 378"/>
                      <a:gd name="T59" fmla="*/ 1033 h 1667"/>
                      <a:gd name="T60" fmla="*/ 378 w 378"/>
                      <a:gd name="T61" fmla="*/ 1204 h 1667"/>
                      <a:gd name="T62" fmla="*/ 364 w 378"/>
                      <a:gd name="T63" fmla="*/ 1555 h 16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1667"/>
                      <a:gd name="T98" fmla="*/ 378 w 378"/>
                      <a:gd name="T99" fmla="*/ 1667 h 16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1667">
                        <a:moveTo>
                          <a:pt x="346" y="1632"/>
                        </a:moveTo>
                        <a:lnTo>
                          <a:pt x="327" y="1637"/>
                        </a:lnTo>
                        <a:lnTo>
                          <a:pt x="297" y="1644"/>
                        </a:lnTo>
                        <a:lnTo>
                          <a:pt x="264" y="1653"/>
                        </a:lnTo>
                        <a:lnTo>
                          <a:pt x="227" y="1660"/>
                        </a:lnTo>
                        <a:lnTo>
                          <a:pt x="191" y="1665"/>
                        </a:lnTo>
                        <a:lnTo>
                          <a:pt x="157" y="1667"/>
                        </a:lnTo>
                        <a:lnTo>
                          <a:pt x="129" y="1663"/>
                        </a:lnTo>
                        <a:lnTo>
                          <a:pt x="112" y="1654"/>
                        </a:lnTo>
                        <a:lnTo>
                          <a:pt x="122" y="1536"/>
                        </a:lnTo>
                        <a:lnTo>
                          <a:pt x="138" y="1345"/>
                        </a:lnTo>
                        <a:lnTo>
                          <a:pt x="150" y="1165"/>
                        </a:lnTo>
                        <a:lnTo>
                          <a:pt x="152" y="1076"/>
                        </a:lnTo>
                        <a:lnTo>
                          <a:pt x="147" y="1061"/>
                        </a:lnTo>
                        <a:lnTo>
                          <a:pt x="143" y="1050"/>
                        </a:lnTo>
                        <a:lnTo>
                          <a:pt x="145" y="1043"/>
                        </a:lnTo>
                        <a:lnTo>
                          <a:pt x="154" y="1036"/>
                        </a:lnTo>
                        <a:lnTo>
                          <a:pt x="163" y="1029"/>
                        </a:lnTo>
                        <a:lnTo>
                          <a:pt x="166" y="1020"/>
                        </a:lnTo>
                        <a:lnTo>
                          <a:pt x="163" y="1012"/>
                        </a:lnTo>
                        <a:lnTo>
                          <a:pt x="157" y="996"/>
                        </a:lnTo>
                        <a:lnTo>
                          <a:pt x="149" y="971"/>
                        </a:lnTo>
                        <a:lnTo>
                          <a:pt x="142" y="936"/>
                        </a:lnTo>
                        <a:lnTo>
                          <a:pt x="133" y="896"/>
                        </a:lnTo>
                        <a:lnTo>
                          <a:pt x="124" y="851"/>
                        </a:lnTo>
                        <a:lnTo>
                          <a:pt x="117" y="818"/>
                        </a:lnTo>
                        <a:lnTo>
                          <a:pt x="102" y="769"/>
                        </a:lnTo>
                        <a:lnTo>
                          <a:pt x="81" y="704"/>
                        </a:lnTo>
                        <a:lnTo>
                          <a:pt x="60" y="629"/>
                        </a:lnTo>
                        <a:lnTo>
                          <a:pt x="37" y="543"/>
                        </a:lnTo>
                        <a:lnTo>
                          <a:pt x="18" y="453"/>
                        </a:lnTo>
                        <a:lnTo>
                          <a:pt x="5" y="360"/>
                        </a:lnTo>
                        <a:lnTo>
                          <a:pt x="0" y="266"/>
                        </a:lnTo>
                        <a:lnTo>
                          <a:pt x="4" y="182"/>
                        </a:lnTo>
                        <a:lnTo>
                          <a:pt x="14" y="117"/>
                        </a:lnTo>
                        <a:lnTo>
                          <a:pt x="30" y="72"/>
                        </a:lnTo>
                        <a:lnTo>
                          <a:pt x="51" y="39"/>
                        </a:lnTo>
                        <a:lnTo>
                          <a:pt x="74" y="18"/>
                        </a:lnTo>
                        <a:lnTo>
                          <a:pt x="96" y="5"/>
                        </a:lnTo>
                        <a:lnTo>
                          <a:pt x="121" y="2"/>
                        </a:lnTo>
                        <a:lnTo>
                          <a:pt x="143" y="0"/>
                        </a:lnTo>
                        <a:lnTo>
                          <a:pt x="168" y="4"/>
                        </a:lnTo>
                        <a:lnTo>
                          <a:pt x="196" y="12"/>
                        </a:lnTo>
                        <a:lnTo>
                          <a:pt x="226" y="28"/>
                        </a:lnTo>
                        <a:lnTo>
                          <a:pt x="255" y="51"/>
                        </a:lnTo>
                        <a:lnTo>
                          <a:pt x="281" y="84"/>
                        </a:lnTo>
                        <a:lnTo>
                          <a:pt x="304" y="126"/>
                        </a:lnTo>
                        <a:lnTo>
                          <a:pt x="318" y="180"/>
                        </a:lnTo>
                        <a:lnTo>
                          <a:pt x="323" y="245"/>
                        </a:lnTo>
                        <a:lnTo>
                          <a:pt x="323" y="388"/>
                        </a:lnTo>
                        <a:lnTo>
                          <a:pt x="323" y="521"/>
                        </a:lnTo>
                        <a:lnTo>
                          <a:pt x="323" y="629"/>
                        </a:lnTo>
                        <a:lnTo>
                          <a:pt x="323" y="695"/>
                        </a:lnTo>
                        <a:lnTo>
                          <a:pt x="323" y="741"/>
                        </a:lnTo>
                        <a:lnTo>
                          <a:pt x="323" y="791"/>
                        </a:lnTo>
                        <a:lnTo>
                          <a:pt x="325" y="837"/>
                        </a:lnTo>
                        <a:lnTo>
                          <a:pt x="330" y="868"/>
                        </a:lnTo>
                        <a:lnTo>
                          <a:pt x="341" y="905"/>
                        </a:lnTo>
                        <a:lnTo>
                          <a:pt x="355" y="966"/>
                        </a:lnTo>
                        <a:lnTo>
                          <a:pt x="369" y="1033"/>
                        </a:lnTo>
                        <a:lnTo>
                          <a:pt x="376" y="1092"/>
                        </a:lnTo>
                        <a:lnTo>
                          <a:pt x="378" y="1204"/>
                        </a:lnTo>
                        <a:lnTo>
                          <a:pt x="374" y="1385"/>
                        </a:lnTo>
                        <a:lnTo>
                          <a:pt x="364" y="1555"/>
                        </a:lnTo>
                        <a:lnTo>
                          <a:pt x="346" y="1632"/>
                        </a:lnTo>
                        <a:close/>
                      </a:path>
                    </a:pathLst>
                  </a:custGeom>
                  <a:solidFill>
                    <a:srgbClr val="003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3" name="Freeform 45"/>
                  <p:cNvSpPr>
                    <a:spLocks/>
                  </p:cNvSpPr>
                  <p:nvPr/>
                </p:nvSpPr>
                <p:spPr bwMode="auto">
                  <a:xfrm>
                    <a:off x="4212" y="1920"/>
                    <a:ext cx="138" cy="1654"/>
                  </a:xfrm>
                  <a:custGeom>
                    <a:avLst/>
                    <a:gdLst>
                      <a:gd name="T0" fmla="*/ 0 w 138"/>
                      <a:gd name="T1" fmla="*/ 0 h 1654"/>
                      <a:gd name="T2" fmla="*/ 4 w 138"/>
                      <a:gd name="T3" fmla="*/ 131 h 1654"/>
                      <a:gd name="T4" fmla="*/ 11 w 138"/>
                      <a:gd name="T5" fmla="*/ 390 h 1654"/>
                      <a:gd name="T6" fmla="*/ 19 w 138"/>
                      <a:gd name="T7" fmla="*/ 648 h 1654"/>
                      <a:gd name="T8" fmla="*/ 30 w 138"/>
                      <a:gd name="T9" fmla="*/ 774 h 1654"/>
                      <a:gd name="T10" fmla="*/ 42 w 138"/>
                      <a:gd name="T11" fmla="*/ 802 h 1654"/>
                      <a:gd name="T12" fmla="*/ 56 w 138"/>
                      <a:gd name="T13" fmla="*/ 844 h 1654"/>
                      <a:gd name="T14" fmla="*/ 68 w 138"/>
                      <a:gd name="T15" fmla="*/ 886 h 1654"/>
                      <a:gd name="T16" fmla="*/ 72 w 138"/>
                      <a:gd name="T17" fmla="*/ 916 h 1654"/>
                      <a:gd name="T18" fmla="*/ 72 w 138"/>
                      <a:gd name="T19" fmla="*/ 935 h 1654"/>
                      <a:gd name="T20" fmla="*/ 75 w 138"/>
                      <a:gd name="T21" fmla="*/ 954 h 1654"/>
                      <a:gd name="T22" fmla="*/ 81 w 138"/>
                      <a:gd name="T23" fmla="*/ 970 h 1654"/>
                      <a:gd name="T24" fmla="*/ 88 w 138"/>
                      <a:gd name="T25" fmla="*/ 978 h 1654"/>
                      <a:gd name="T26" fmla="*/ 95 w 138"/>
                      <a:gd name="T27" fmla="*/ 984 h 1654"/>
                      <a:gd name="T28" fmla="*/ 98 w 138"/>
                      <a:gd name="T29" fmla="*/ 991 h 1654"/>
                      <a:gd name="T30" fmla="*/ 100 w 138"/>
                      <a:gd name="T31" fmla="*/ 1001 h 1654"/>
                      <a:gd name="T32" fmla="*/ 102 w 138"/>
                      <a:gd name="T33" fmla="*/ 1013 h 1654"/>
                      <a:gd name="T34" fmla="*/ 116 w 138"/>
                      <a:gd name="T35" fmla="*/ 1164 h 1654"/>
                      <a:gd name="T36" fmla="*/ 119 w 138"/>
                      <a:gd name="T37" fmla="*/ 1370 h 1654"/>
                      <a:gd name="T38" fmla="*/ 117 w 138"/>
                      <a:gd name="T39" fmla="*/ 1558 h 1654"/>
                      <a:gd name="T40" fmla="*/ 114 w 138"/>
                      <a:gd name="T41" fmla="*/ 1654 h 1654"/>
                      <a:gd name="T42" fmla="*/ 131 w 138"/>
                      <a:gd name="T43" fmla="*/ 1651 h 1654"/>
                      <a:gd name="T44" fmla="*/ 135 w 138"/>
                      <a:gd name="T45" fmla="*/ 1555 h 1654"/>
                      <a:gd name="T46" fmla="*/ 138 w 138"/>
                      <a:gd name="T47" fmla="*/ 1368 h 1654"/>
                      <a:gd name="T48" fmla="*/ 135 w 138"/>
                      <a:gd name="T49" fmla="*/ 1164 h 1654"/>
                      <a:gd name="T50" fmla="*/ 119 w 138"/>
                      <a:gd name="T51" fmla="*/ 1013 h 1654"/>
                      <a:gd name="T52" fmla="*/ 117 w 138"/>
                      <a:gd name="T53" fmla="*/ 1001 h 1654"/>
                      <a:gd name="T54" fmla="*/ 116 w 138"/>
                      <a:gd name="T55" fmla="*/ 991 h 1654"/>
                      <a:gd name="T56" fmla="*/ 112 w 138"/>
                      <a:gd name="T57" fmla="*/ 984 h 1654"/>
                      <a:gd name="T58" fmla="*/ 107 w 138"/>
                      <a:gd name="T59" fmla="*/ 978 h 1654"/>
                      <a:gd name="T60" fmla="*/ 98 w 138"/>
                      <a:gd name="T61" fmla="*/ 970 h 1654"/>
                      <a:gd name="T62" fmla="*/ 93 w 138"/>
                      <a:gd name="T63" fmla="*/ 954 h 1654"/>
                      <a:gd name="T64" fmla="*/ 91 w 138"/>
                      <a:gd name="T65" fmla="*/ 935 h 1654"/>
                      <a:gd name="T66" fmla="*/ 91 w 138"/>
                      <a:gd name="T67" fmla="*/ 916 h 1654"/>
                      <a:gd name="T68" fmla="*/ 88 w 138"/>
                      <a:gd name="T69" fmla="*/ 886 h 1654"/>
                      <a:gd name="T70" fmla="*/ 75 w 138"/>
                      <a:gd name="T71" fmla="*/ 844 h 1654"/>
                      <a:gd name="T72" fmla="*/ 60 w 138"/>
                      <a:gd name="T73" fmla="*/ 802 h 1654"/>
                      <a:gd name="T74" fmla="*/ 47 w 138"/>
                      <a:gd name="T75" fmla="*/ 774 h 1654"/>
                      <a:gd name="T76" fmla="*/ 37 w 138"/>
                      <a:gd name="T77" fmla="*/ 648 h 1654"/>
                      <a:gd name="T78" fmla="*/ 28 w 138"/>
                      <a:gd name="T79" fmla="*/ 391 h 1654"/>
                      <a:gd name="T80" fmla="*/ 21 w 138"/>
                      <a:gd name="T81" fmla="*/ 133 h 1654"/>
                      <a:gd name="T82" fmla="*/ 19 w 138"/>
                      <a:gd name="T83" fmla="*/ 2 h 1654"/>
                      <a:gd name="T84" fmla="*/ 0 w 138"/>
                      <a:gd name="T85" fmla="*/ 0 h 16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1654"/>
                      <a:gd name="T131" fmla="*/ 138 w 138"/>
                      <a:gd name="T132" fmla="*/ 1654 h 16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1654">
                        <a:moveTo>
                          <a:pt x="0" y="0"/>
                        </a:moveTo>
                        <a:lnTo>
                          <a:pt x="4" y="131"/>
                        </a:lnTo>
                        <a:lnTo>
                          <a:pt x="11" y="390"/>
                        </a:lnTo>
                        <a:lnTo>
                          <a:pt x="19" y="648"/>
                        </a:lnTo>
                        <a:lnTo>
                          <a:pt x="30" y="774"/>
                        </a:lnTo>
                        <a:lnTo>
                          <a:pt x="42" y="802"/>
                        </a:lnTo>
                        <a:lnTo>
                          <a:pt x="56" y="844"/>
                        </a:lnTo>
                        <a:lnTo>
                          <a:pt x="68" y="886"/>
                        </a:lnTo>
                        <a:lnTo>
                          <a:pt x="72" y="916"/>
                        </a:lnTo>
                        <a:lnTo>
                          <a:pt x="72" y="935"/>
                        </a:lnTo>
                        <a:lnTo>
                          <a:pt x="75" y="954"/>
                        </a:lnTo>
                        <a:lnTo>
                          <a:pt x="81" y="970"/>
                        </a:lnTo>
                        <a:lnTo>
                          <a:pt x="88" y="978"/>
                        </a:lnTo>
                        <a:lnTo>
                          <a:pt x="95" y="984"/>
                        </a:lnTo>
                        <a:lnTo>
                          <a:pt x="98" y="991"/>
                        </a:lnTo>
                        <a:lnTo>
                          <a:pt x="100" y="1001"/>
                        </a:lnTo>
                        <a:lnTo>
                          <a:pt x="102" y="1013"/>
                        </a:lnTo>
                        <a:lnTo>
                          <a:pt x="116" y="1164"/>
                        </a:lnTo>
                        <a:lnTo>
                          <a:pt x="119" y="1370"/>
                        </a:lnTo>
                        <a:lnTo>
                          <a:pt x="117" y="1558"/>
                        </a:lnTo>
                        <a:lnTo>
                          <a:pt x="114" y="1654"/>
                        </a:lnTo>
                        <a:lnTo>
                          <a:pt x="131" y="1651"/>
                        </a:lnTo>
                        <a:lnTo>
                          <a:pt x="135" y="1555"/>
                        </a:lnTo>
                        <a:lnTo>
                          <a:pt x="138" y="1368"/>
                        </a:lnTo>
                        <a:lnTo>
                          <a:pt x="135" y="1164"/>
                        </a:lnTo>
                        <a:lnTo>
                          <a:pt x="119" y="1013"/>
                        </a:lnTo>
                        <a:lnTo>
                          <a:pt x="117" y="1001"/>
                        </a:lnTo>
                        <a:lnTo>
                          <a:pt x="116" y="991"/>
                        </a:lnTo>
                        <a:lnTo>
                          <a:pt x="112" y="984"/>
                        </a:lnTo>
                        <a:lnTo>
                          <a:pt x="107" y="978"/>
                        </a:lnTo>
                        <a:lnTo>
                          <a:pt x="98" y="970"/>
                        </a:lnTo>
                        <a:lnTo>
                          <a:pt x="93" y="954"/>
                        </a:lnTo>
                        <a:lnTo>
                          <a:pt x="91" y="935"/>
                        </a:lnTo>
                        <a:lnTo>
                          <a:pt x="91" y="916"/>
                        </a:lnTo>
                        <a:lnTo>
                          <a:pt x="88" y="886"/>
                        </a:lnTo>
                        <a:lnTo>
                          <a:pt x="75" y="844"/>
                        </a:lnTo>
                        <a:lnTo>
                          <a:pt x="60" y="802"/>
                        </a:lnTo>
                        <a:lnTo>
                          <a:pt x="47" y="774"/>
                        </a:lnTo>
                        <a:lnTo>
                          <a:pt x="37" y="648"/>
                        </a:lnTo>
                        <a:lnTo>
                          <a:pt x="28" y="391"/>
                        </a:lnTo>
                        <a:lnTo>
                          <a:pt x="21" y="133"/>
                        </a:lnTo>
                        <a:lnTo>
                          <a:pt x="19" y="2"/>
                        </a:lnTo>
                        <a:lnTo>
                          <a:pt x="0" y="0"/>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4" name="Freeform 46"/>
                  <p:cNvSpPr>
                    <a:spLocks/>
                  </p:cNvSpPr>
                  <p:nvPr/>
                </p:nvSpPr>
                <p:spPr bwMode="auto">
                  <a:xfrm>
                    <a:off x="3665" y="1461"/>
                    <a:ext cx="194" cy="141"/>
                  </a:xfrm>
                  <a:custGeom>
                    <a:avLst/>
                    <a:gdLst>
                      <a:gd name="T0" fmla="*/ 165 w 194"/>
                      <a:gd name="T1" fmla="*/ 43 h 141"/>
                      <a:gd name="T2" fmla="*/ 168 w 194"/>
                      <a:gd name="T3" fmla="*/ 43 h 141"/>
                      <a:gd name="T4" fmla="*/ 173 w 194"/>
                      <a:gd name="T5" fmla="*/ 43 h 141"/>
                      <a:gd name="T6" fmla="*/ 179 w 194"/>
                      <a:gd name="T7" fmla="*/ 45 h 141"/>
                      <a:gd name="T8" fmla="*/ 182 w 194"/>
                      <a:gd name="T9" fmla="*/ 47 h 141"/>
                      <a:gd name="T10" fmla="*/ 189 w 194"/>
                      <a:gd name="T11" fmla="*/ 52 h 141"/>
                      <a:gd name="T12" fmla="*/ 193 w 194"/>
                      <a:gd name="T13" fmla="*/ 59 h 141"/>
                      <a:gd name="T14" fmla="*/ 194 w 194"/>
                      <a:gd name="T15" fmla="*/ 68 h 141"/>
                      <a:gd name="T16" fmla="*/ 193 w 194"/>
                      <a:gd name="T17" fmla="*/ 77 h 141"/>
                      <a:gd name="T18" fmla="*/ 189 w 194"/>
                      <a:gd name="T19" fmla="*/ 80 h 141"/>
                      <a:gd name="T20" fmla="*/ 184 w 194"/>
                      <a:gd name="T21" fmla="*/ 84 h 141"/>
                      <a:gd name="T22" fmla="*/ 179 w 194"/>
                      <a:gd name="T23" fmla="*/ 87 h 141"/>
                      <a:gd name="T24" fmla="*/ 173 w 194"/>
                      <a:gd name="T25" fmla="*/ 89 h 141"/>
                      <a:gd name="T26" fmla="*/ 170 w 194"/>
                      <a:gd name="T27" fmla="*/ 92 h 141"/>
                      <a:gd name="T28" fmla="*/ 163 w 194"/>
                      <a:gd name="T29" fmla="*/ 96 h 141"/>
                      <a:gd name="T30" fmla="*/ 156 w 194"/>
                      <a:gd name="T31" fmla="*/ 99 h 141"/>
                      <a:gd name="T32" fmla="*/ 147 w 194"/>
                      <a:gd name="T33" fmla="*/ 103 h 141"/>
                      <a:gd name="T34" fmla="*/ 138 w 194"/>
                      <a:gd name="T35" fmla="*/ 106 h 141"/>
                      <a:gd name="T36" fmla="*/ 130 w 194"/>
                      <a:gd name="T37" fmla="*/ 110 h 141"/>
                      <a:gd name="T38" fmla="*/ 119 w 194"/>
                      <a:gd name="T39" fmla="*/ 113 h 141"/>
                      <a:gd name="T40" fmla="*/ 110 w 194"/>
                      <a:gd name="T41" fmla="*/ 115 h 141"/>
                      <a:gd name="T42" fmla="*/ 98 w 194"/>
                      <a:gd name="T43" fmla="*/ 119 h 141"/>
                      <a:gd name="T44" fmla="*/ 86 w 194"/>
                      <a:gd name="T45" fmla="*/ 122 h 141"/>
                      <a:gd name="T46" fmla="*/ 74 w 194"/>
                      <a:gd name="T47" fmla="*/ 127 h 141"/>
                      <a:gd name="T48" fmla="*/ 60 w 194"/>
                      <a:gd name="T49" fmla="*/ 131 h 141"/>
                      <a:gd name="T50" fmla="*/ 48 w 194"/>
                      <a:gd name="T51" fmla="*/ 136 h 141"/>
                      <a:gd name="T52" fmla="*/ 37 w 194"/>
                      <a:gd name="T53" fmla="*/ 140 h 141"/>
                      <a:gd name="T54" fmla="*/ 30 w 194"/>
                      <a:gd name="T55" fmla="*/ 141 h 141"/>
                      <a:gd name="T56" fmla="*/ 25 w 194"/>
                      <a:gd name="T57" fmla="*/ 141 h 141"/>
                      <a:gd name="T58" fmla="*/ 18 w 194"/>
                      <a:gd name="T59" fmla="*/ 138 h 141"/>
                      <a:gd name="T60" fmla="*/ 14 w 194"/>
                      <a:gd name="T61" fmla="*/ 134 h 141"/>
                      <a:gd name="T62" fmla="*/ 11 w 194"/>
                      <a:gd name="T63" fmla="*/ 129 h 141"/>
                      <a:gd name="T64" fmla="*/ 9 w 194"/>
                      <a:gd name="T65" fmla="*/ 122 h 141"/>
                      <a:gd name="T66" fmla="*/ 7 w 194"/>
                      <a:gd name="T67" fmla="*/ 108 h 141"/>
                      <a:gd name="T68" fmla="*/ 6 w 194"/>
                      <a:gd name="T69" fmla="*/ 89 h 141"/>
                      <a:gd name="T70" fmla="*/ 4 w 194"/>
                      <a:gd name="T71" fmla="*/ 68 h 141"/>
                      <a:gd name="T72" fmla="*/ 2 w 194"/>
                      <a:gd name="T73" fmla="*/ 52 h 141"/>
                      <a:gd name="T74" fmla="*/ 0 w 194"/>
                      <a:gd name="T75" fmla="*/ 42 h 141"/>
                      <a:gd name="T76" fmla="*/ 2 w 194"/>
                      <a:gd name="T77" fmla="*/ 31 h 141"/>
                      <a:gd name="T78" fmla="*/ 9 w 194"/>
                      <a:gd name="T79" fmla="*/ 22 h 141"/>
                      <a:gd name="T80" fmla="*/ 20 w 194"/>
                      <a:gd name="T81" fmla="*/ 17 h 141"/>
                      <a:gd name="T82" fmla="*/ 27 w 194"/>
                      <a:gd name="T83" fmla="*/ 16 h 141"/>
                      <a:gd name="T84" fmla="*/ 37 w 194"/>
                      <a:gd name="T85" fmla="*/ 14 h 141"/>
                      <a:gd name="T86" fmla="*/ 48 w 194"/>
                      <a:gd name="T87" fmla="*/ 12 h 141"/>
                      <a:gd name="T88" fmla="*/ 60 w 194"/>
                      <a:gd name="T89" fmla="*/ 9 h 141"/>
                      <a:gd name="T90" fmla="*/ 70 w 194"/>
                      <a:gd name="T91" fmla="*/ 7 h 141"/>
                      <a:gd name="T92" fmla="*/ 81 w 194"/>
                      <a:gd name="T93" fmla="*/ 5 h 141"/>
                      <a:gd name="T94" fmla="*/ 89 w 194"/>
                      <a:gd name="T95" fmla="*/ 2 h 141"/>
                      <a:gd name="T96" fmla="*/ 95 w 194"/>
                      <a:gd name="T97" fmla="*/ 0 h 141"/>
                      <a:gd name="T98" fmla="*/ 102 w 194"/>
                      <a:gd name="T99" fmla="*/ 2 h 141"/>
                      <a:gd name="T100" fmla="*/ 102 w 194"/>
                      <a:gd name="T101" fmla="*/ 10 h 141"/>
                      <a:gd name="T102" fmla="*/ 95 w 194"/>
                      <a:gd name="T103" fmla="*/ 21 h 141"/>
                      <a:gd name="T104" fmla="*/ 81 w 194"/>
                      <a:gd name="T105" fmla="*/ 31 h 141"/>
                      <a:gd name="T106" fmla="*/ 98 w 194"/>
                      <a:gd name="T107" fmla="*/ 31 h 141"/>
                      <a:gd name="T108" fmla="*/ 112 w 194"/>
                      <a:gd name="T109" fmla="*/ 31 h 141"/>
                      <a:gd name="T110" fmla="*/ 124 w 194"/>
                      <a:gd name="T111" fmla="*/ 33 h 141"/>
                      <a:gd name="T112" fmla="*/ 135 w 194"/>
                      <a:gd name="T113" fmla="*/ 35 h 141"/>
                      <a:gd name="T114" fmla="*/ 144 w 194"/>
                      <a:gd name="T115" fmla="*/ 36 h 141"/>
                      <a:gd name="T116" fmla="*/ 151 w 194"/>
                      <a:gd name="T117" fmla="*/ 38 h 141"/>
                      <a:gd name="T118" fmla="*/ 158 w 194"/>
                      <a:gd name="T119" fmla="*/ 42 h 141"/>
                      <a:gd name="T120" fmla="*/ 165 w 194"/>
                      <a:gd name="T121" fmla="*/ 43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
                      <a:gd name="T184" fmla="*/ 0 h 141"/>
                      <a:gd name="T185" fmla="*/ 194 w 194"/>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 h="141">
                        <a:moveTo>
                          <a:pt x="165" y="43"/>
                        </a:moveTo>
                        <a:lnTo>
                          <a:pt x="168" y="43"/>
                        </a:lnTo>
                        <a:lnTo>
                          <a:pt x="173" y="43"/>
                        </a:lnTo>
                        <a:lnTo>
                          <a:pt x="179" y="45"/>
                        </a:lnTo>
                        <a:lnTo>
                          <a:pt x="182" y="47"/>
                        </a:lnTo>
                        <a:lnTo>
                          <a:pt x="189" y="52"/>
                        </a:lnTo>
                        <a:lnTo>
                          <a:pt x="193" y="59"/>
                        </a:lnTo>
                        <a:lnTo>
                          <a:pt x="194" y="68"/>
                        </a:lnTo>
                        <a:lnTo>
                          <a:pt x="193" y="77"/>
                        </a:lnTo>
                        <a:lnTo>
                          <a:pt x="189" y="80"/>
                        </a:lnTo>
                        <a:lnTo>
                          <a:pt x="184" y="84"/>
                        </a:lnTo>
                        <a:lnTo>
                          <a:pt x="179" y="87"/>
                        </a:lnTo>
                        <a:lnTo>
                          <a:pt x="173" y="89"/>
                        </a:lnTo>
                        <a:lnTo>
                          <a:pt x="170" y="92"/>
                        </a:lnTo>
                        <a:lnTo>
                          <a:pt x="163" y="96"/>
                        </a:lnTo>
                        <a:lnTo>
                          <a:pt x="156" y="99"/>
                        </a:lnTo>
                        <a:lnTo>
                          <a:pt x="147" y="103"/>
                        </a:lnTo>
                        <a:lnTo>
                          <a:pt x="138" y="106"/>
                        </a:lnTo>
                        <a:lnTo>
                          <a:pt x="130" y="110"/>
                        </a:lnTo>
                        <a:lnTo>
                          <a:pt x="119" y="113"/>
                        </a:lnTo>
                        <a:lnTo>
                          <a:pt x="110" y="115"/>
                        </a:lnTo>
                        <a:lnTo>
                          <a:pt x="98" y="119"/>
                        </a:lnTo>
                        <a:lnTo>
                          <a:pt x="86" y="122"/>
                        </a:lnTo>
                        <a:lnTo>
                          <a:pt x="74" y="127"/>
                        </a:lnTo>
                        <a:lnTo>
                          <a:pt x="60" y="131"/>
                        </a:lnTo>
                        <a:lnTo>
                          <a:pt x="48" y="136"/>
                        </a:lnTo>
                        <a:lnTo>
                          <a:pt x="37" y="140"/>
                        </a:lnTo>
                        <a:lnTo>
                          <a:pt x="30" y="141"/>
                        </a:lnTo>
                        <a:lnTo>
                          <a:pt x="25" y="141"/>
                        </a:lnTo>
                        <a:lnTo>
                          <a:pt x="18" y="138"/>
                        </a:lnTo>
                        <a:lnTo>
                          <a:pt x="14" y="134"/>
                        </a:lnTo>
                        <a:lnTo>
                          <a:pt x="11" y="129"/>
                        </a:lnTo>
                        <a:lnTo>
                          <a:pt x="9" y="122"/>
                        </a:lnTo>
                        <a:lnTo>
                          <a:pt x="7" y="108"/>
                        </a:lnTo>
                        <a:lnTo>
                          <a:pt x="6" y="89"/>
                        </a:lnTo>
                        <a:lnTo>
                          <a:pt x="4" y="68"/>
                        </a:lnTo>
                        <a:lnTo>
                          <a:pt x="2" y="52"/>
                        </a:lnTo>
                        <a:lnTo>
                          <a:pt x="0" y="42"/>
                        </a:lnTo>
                        <a:lnTo>
                          <a:pt x="2" y="31"/>
                        </a:lnTo>
                        <a:lnTo>
                          <a:pt x="9" y="22"/>
                        </a:lnTo>
                        <a:lnTo>
                          <a:pt x="20" y="17"/>
                        </a:lnTo>
                        <a:lnTo>
                          <a:pt x="27" y="16"/>
                        </a:lnTo>
                        <a:lnTo>
                          <a:pt x="37" y="14"/>
                        </a:lnTo>
                        <a:lnTo>
                          <a:pt x="48" y="12"/>
                        </a:lnTo>
                        <a:lnTo>
                          <a:pt x="60" y="9"/>
                        </a:lnTo>
                        <a:lnTo>
                          <a:pt x="70" y="7"/>
                        </a:lnTo>
                        <a:lnTo>
                          <a:pt x="81" y="5"/>
                        </a:lnTo>
                        <a:lnTo>
                          <a:pt x="89" y="2"/>
                        </a:lnTo>
                        <a:lnTo>
                          <a:pt x="95" y="0"/>
                        </a:lnTo>
                        <a:lnTo>
                          <a:pt x="102" y="2"/>
                        </a:lnTo>
                        <a:lnTo>
                          <a:pt x="102" y="10"/>
                        </a:lnTo>
                        <a:lnTo>
                          <a:pt x="95" y="21"/>
                        </a:lnTo>
                        <a:lnTo>
                          <a:pt x="81" y="31"/>
                        </a:lnTo>
                        <a:lnTo>
                          <a:pt x="98" y="31"/>
                        </a:lnTo>
                        <a:lnTo>
                          <a:pt x="112" y="31"/>
                        </a:lnTo>
                        <a:lnTo>
                          <a:pt x="124" y="33"/>
                        </a:lnTo>
                        <a:lnTo>
                          <a:pt x="135" y="35"/>
                        </a:lnTo>
                        <a:lnTo>
                          <a:pt x="144" y="36"/>
                        </a:lnTo>
                        <a:lnTo>
                          <a:pt x="151" y="38"/>
                        </a:lnTo>
                        <a:lnTo>
                          <a:pt x="158" y="42"/>
                        </a:lnTo>
                        <a:lnTo>
                          <a:pt x="165"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5" name="Freeform 47"/>
                  <p:cNvSpPr>
                    <a:spLocks/>
                  </p:cNvSpPr>
                  <p:nvPr/>
                </p:nvSpPr>
                <p:spPr bwMode="auto">
                  <a:xfrm>
                    <a:off x="3816" y="1506"/>
                    <a:ext cx="43" cy="44"/>
                  </a:xfrm>
                  <a:custGeom>
                    <a:avLst/>
                    <a:gdLst>
                      <a:gd name="T0" fmla="*/ 1 w 43"/>
                      <a:gd name="T1" fmla="*/ 12 h 44"/>
                      <a:gd name="T2" fmla="*/ 0 w 43"/>
                      <a:gd name="T3" fmla="*/ 21 h 44"/>
                      <a:gd name="T4" fmla="*/ 1 w 43"/>
                      <a:gd name="T5" fmla="*/ 30 h 44"/>
                      <a:gd name="T6" fmla="*/ 5 w 43"/>
                      <a:gd name="T7" fmla="*/ 37 h 44"/>
                      <a:gd name="T8" fmla="*/ 12 w 43"/>
                      <a:gd name="T9" fmla="*/ 42 h 44"/>
                      <a:gd name="T10" fmla="*/ 21 w 43"/>
                      <a:gd name="T11" fmla="*/ 44 h 44"/>
                      <a:gd name="T12" fmla="*/ 29 w 43"/>
                      <a:gd name="T13" fmla="*/ 42 h 44"/>
                      <a:gd name="T14" fmla="*/ 36 w 43"/>
                      <a:gd name="T15" fmla="*/ 39 h 44"/>
                      <a:gd name="T16" fmla="*/ 42 w 43"/>
                      <a:gd name="T17" fmla="*/ 32 h 44"/>
                      <a:gd name="T18" fmla="*/ 43 w 43"/>
                      <a:gd name="T19" fmla="*/ 23 h 44"/>
                      <a:gd name="T20" fmla="*/ 42 w 43"/>
                      <a:gd name="T21" fmla="*/ 14 h 44"/>
                      <a:gd name="T22" fmla="*/ 38 w 43"/>
                      <a:gd name="T23" fmla="*/ 7 h 44"/>
                      <a:gd name="T24" fmla="*/ 31 w 43"/>
                      <a:gd name="T25" fmla="*/ 2 h 44"/>
                      <a:gd name="T26" fmla="*/ 22 w 43"/>
                      <a:gd name="T27" fmla="*/ 0 h 44"/>
                      <a:gd name="T28" fmla="*/ 14 w 43"/>
                      <a:gd name="T29" fmla="*/ 2 h 44"/>
                      <a:gd name="T30" fmla="*/ 7 w 43"/>
                      <a:gd name="T31" fmla="*/ 5 h 44"/>
                      <a:gd name="T32" fmla="*/ 1 w 43"/>
                      <a:gd name="T33" fmla="*/ 1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1" y="12"/>
                        </a:moveTo>
                        <a:lnTo>
                          <a:pt x="0" y="21"/>
                        </a:lnTo>
                        <a:lnTo>
                          <a:pt x="1" y="30"/>
                        </a:lnTo>
                        <a:lnTo>
                          <a:pt x="5" y="37"/>
                        </a:lnTo>
                        <a:lnTo>
                          <a:pt x="12" y="42"/>
                        </a:lnTo>
                        <a:lnTo>
                          <a:pt x="21" y="44"/>
                        </a:lnTo>
                        <a:lnTo>
                          <a:pt x="29" y="42"/>
                        </a:lnTo>
                        <a:lnTo>
                          <a:pt x="36" y="39"/>
                        </a:lnTo>
                        <a:lnTo>
                          <a:pt x="42" y="32"/>
                        </a:lnTo>
                        <a:lnTo>
                          <a:pt x="43" y="23"/>
                        </a:lnTo>
                        <a:lnTo>
                          <a:pt x="42" y="14"/>
                        </a:lnTo>
                        <a:lnTo>
                          <a:pt x="38" y="7"/>
                        </a:lnTo>
                        <a:lnTo>
                          <a:pt x="31" y="2"/>
                        </a:lnTo>
                        <a:lnTo>
                          <a:pt x="22" y="0"/>
                        </a:lnTo>
                        <a:lnTo>
                          <a:pt x="14" y="2"/>
                        </a:lnTo>
                        <a:lnTo>
                          <a:pt x="7" y="5"/>
                        </a:lnTo>
                        <a:lnTo>
                          <a:pt x="1" y="12"/>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6" name="Freeform 48"/>
                  <p:cNvSpPr>
                    <a:spLocks/>
                  </p:cNvSpPr>
                  <p:nvPr/>
                </p:nvSpPr>
                <p:spPr bwMode="auto">
                  <a:xfrm>
                    <a:off x="3814" y="1076"/>
                    <a:ext cx="582" cy="591"/>
                  </a:xfrm>
                  <a:custGeom>
                    <a:avLst/>
                    <a:gdLst>
                      <a:gd name="T0" fmla="*/ 580 w 582"/>
                      <a:gd name="T1" fmla="*/ 62 h 591"/>
                      <a:gd name="T2" fmla="*/ 538 w 582"/>
                      <a:gd name="T3" fmla="*/ 9 h 591"/>
                      <a:gd name="T4" fmla="*/ 479 w 582"/>
                      <a:gd name="T5" fmla="*/ 4 h 591"/>
                      <a:gd name="T6" fmla="*/ 430 w 582"/>
                      <a:gd name="T7" fmla="*/ 44 h 591"/>
                      <a:gd name="T8" fmla="*/ 419 w 582"/>
                      <a:gd name="T9" fmla="*/ 97 h 591"/>
                      <a:gd name="T10" fmla="*/ 417 w 582"/>
                      <a:gd name="T11" fmla="*/ 140 h 591"/>
                      <a:gd name="T12" fmla="*/ 407 w 582"/>
                      <a:gd name="T13" fmla="*/ 219 h 591"/>
                      <a:gd name="T14" fmla="*/ 398 w 582"/>
                      <a:gd name="T15" fmla="*/ 348 h 591"/>
                      <a:gd name="T16" fmla="*/ 398 w 582"/>
                      <a:gd name="T17" fmla="*/ 421 h 591"/>
                      <a:gd name="T18" fmla="*/ 389 w 582"/>
                      <a:gd name="T19" fmla="*/ 437 h 591"/>
                      <a:gd name="T20" fmla="*/ 362 w 582"/>
                      <a:gd name="T21" fmla="*/ 448 h 591"/>
                      <a:gd name="T22" fmla="*/ 316 w 582"/>
                      <a:gd name="T23" fmla="*/ 446 h 591"/>
                      <a:gd name="T24" fmla="*/ 260 w 582"/>
                      <a:gd name="T25" fmla="*/ 439 h 591"/>
                      <a:gd name="T26" fmla="*/ 197 w 582"/>
                      <a:gd name="T27" fmla="*/ 435 h 591"/>
                      <a:gd name="T28" fmla="*/ 145 w 582"/>
                      <a:gd name="T29" fmla="*/ 437 h 591"/>
                      <a:gd name="T30" fmla="*/ 108 w 582"/>
                      <a:gd name="T31" fmla="*/ 435 h 591"/>
                      <a:gd name="T32" fmla="*/ 68 w 582"/>
                      <a:gd name="T33" fmla="*/ 428 h 591"/>
                      <a:gd name="T34" fmla="*/ 37 w 582"/>
                      <a:gd name="T35" fmla="*/ 427 h 591"/>
                      <a:gd name="T36" fmla="*/ 19 w 582"/>
                      <a:gd name="T37" fmla="*/ 428 h 591"/>
                      <a:gd name="T38" fmla="*/ 9 w 582"/>
                      <a:gd name="T39" fmla="*/ 434 h 591"/>
                      <a:gd name="T40" fmla="*/ 2 w 582"/>
                      <a:gd name="T41" fmla="*/ 446 h 591"/>
                      <a:gd name="T42" fmla="*/ 0 w 582"/>
                      <a:gd name="T43" fmla="*/ 467 h 591"/>
                      <a:gd name="T44" fmla="*/ 7 w 582"/>
                      <a:gd name="T45" fmla="*/ 476 h 591"/>
                      <a:gd name="T46" fmla="*/ 10 w 582"/>
                      <a:gd name="T47" fmla="*/ 476 h 591"/>
                      <a:gd name="T48" fmla="*/ 21 w 582"/>
                      <a:gd name="T49" fmla="*/ 483 h 591"/>
                      <a:gd name="T50" fmla="*/ 52 w 582"/>
                      <a:gd name="T51" fmla="*/ 495 h 591"/>
                      <a:gd name="T52" fmla="*/ 98 w 582"/>
                      <a:gd name="T53" fmla="*/ 511 h 591"/>
                      <a:gd name="T54" fmla="*/ 152 w 582"/>
                      <a:gd name="T55" fmla="*/ 526 h 591"/>
                      <a:gd name="T56" fmla="*/ 210 w 582"/>
                      <a:gd name="T57" fmla="*/ 542 h 591"/>
                      <a:gd name="T58" fmla="*/ 265 w 582"/>
                      <a:gd name="T59" fmla="*/ 556 h 591"/>
                      <a:gd name="T60" fmla="*/ 316 w 582"/>
                      <a:gd name="T61" fmla="*/ 568 h 591"/>
                      <a:gd name="T62" fmla="*/ 355 w 582"/>
                      <a:gd name="T63" fmla="*/ 577 h 591"/>
                      <a:gd name="T64" fmla="*/ 389 w 582"/>
                      <a:gd name="T65" fmla="*/ 582 h 591"/>
                      <a:gd name="T66" fmla="*/ 426 w 582"/>
                      <a:gd name="T67" fmla="*/ 587 h 591"/>
                      <a:gd name="T68" fmla="*/ 456 w 582"/>
                      <a:gd name="T69" fmla="*/ 591 h 591"/>
                      <a:gd name="T70" fmla="*/ 477 w 582"/>
                      <a:gd name="T71" fmla="*/ 589 h 591"/>
                      <a:gd name="T72" fmla="*/ 489 w 582"/>
                      <a:gd name="T73" fmla="*/ 579 h 591"/>
                      <a:gd name="T74" fmla="*/ 500 w 582"/>
                      <a:gd name="T75" fmla="*/ 559 h 591"/>
                      <a:gd name="T76" fmla="*/ 508 w 582"/>
                      <a:gd name="T77" fmla="*/ 526 h 591"/>
                      <a:gd name="T78" fmla="*/ 522 w 582"/>
                      <a:gd name="T79" fmla="*/ 460 h 591"/>
                      <a:gd name="T80" fmla="*/ 540 w 582"/>
                      <a:gd name="T81" fmla="*/ 374 h 591"/>
                      <a:gd name="T82" fmla="*/ 554 w 582"/>
                      <a:gd name="T83" fmla="*/ 296 h 591"/>
                      <a:gd name="T84" fmla="*/ 566 w 582"/>
                      <a:gd name="T85" fmla="*/ 224 h 591"/>
                      <a:gd name="T86" fmla="*/ 578 w 582"/>
                      <a:gd name="T87" fmla="*/ 135 h 5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2"/>
                      <a:gd name="T133" fmla="*/ 0 h 591"/>
                      <a:gd name="T134" fmla="*/ 582 w 582"/>
                      <a:gd name="T135" fmla="*/ 591 h 5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2" h="591">
                        <a:moveTo>
                          <a:pt x="582" y="107"/>
                        </a:moveTo>
                        <a:lnTo>
                          <a:pt x="580" y="62"/>
                        </a:lnTo>
                        <a:lnTo>
                          <a:pt x="564" y="30"/>
                        </a:lnTo>
                        <a:lnTo>
                          <a:pt x="538" y="9"/>
                        </a:lnTo>
                        <a:lnTo>
                          <a:pt x="510" y="0"/>
                        </a:lnTo>
                        <a:lnTo>
                          <a:pt x="479" y="4"/>
                        </a:lnTo>
                        <a:lnTo>
                          <a:pt x="451" y="18"/>
                        </a:lnTo>
                        <a:lnTo>
                          <a:pt x="430" y="44"/>
                        </a:lnTo>
                        <a:lnTo>
                          <a:pt x="421" y="79"/>
                        </a:lnTo>
                        <a:lnTo>
                          <a:pt x="419" y="97"/>
                        </a:lnTo>
                        <a:lnTo>
                          <a:pt x="419" y="119"/>
                        </a:lnTo>
                        <a:lnTo>
                          <a:pt x="417" y="140"/>
                        </a:lnTo>
                        <a:lnTo>
                          <a:pt x="416" y="159"/>
                        </a:lnTo>
                        <a:lnTo>
                          <a:pt x="407" y="219"/>
                        </a:lnTo>
                        <a:lnTo>
                          <a:pt x="400" y="282"/>
                        </a:lnTo>
                        <a:lnTo>
                          <a:pt x="398" y="348"/>
                        </a:lnTo>
                        <a:lnTo>
                          <a:pt x="398" y="411"/>
                        </a:lnTo>
                        <a:lnTo>
                          <a:pt x="398" y="421"/>
                        </a:lnTo>
                        <a:lnTo>
                          <a:pt x="395" y="430"/>
                        </a:lnTo>
                        <a:lnTo>
                          <a:pt x="389" y="437"/>
                        </a:lnTo>
                        <a:lnTo>
                          <a:pt x="382" y="442"/>
                        </a:lnTo>
                        <a:lnTo>
                          <a:pt x="362" y="448"/>
                        </a:lnTo>
                        <a:lnTo>
                          <a:pt x="341" y="448"/>
                        </a:lnTo>
                        <a:lnTo>
                          <a:pt x="316" y="446"/>
                        </a:lnTo>
                        <a:lnTo>
                          <a:pt x="290" y="442"/>
                        </a:lnTo>
                        <a:lnTo>
                          <a:pt x="260" y="439"/>
                        </a:lnTo>
                        <a:lnTo>
                          <a:pt x="230" y="435"/>
                        </a:lnTo>
                        <a:lnTo>
                          <a:pt x="197" y="435"/>
                        </a:lnTo>
                        <a:lnTo>
                          <a:pt x="161" y="437"/>
                        </a:lnTo>
                        <a:lnTo>
                          <a:pt x="145" y="437"/>
                        </a:lnTo>
                        <a:lnTo>
                          <a:pt x="127" y="437"/>
                        </a:lnTo>
                        <a:lnTo>
                          <a:pt x="108" y="435"/>
                        </a:lnTo>
                        <a:lnTo>
                          <a:pt x="87" y="432"/>
                        </a:lnTo>
                        <a:lnTo>
                          <a:pt x="68" y="428"/>
                        </a:lnTo>
                        <a:lnTo>
                          <a:pt x="51" y="427"/>
                        </a:lnTo>
                        <a:lnTo>
                          <a:pt x="37" y="427"/>
                        </a:lnTo>
                        <a:lnTo>
                          <a:pt x="24" y="427"/>
                        </a:lnTo>
                        <a:lnTo>
                          <a:pt x="19" y="428"/>
                        </a:lnTo>
                        <a:lnTo>
                          <a:pt x="14" y="430"/>
                        </a:lnTo>
                        <a:lnTo>
                          <a:pt x="9" y="434"/>
                        </a:lnTo>
                        <a:lnTo>
                          <a:pt x="5" y="437"/>
                        </a:lnTo>
                        <a:lnTo>
                          <a:pt x="2" y="446"/>
                        </a:lnTo>
                        <a:lnTo>
                          <a:pt x="0" y="456"/>
                        </a:lnTo>
                        <a:lnTo>
                          <a:pt x="0" y="467"/>
                        </a:lnTo>
                        <a:lnTo>
                          <a:pt x="5" y="474"/>
                        </a:lnTo>
                        <a:lnTo>
                          <a:pt x="7" y="476"/>
                        </a:lnTo>
                        <a:lnTo>
                          <a:pt x="9" y="476"/>
                        </a:lnTo>
                        <a:lnTo>
                          <a:pt x="10" y="476"/>
                        </a:lnTo>
                        <a:lnTo>
                          <a:pt x="12" y="477"/>
                        </a:lnTo>
                        <a:lnTo>
                          <a:pt x="21" y="483"/>
                        </a:lnTo>
                        <a:lnTo>
                          <a:pt x="35" y="490"/>
                        </a:lnTo>
                        <a:lnTo>
                          <a:pt x="52" y="495"/>
                        </a:lnTo>
                        <a:lnTo>
                          <a:pt x="73" y="504"/>
                        </a:lnTo>
                        <a:lnTo>
                          <a:pt x="98" y="511"/>
                        </a:lnTo>
                        <a:lnTo>
                          <a:pt x="124" y="519"/>
                        </a:lnTo>
                        <a:lnTo>
                          <a:pt x="152" y="526"/>
                        </a:lnTo>
                        <a:lnTo>
                          <a:pt x="180" y="535"/>
                        </a:lnTo>
                        <a:lnTo>
                          <a:pt x="210" y="542"/>
                        </a:lnTo>
                        <a:lnTo>
                          <a:pt x="239" y="549"/>
                        </a:lnTo>
                        <a:lnTo>
                          <a:pt x="265" y="556"/>
                        </a:lnTo>
                        <a:lnTo>
                          <a:pt x="292" y="563"/>
                        </a:lnTo>
                        <a:lnTo>
                          <a:pt x="316" y="568"/>
                        </a:lnTo>
                        <a:lnTo>
                          <a:pt x="337" y="573"/>
                        </a:lnTo>
                        <a:lnTo>
                          <a:pt x="355" y="577"/>
                        </a:lnTo>
                        <a:lnTo>
                          <a:pt x="369" y="579"/>
                        </a:lnTo>
                        <a:lnTo>
                          <a:pt x="389" y="582"/>
                        </a:lnTo>
                        <a:lnTo>
                          <a:pt x="409" y="586"/>
                        </a:lnTo>
                        <a:lnTo>
                          <a:pt x="426" y="587"/>
                        </a:lnTo>
                        <a:lnTo>
                          <a:pt x="442" y="589"/>
                        </a:lnTo>
                        <a:lnTo>
                          <a:pt x="456" y="591"/>
                        </a:lnTo>
                        <a:lnTo>
                          <a:pt x="468" y="591"/>
                        </a:lnTo>
                        <a:lnTo>
                          <a:pt x="477" y="589"/>
                        </a:lnTo>
                        <a:lnTo>
                          <a:pt x="482" y="586"/>
                        </a:lnTo>
                        <a:lnTo>
                          <a:pt x="489" y="579"/>
                        </a:lnTo>
                        <a:lnTo>
                          <a:pt x="494" y="570"/>
                        </a:lnTo>
                        <a:lnTo>
                          <a:pt x="500" y="559"/>
                        </a:lnTo>
                        <a:lnTo>
                          <a:pt x="505" y="544"/>
                        </a:lnTo>
                        <a:lnTo>
                          <a:pt x="508" y="526"/>
                        </a:lnTo>
                        <a:lnTo>
                          <a:pt x="515" y="498"/>
                        </a:lnTo>
                        <a:lnTo>
                          <a:pt x="522" y="460"/>
                        </a:lnTo>
                        <a:lnTo>
                          <a:pt x="531" y="418"/>
                        </a:lnTo>
                        <a:lnTo>
                          <a:pt x="540" y="374"/>
                        </a:lnTo>
                        <a:lnTo>
                          <a:pt x="548" y="332"/>
                        </a:lnTo>
                        <a:lnTo>
                          <a:pt x="554" y="296"/>
                        </a:lnTo>
                        <a:lnTo>
                          <a:pt x="559" y="270"/>
                        </a:lnTo>
                        <a:lnTo>
                          <a:pt x="566" y="224"/>
                        </a:lnTo>
                        <a:lnTo>
                          <a:pt x="573" y="177"/>
                        </a:lnTo>
                        <a:lnTo>
                          <a:pt x="578" y="135"/>
                        </a:lnTo>
                        <a:lnTo>
                          <a:pt x="582" y="107"/>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7" name="Freeform 49"/>
                  <p:cNvSpPr>
                    <a:spLocks/>
                  </p:cNvSpPr>
                  <p:nvPr/>
                </p:nvSpPr>
                <p:spPr bwMode="auto">
                  <a:xfrm>
                    <a:off x="3816" y="1506"/>
                    <a:ext cx="43" cy="44"/>
                  </a:xfrm>
                  <a:custGeom>
                    <a:avLst/>
                    <a:gdLst>
                      <a:gd name="T0" fmla="*/ 8 w 43"/>
                      <a:gd name="T1" fmla="*/ 39 h 44"/>
                      <a:gd name="T2" fmla="*/ 3 w 43"/>
                      <a:gd name="T3" fmla="*/ 32 h 44"/>
                      <a:gd name="T4" fmla="*/ 0 w 43"/>
                      <a:gd name="T5" fmla="*/ 25 h 44"/>
                      <a:gd name="T6" fmla="*/ 1 w 43"/>
                      <a:gd name="T7" fmla="*/ 16 h 44"/>
                      <a:gd name="T8" fmla="*/ 5 w 43"/>
                      <a:gd name="T9" fmla="*/ 9 h 44"/>
                      <a:gd name="T10" fmla="*/ 12 w 43"/>
                      <a:gd name="T11" fmla="*/ 4 h 44"/>
                      <a:gd name="T12" fmla="*/ 19 w 43"/>
                      <a:gd name="T13" fmla="*/ 0 h 44"/>
                      <a:gd name="T14" fmla="*/ 28 w 43"/>
                      <a:gd name="T15" fmla="*/ 2 h 44"/>
                      <a:gd name="T16" fmla="*/ 36 w 43"/>
                      <a:gd name="T17" fmla="*/ 5 h 44"/>
                      <a:gd name="T18" fmla="*/ 42 w 43"/>
                      <a:gd name="T19" fmla="*/ 12 h 44"/>
                      <a:gd name="T20" fmla="*/ 43 w 43"/>
                      <a:gd name="T21" fmla="*/ 21 h 44"/>
                      <a:gd name="T22" fmla="*/ 43 w 43"/>
                      <a:gd name="T23" fmla="*/ 30 h 44"/>
                      <a:gd name="T24" fmla="*/ 38 w 43"/>
                      <a:gd name="T25" fmla="*/ 37 h 44"/>
                      <a:gd name="T26" fmla="*/ 31 w 43"/>
                      <a:gd name="T27" fmla="*/ 42 h 44"/>
                      <a:gd name="T28" fmla="*/ 24 w 43"/>
                      <a:gd name="T29" fmla="*/ 44 h 44"/>
                      <a:gd name="T30" fmla="*/ 15 w 43"/>
                      <a:gd name="T31" fmla="*/ 44 h 44"/>
                      <a:gd name="T32" fmla="*/ 8 w 43"/>
                      <a:gd name="T33" fmla="*/ 3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8" y="39"/>
                        </a:moveTo>
                        <a:lnTo>
                          <a:pt x="3" y="32"/>
                        </a:lnTo>
                        <a:lnTo>
                          <a:pt x="0" y="25"/>
                        </a:lnTo>
                        <a:lnTo>
                          <a:pt x="1" y="16"/>
                        </a:lnTo>
                        <a:lnTo>
                          <a:pt x="5" y="9"/>
                        </a:lnTo>
                        <a:lnTo>
                          <a:pt x="12" y="4"/>
                        </a:lnTo>
                        <a:lnTo>
                          <a:pt x="19" y="0"/>
                        </a:lnTo>
                        <a:lnTo>
                          <a:pt x="28" y="2"/>
                        </a:lnTo>
                        <a:lnTo>
                          <a:pt x="36" y="5"/>
                        </a:lnTo>
                        <a:lnTo>
                          <a:pt x="42" y="12"/>
                        </a:lnTo>
                        <a:lnTo>
                          <a:pt x="43" y="21"/>
                        </a:lnTo>
                        <a:lnTo>
                          <a:pt x="43" y="30"/>
                        </a:lnTo>
                        <a:lnTo>
                          <a:pt x="38" y="37"/>
                        </a:lnTo>
                        <a:lnTo>
                          <a:pt x="31" y="42"/>
                        </a:lnTo>
                        <a:lnTo>
                          <a:pt x="24" y="44"/>
                        </a:lnTo>
                        <a:lnTo>
                          <a:pt x="15" y="44"/>
                        </a:lnTo>
                        <a:lnTo>
                          <a:pt x="8" y="39"/>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8" name="Freeform 50"/>
                  <p:cNvSpPr>
                    <a:spLocks/>
                  </p:cNvSpPr>
                  <p:nvPr/>
                </p:nvSpPr>
                <p:spPr bwMode="auto">
                  <a:xfrm>
                    <a:off x="4294" y="1160"/>
                    <a:ext cx="44" cy="44"/>
                  </a:xfrm>
                  <a:custGeom>
                    <a:avLst/>
                    <a:gdLst>
                      <a:gd name="T0" fmla="*/ 9 w 44"/>
                      <a:gd name="T1" fmla="*/ 39 h 44"/>
                      <a:gd name="T2" fmla="*/ 4 w 44"/>
                      <a:gd name="T3" fmla="*/ 32 h 44"/>
                      <a:gd name="T4" fmla="*/ 0 w 44"/>
                      <a:gd name="T5" fmla="*/ 25 h 44"/>
                      <a:gd name="T6" fmla="*/ 2 w 44"/>
                      <a:gd name="T7" fmla="*/ 16 h 44"/>
                      <a:gd name="T8" fmla="*/ 6 w 44"/>
                      <a:gd name="T9" fmla="*/ 9 h 44"/>
                      <a:gd name="T10" fmla="*/ 13 w 44"/>
                      <a:gd name="T11" fmla="*/ 4 h 44"/>
                      <a:gd name="T12" fmla="*/ 21 w 44"/>
                      <a:gd name="T13" fmla="*/ 0 h 44"/>
                      <a:gd name="T14" fmla="*/ 30 w 44"/>
                      <a:gd name="T15" fmla="*/ 2 h 44"/>
                      <a:gd name="T16" fmla="*/ 37 w 44"/>
                      <a:gd name="T17" fmla="*/ 6 h 44"/>
                      <a:gd name="T18" fmla="*/ 42 w 44"/>
                      <a:gd name="T19" fmla="*/ 13 h 44"/>
                      <a:gd name="T20" fmla="*/ 44 w 44"/>
                      <a:gd name="T21" fmla="*/ 21 h 44"/>
                      <a:gd name="T22" fmla="*/ 44 w 44"/>
                      <a:gd name="T23" fmla="*/ 30 h 44"/>
                      <a:gd name="T24" fmla="*/ 39 w 44"/>
                      <a:gd name="T25" fmla="*/ 37 h 44"/>
                      <a:gd name="T26" fmla="*/ 32 w 44"/>
                      <a:gd name="T27" fmla="*/ 42 h 44"/>
                      <a:gd name="T28" fmla="*/ 25 w 44"/>
                      <a:gd name="T29" fmla="*/ 44 h 44"/>
                      <a:gd name="T30" fmla="*/ 16 w 44"/>
                      <a:gd name="T31" fmla="*/ 44 h 44"/>
                      <a:gd name="T32" fmla="*/ 9 w 44"/>
                      <a:gd name="T33" fmla="*/ 3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4"/>
                      <a:gd name="T53" fmla="*/ 44 w 44"/>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4">
                        <a:moveTo>
                          <a:pt x="9" y="39"/>
                        </a:moveTo>
                        <a:lnTo>
                          <a:pt x="4" y="32"/>
                        </a:lnTo>
                        <a:lnTo>
                          <a:pt x="0" y="25"/>
                        </a:lnTo>
                        <a:lnTo>
                          <a:pt x="2" y="16"/>
                        </a:lnTo>
                        <a:lnTo>
                          <a:pt x="6" y="9"/>
                        </a:lnTo>
                        <a:lnTo>
                          <a:pt x="13" y="4"/>
                        </a:lnTo>
                        <a:lnTo>
                          <a:pt x="21" y="0"/>
                        </a:lnTo>
                        <a:lnTo>
                          <a:pt x="30" y="2"/>
                        </a:lnTo>
                        <a:lnTo>
                          <a:pt x="37" y="6"/>
                        </a:lnTo>
                        <a:lnTo>
                          <a:pt x="42" y="13"/>
                        </a:lnTo>
                        <a:lnTo>
                          <a:pt x="44" y="21"/>
                        </a:lnTo>
                        <a:lnTo>
                          <a:pt x="44" y="30"/>
                        </a:lnTo>
                        <a:lnTo>
                          <a:pt x="39" y="37"/>
                        </a:lnTo>
                        <a:lnTo>
                          <a:pt x="32" y="42"/>
                        </a:lnTo>
                        <a:lnTo>
                          <a:pt x="25" y="44"/>
                        </a:lnTo>
                        <a:lnTo>
                          <a:pt x="16" y="44"/>
                        </a:lnTo>
                        <a:lnTo>
                          <a:pt x="9" y="39"/>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69" name="Freeform 51"/>
                  <p:cNvSpPr>
                    <a:spLocks/>
                  </p:cNvSpPr>
                  <p:nvPr/>
                </p:nvSpPr>
                <p:spPr bwMode="auto">
                  <a:xfrm>
                    <a:off x="4137" y="1070"/>
                    <a:ext cx="273" cy="606"/>
                  </a:xfrm>
                  <a:custGeom>
                    <a:avLst/>
                    <a:gdLst>
                      <a:gd name="T0" fmla="*/ 23 w 273"/>
                      <a:gd name="T1" fmla="*/ 590 h 606"/>
                      <a:gd name="T2" fmla="*/ 11 w 273"/>
                      <a:gd name="T3" fmla="*/ 569 h 606"/>
                      <a:gd name="T4" fmla="*/ 2 w 273"/>
                      <a:gd name="T5" fmla="*/ 534 h 606"/>
                      <a:gd name="T6" fmla="*/ 0 w 273"/>
                      <a:gd name="T7" fmla="*/ 490 h 606"/>
                      <a:gd name="T8" fmla="*/ 14 w 273"/>
                      <a:gd name="T9" fmla="*/ 448 h 606"/>
                      <a:gd name="T10" fmla="*/ 25 w 273"/>
                      <a:gd name="T11" fmla="*/ 443 h 606"/>
                      <a:gd name="T12" fmla="*/ 35 w 273"/>
                      <a:gd name="T13" fmla="*/ 438 h 606"/>
                      <a:gd name="T14" fmla="*/ 42 w 273"/>
                      <a:gd name="T15" fmla="*/ 434 h 606"/>
                      <a:gd name="T16" fmla="*/ 49 w 273"/>
                      <a:gd name="T17" fmla="*/ 434 h 606"/>
                      <a:gd name="T18" fmla="*/ 56 w 273"/>
                      <a:gd name="T19" fmla="*/ 436 h 606"/>
                      <a:gd name="T20" fmla="*/ 58 w 273"/>
                      <a:gd name="T21" fmla="*/ 433 h 606"/>
                      <a:gd name="T22" fmla="*/ 58 w 273"/>
                      <a:gd name="T23" fmla="*/ 427 h 606"/>
                      <a:gd name="T24" fmla="*/ 56 w 273"/>
                      <a:gd name="T25" fmla="*/ 417 h 606"/>
                      <a:gd name="T26" fmla="*/ 54 w 273"/>
                      <a:gd name="T27" fmla="*/ 400 h 606"/>
                      <a:gd name="T28" fmla="*/ 56 w 273"/>
                      <a:gd name="T29" fmla="*/ 373 h 606"/>
                      <a:gd name="T30" fmla="*/ 59 w 273"/>
                      <a:gd name="T31" fmla="*/ 342 h 606"/>
                      <a:gd name="T32" fmla="*/ 63 w 273"/>
                      <a:gd name="T33" fmla="*/ 310 h 606"/>
                      <a:gd name="T34" fmla="*/ 68 w 273"/>
                      <a:gd name="T35" fmla="*/ 263 h 606"/>
                      <a:gd name="T36" fmla="*/ 77 w 273"/>
                      <a:gd name="T37" fmla="*/ 195 h 606"/>
                      <a:gd name="T38" fmla="*/ 84 w 273"/>
                      <a:gd name="T39" fmla="*/ 131 h 606"/>
                      <a:gd name="T40" fmla="*/ 87 w 273"/>
                      <a:gd name="T41" fmla="*/ 90 h 606"/>
                      <a:gd name="T42" fmla="*/ 89 w 273"/>
                      <a:gd name="T43" fmla="*/ 71 h 606"/>
                      <a:gd name="T44" fmla="*/ 91 w 273"/>
                      <a:gd name="T45" fmla="*/ 54 h 606"/>
                      <a:gd name="T46" fmla="*/ 98 w 273"/>
                      <a:gd name="T47" fmla="*/ 38 h 606"/>
                      <a:gd name="T48" fmla="*/ 107 w 273"/>
                      <a:gd name="T49" fmla="*/ 26 h 606"/>
                      <a:gd name="T50" fmla="*/ 117 w 273"/>
                      <a:gd name="T51" fmla="*/ 15 h 606"/>
                      <a:gd name="T52" fmla="*/ 133 w 273"/>
                      <a:gd name="T53" fmla="*/ 6 h 606"/>
                      <a:gd name="T54" fmla="*/ 152 w 273"/>
                      <a:gd name="T55" fmla="*/ 1 h 606"/>
                      <a:gd name="T56" fmla="*/ 177 w 273"/>
                      <a:gd name="T57" fmla="*/ 0 h 606"/>
                      <a:gd name="T58" fmla="*/ 192 w 273"/>
                      <a:gd name="T59" fmla="*/ 1 h 606"/>
                      <a:gd name="T60" fmla="*/ 208 w 273"/>
                      <a:gd name="T61" fmla="*/ 6 h 606"/>
                      <a:gd name="T62" fmla="*/ 224 w 273"/>
                      <a:gd name="T63" fmla="*/ 13 h 606"/>
                      <a:gd name="T64" fmla="*/ 239 w 273"/>
                      <a:gd name="T65" fmla="*/ 26 h 606"/>
                      <a:gd name="T66" fmla="*/ 252 w 273"/>
                      <a:gd name="T67" fmla="*/ 40 h 606"/>
                      <a:gd name="T68" fmla="*/ 262 w 273"/>
                      <a:gd name="T69" fmla="*/ 57 h 606"/>
                      <a:gd name="T70" fmla="*/ 269 w 273"/>
                      <a:gd name="T71" fmla="*/ 78 h 606"/>
                      <a:gd name="T72" fmla="*/ 273 w 273"/>
                      <a:gd name="T73" fmla="*/ 101 h 606"/>
                      <a:gd name="T74" fmla="*/ 271 w 273"/>
                      <a:gd name="T75" fmla="*/ 136 h 606"/>
                      <a:gd name="T76" fmla="*/ 266 w 273"/>
                      <a:gd name="T77" fmla="*/ 185 h 606"/>
                      <a:gd name="T78" fmla="*/ 255 w 273"/>
                      <a:gd name="T79" fmla="*/ 244 h 606"/>
                      <a:gd name="T80" fmla="*/ 245 w 273"/>
                      <a:gd name="T81" fmla="*/ 309 h 606"/>
                      <a:gd name="T82" fmla="*/ 232 w 273"/>
                      <a:gd name="T83" fmla="*/ 370 h 606"/>
                      <a:gd name="T84" fmla="*/ 222 w 273"/>
                      <a:gd name="T85" fmla="*/ 424 h 606"/>
                      <a:gd name="T86" fmla="*/ 211 w 273"/>
                      <a:gd name="T87" fmla="*/ 464 h 606"/>
                      <a:gd name="T88" fmla="*/ 206 w 273"/>
                      <a:gd name="T89" fmla="*/ 487 h 606"/>
                      <a:gd name="T90" fmla="*/ 203 w 273"/>
                      <a:gd name="T91" fmla="*/ 501 h 606"/>
                      <a:gd name="T92" fmla="*/ 198 w 273"/>
                      <a:gd name="T93" fmla="*/ 518 h 606"/>
                      <a:gd name="T94" fmla="*/ 192 w 273"/>
                      <a:gd name="T95" fmla="*/ 538 h 606"/>
                      <a:gd name="T96" fmla="*/ 187 w 273"/>
                      <a:gd name="T97" fmla="*/ 558 h 606"/>
                      <a:gd name="T98" fmla="*/ 178 w 273"/>
                      <a:gd name="T99" fmla="*/ 576 h 606"/>
                      <a:gd name="T100" fmla="*/ 170 w 273"/>
                      <a:gd name="T101" fmla="*/ 592 h 606"/>
                      <a:gd name="T102" fmla="*/ 161 w 273"/>
                      <a:gd name="T103" fmla="*/ 602 h 606"/>
                      <a:gd name="T104" fmla="*/ 149 w 273"/>
                      <a:gd name="T105" fmla="*/ 606 h 606"/>
                      <a:gd name="T106" fmla="*/ 135 w 273"/>
                      <a:gd name="T107" fmla="*/ 604 h 606"/>
                      <a:gd name="T108" fmla="*/ 117 w 273"/>
                      <a:gd name="T109" fmla="*/ 602 h 606"/>
                      <a:gd name="T110" fmla="*/ 98 w 273"/>
                      <a:gd name="T111" fmla="*/ 600 h 606"/>
                      <a:gd name="T112" fmla="*/ 79 w 273"/>
                      <a:gd name="T113" fmla="*/ 597 h 606"/>
                      <a:gd name="T114" fmla="*/ 61 w 273"/>
                      <a:gd name="T115" fmla="*/ 595 h 606"/>
                      <a:gd name="T116" fmla="*/ 44 w 273"/>
                      <a:gd name="T117" fmla="*/ 593 h 606"/>
                      <a:gd name="T118" fmla="*/ 32 w 273"/>
                      <a:gd name="T119" fmla="*/ 592 h 606"/>
                      <a:gd name="T120" fmla="*/ 23 w 273"/>
                      <a:gd name="T121" fmla="*/ 590 h 6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3"/>
                      <a:gd name="T184" fmla="*/ 0 h 606"/>
                      <a:gd name="T185" fmla="*/ 273 w 273"/>
                      <a:gd name="T186" fmla="*/ 606 h 6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3" h="606">
                        <a:moveTo>
                          <a:pt x="23" y="590"/>
                        </a:moveTo>
                        <a:lnTo>
                          <a:pt x="11" y="569"/>
                        </a:lnTo>
                        <a:lnTo>
                          <a:pt x="2" y="534"/>
                        </a:lnTo>
                        <a:lnTo>
                          <a:pt x="0" y="490"/>
                        </a:lnTo>
                        <a:lnTo>
                          <a:pt x="14" y="448"/>
                        </a:lnTo>
                        <a:lnTo>
                          <a:pt x="25" y="443"/>
                        </a:lnTo>
                        <a:lnTo>
                          <a:pt x="35" y="438"/>
                        </a:lnTo>
                        <a:lnTo>
                          <a:pt x="42" y="434"/>
                        </a:lnTo>
                        <a:lnTo>
                          <a:pt x="49" y="434"/>
                        </a:lnTo>
                        <a:lnTo>
                          <a:pt x="56" y="436"/>
                        </a:lnTo>
                        <a:lnTo>
                          <a:pt x="58" y="433"/>
                        </a:lnTo>
                        <a:lnTo>
                          <a:pt x="58" y="427"/>
                        </a:lnTo>
                        <a:lnTo>
                          <a:pt x="56" y="417"/>
                        </a:lnTo>
                        <a:lnTo>
                          <a:pt x="54" y="400"/>
                        </a:lnTo>
                        <a:lnTo>
                          <a:pt x="56" y="373"/>
                        </a:lnTo>
                        <a:lnTo>
                          <a:pt x="59" y="342"/>
                        </a:lnTo>
                        <a:lnTo>
                          <a:pt x="63" y="310"/>
                        </a:lnTo>
                        <a:lnTo>
                          <a:pt x="68" y="263"/>
                        </a:lnTo>
                        <a:lnTo>
                          <a:pt x="77" y="195"/>
                        </a:lnTo>
                        <a:lnTo>
                          <a:pt x="84" y="131"/>
                        </a:lnTo>
                        <a:lnTo>
                          <a:pt x="87" y="90"/>
                        </a:lnTo>
                        <a:lnTo>
                          <a:pt x="89" y="71"/>
                        </a:lnTo>
                        <a:lnTo>
                          <a:pt x="91" y="54"/>
                        </a:lnTo>
                        <a:lnTo>
                          <a:pt x="98" y="38"/>
                        </a:lnTo>
                        <a:lnTo>
                          <a:pt x="107" y="26"/>
                        </a:lnTo>
                        <a:lnTo>
                          <a:pt x="117" y="15"/>
                        </a:lnTo>
                        <a:lnTo>
                          <a:pt x="133" y="6"/>
                        </a:lnTo>
                        <a:lnTo>
                          <a:pt x="152" y="1"/>
                        </a:lnTo>
                        <a:lnTo>
                          <a:pt x="177" y="0"/>
                        </a:lnTo>
                        <a:lnTo>
                          <a:pt x="192" y="1"/>
                        </a:lnTo>
                        <a:lnTo>
                          <a:pt x="208" y="6"/>
                        </a:lnTo>
                        <a:lnTo>
                          <a:pt x="224" y="13"/>
                        </a:lnTo>
                        <a:lnTo>
                          <a:pt x="239" y="26"/>
                        </a:lnTo>
                        <a:lnTo>
                          <a:pt x="252" y="40"/>
                        </a:lnTo>
                        <a:lnTo>
                          <a:pt x="262" y="57"/>
                        </a:lnTo>
                        <a:lnTo>
                          <a:pt x="269" y="78"/>
                        </a:lnTo>
                        <a:lnTo>
                          <a:pt x="273" y="101"/>
                        </a:lnTo>
                        <a:lnTo>
                          <a:pt x="271" y="136"/>
                        </a:lnTo>
                        <a:lnTo>
                          <a:pt x="266" y="185"/>
                        </a:lnTo>
                        <a:lnTo>
                          <a:pt x="255" y="244"/>
                        </a:lnTo>
                        <a:lnTo>
                          <a:pt x="245" y="309"/>
                        </a:lnTo>
                        <a:lnTo>
                          <a:pt x="232" y="370"/>
                        </a:lnTo>
                        <a:lnTo>
                          <a:pt x="222" y="424"/>
                        </a:lnTo>
                        <a:lnTo>
                          <a:pt x="211" y="464"/>
                        </a:lnTo>
                        <a:lnTo>
                          <a:pt x="206" y="487"/>
                        </a:lnTo>
                        <a:lnTo>
                          <a:pt x="203" y="501"/>
                        </a:lnTo>
                        <a:lnTo>
                          <a:pt x="198" y="518"/>
                        </a:lnTo>
                        <a:lnTo>
                          <a:pt x="192" y="538"/>
                        </a:lnTo>
                        <a:lnTo>
                          <a:pt x="187" y="558"/>
                        </a:lnTo>
                        <a:lnTo>
                          <a:pt x="178" y="576"/>
                        </a:lnTo>
                        <a:lnTo>
                          <a:pt x="170" y="592"/>
                        </a:lnTo>
                        <a:lnTo>
                          <a:pt x="161" y="602"/>
                        </a:lnTo>
                        <a:lnTo>
                          <a:pt x="149" y="606"/>
                        </a:lnTo>
                        <a:lnTo>
                          <a:pt x="135" y="604"/>
                        </a:lnTo>
                        <a:lnTo>
                          <a:pt x="117" y="602"/>
                        </a:lnTo>
                        <a:lnTo>
                          <a:pt x="98" y="600"/>
                        </a:lnTo>
                        <a:lnTo>
                          <a:pt x="79" y="597"/>
                        </a:lnTo>
                        <a:lnTo>
                          <a:pt x="61" y="595"/>
                        </a:lnTo>
                        <a:lnTo>
                          <a:pt x="44" y="593"/>
                        </a:lnTo>
                        <a:lnTo>
                          <a:pt x="32" y="592"/>
                        </a:lnTo>
                        <a:lnTo>
                          <a:pt x="23" y="590"/>
                        </a:lnTo>
                        <a:close/>
                      </a:path>
                    </a:pathLst>
                  </a:custGeom>
                  <a:solidFill>
                    <a:srgbClr val="E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nvGrpSpPr>
              <p:cNvPr id="18446" name="Group 52"/>
              <p:cNvGrpSpPr>
                <a:grpSpLocks/>
              </p:cNvGrpSpPr>
              <p:nvPr/>
            </p:nvGrpSpPr>
            <p:grpSpPr bwMode="auto">
              <a:xfrm>
                <a:off x="0" y="885"/>
                <a:ext cx="1350" cy="2534"/>
                <a:chOff x="0" y="885"/>
                <a:chExt cx="1350" cy="2534"/>
              </a:xfrm>
            </p:grpSpPr>
            <p:sp>
              <p:nvSpPr>
                <p:cNvPr id="18447" name="Freeform 53" descr="Esfera"/>
                <p:cNvSpPr>
                  <a:spLocks/>
                </p:cNvSpPr>
                <p:nvPr/>
              </p:nvSpPr>
              <p:spPr bwMode="auto">
                <a:xfrm>
                  <a:off x="0" y="885"/>
                  <a:ext cx="1350" cy="2534"/>
                </a:xfrm>
                <a:custGeom>
                  <a:avLst/>
                  <a:gdLst>
                    <a:gd name="T0" fmla="*/ 588 w 1350"/>
                    <a:gd name="T1" fmla="*/ 11 h 2534"/>
                    <a:gd name="T2" fmla="*/ 536 w 1350"/>
                    <a:gd name="T3" fmla="*/ 62 h 2534"/>
                    <a:gd name="T4" fmla="*/ 526 w 1350"/>
                    <a:gd name="T5" fmla="*/ 93 h 2534"/>
                    <a:gd name="T6" fmla="*/ 401 w 1350"/>
                    <a:gd name="T7" fmla="*/ 187 h 2534"/>
                    <a:gd name="T8" fmla="*/ 360 w 1350"/>
                    <a:gd name="T9" fmla="*/ 280 h 2534"/>
                    <a:gd name="T10" fmla="*/ 267 w 1350"/>
                    <a:gd name="T11" fmla="*/ 362 h 2534"/>
                    <a:gd name="T12" fmla="*/ 277 w 1350"/>
                    <a:gd name="T13" fmla="*/ 517 h 2534"/>
                    <a:gd name="T14" fmla="*/ 267 w 1350"/>
                    <a:gd name="T15" fmla="*/ 580 h 2534"/>
                    <a:gd name="T16" fmla="*/ 205 w 1350"/>
                    <a:gd name="T17" fmla="*/ 662 h 2534"/>
                    <a:gd name="T18" fmla="*/ 205 w 1350"/>
                    <a:gd name="T19" fmla="*/ 786 h 2534"/>
                    <a:gd name="T20" fmla="*/ 132 w 1350"/>
                    <a:gd name="T21" fmla="*/ 1004 h 2534"/>
                    <a:gd name="T22" fmla="*/ 143 w 1350"/>
                    <a:gd name="T23" fmla="*/ 1055 h 2534"/>
                    <a:gd name="T24" fmla="*/ 184 w 1350"/>
                    <a:gd name="T25" fmla="*/ 1128 h 2534"/>
                    <a:gd name="T26" fmla="*/ 174 w 1350"/>
                    <a:gd name="T27" fmla="*/ 1242 h 2534"/>
                    <a:gd name="T28" fmla="*/ 112 w 1350"/>
                    <a:gd name="T29" fmla="*/ 1304 h 2534"/>
                    <a:gd name="T30" fmla="*/ 91 w 1350"/>
                    <a:gd name="T31" fmla="*/ 1345 h 2534"/>
                    <a:gd name="T32" fmla="*/ 153 w 1350"/>
                    <a:gd name="T33" fmla="*/ 1469 h 2534"/>
                    <a:gd name="T34" fmla="*/ 143 w 1350"/>
                    <a:gd name="T35" fmla="*/ 1552 h 2534"/>
                    <a:gd name="T36" fmla="*/ 112 w 1350"/>
                    <a:gd name="T37" fmla="*/ 1614 h 2534"/>
                    <a:gd name="T38" fmla="*/ 50 w 1350"/>
                    <a:gd name="T39" fmla="*/ 1779 h 2534"/>
                    <a:gd name="T40" fmla="*/ 101 w 1350"/>
                    <a:gd name="T41" fmla="*/ 1893 h 2534"/>
                    <a:gd name="T42" fmla="*/ 50 w 1350"/>
                    <a:gd name="T43" fmla="*/ 2069 h 2534"/>
                    <a:gd name="T44" fmla="*/ 112 w 1350"/>
                    <a:gd name="T45" fmla="*/ 2359 h 2534"/>
                    <a:gd name="T46" fmla="*/ 122 w 1350"/>
                    <a:gd name="T47" fmla="*/ 2390 h 2534"/>
                    <a:gd name="T48" fmla="*/ 350 w 1350"/>
                    <a:gd name="T49" fmla="*/ 2421 h 2534"/>
                    <a:gd name="T50" fmla="*/ 412 w 1350"/>
                    <a:gd name="T51" fmla="*/ 2514 h 2534"/>
                    <a:gd name="T52" fmla="*/ 453 w 1350"/>
                    <a:gd name="T53" fmla="*/ 2534 h 2534"/>
                    <a:gd name="T54" fmla="*/ 670 w 1350"/>
                    <a:gd name="T55" fmla="*/ 2493 h 2534"/>
                    <a:gd name="T56" fmla="*/ 846 w 1350"/>
                    <a:gd name="T57" fmla="*/ 2514 h 2534"/>
                    <a:gd name="T58" fmla="*/ 950 w 1350"/>
                    <a:gd name="T59" fmla="*/ 2524 h 2534"/>
                    <a:gd name="T60" fmla="*/ 1043 w 1350"/>
                    <a:gd name="T61" fmla="*/ 2514 h 2534"/>
                    <a:gd name="T62" fmla="*/ 1074 w 1350"/>
                    <a:gd name="T63" fmla="*/ 2338 h 2534"/>
                    <a:gd name="T64" fmla="*/ 1270 w 1350"/>
                    <a:gd name="T65" fmla="*/ 2328 h 2534"/>
                    <a:gd name="T66" fmla="*/ 1301 w 1350"/>
                    <a:gd name="T67" fmla="*/ 1955 h 2534"/>
                    <a:gd name="T68" fmla="*/ 1291 w 1350"/>
                    <a:gd name="T69" fmla="*/ 1831 h 2534"/>
                    <a:gd name="T70" fmla="*/ 1260 w 1350"/>
                    <a:gd name="T71" fmla="*/ 1800 h 2534"/>
                    <a:gd name="T72" fmla="*/ 1219 w 1350"/>
                    <a:gd name="T73" fmla="*/ 1738 h 2534"/>
                    <a:gd name="T74" fmla="*/ 1208 w 1350"/>
                    <a:gd name="T75" fmla="*/ 1593 h 2534"/>
                    <a:gd name="T76" fmla="*/ 1270 w 1350"/>
                    <a:gd name="T77" fmla="*/ 1459 h 2534"/>
                    <a:gd name="T78" fmla="*/ 1260 w 1350"/>
                    <a:gd name="T79" fmla="*/ 1314 h 2534"/>
                    <a:gd name="T80" fmla="*/ 1219 w 1350"/>
                    <a:gd name="T81" fmla="*/ 1252 h 2534"/>
                    <a:gd name="T82" fmla="*/ 1198 w 1350"/>
                    <a:gd name="T83" fmla="*/ 1179 h 2534"/>
                    <a:gd name="T84" fmla="*/ 1229 w 1350"/>
                    <a:gd name="T85" fmla="*/ 993 h 2534"/>
                    <a:gd name="T86" fmla="*/ 1219 w 1350"/>
                    <a:gd name="T87" fmla="*/ 911 h 2534"/>
                    <a:gd name="T88" fmla="*/ 1177 w 1350"/>
                    <a:gd name="T89" fmla="*/ 838 h 2534"/>
                    <a:gd name="T90" fmla="*/ 1157 w 1350"/>
                    <a:gd name="T91" fmla="*/ 766 h 2534"/>
                    <a:gd name="T92" fmla="*/ 1146 w 1350"/>
                    <a:gd name="T93" fmla="*/ 455 h 2534"/>
                    <a:gd name="T94" fmla="*/ 1043 w 1350"/>
                    <a:gd name="T95" fmla="*/ 93 h 2534"/>
                    <a:gd name="T96" fmla="*/ 939 w 1350"/>
                    <a:gd name="T97" fmla="*/ 21 h 2534"/>
                    <a:gd name="T98" fmla="*/ 825 w 1350"/>
                    <a:gd name="T99" fmla="*/ 31 h 2534"/>
                    <a:gd name="T100" fmla="*/ 753 w 1350"/>
                    <a:gd name="T101" fmla="*/ 11 h 2534"/>
                    <a:gd name="T102" fmla="*/ 660 w 1350"/>
                    <a:gd name="T103" fmla="*/ 0 h 2534"/>
                    <a:gd name="T104" fmla="*/ 588 w 1350"/>
                    <a:gd name="T105" fmla="*/ 11 h 25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50"/>
                    <a:gd name="T160" fmla="*/ 0 h 2534"/>
                    <a:gd name="T161" fmla="*/ 1350 w 1350"/>
                    <a:gd name="T162" fmla="*/ 2534 h 25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50" h="2534">
                      <a:moveTo>
                        <a:pt x="588" y="11"/>
                      </a:moveTo>
                      <a:cubicBezTo>
                        <a:pt x="557" y="31"/>
                        <a:pt x="553" y="28"/>
                        <a:pt x="536" y="62"/>
                      </a:cubicBezTo>
                      <a:cubicBezTo>
                        <a:pt x="531" y="72"/>
                        <a:pt x="534" y="85"/>
                        <a:pt x="526" y="93"/>
                      </a:cubicBezTo>
                      <a:cubicBezTo>
                        <a:pt x="488" y="131"/>
                        <a:pt x="439" y="148"/>
                        <a:pt x="401" y="187"/>
                      </a:cubicBezTo>
                      <a:cubicBezTo>
                        <a:pt x="394" y="208"/>
                        <a:pt x="372" y="263"/>
                        <a:pt x="360" y="280"/>
                      </a:cubicBezTo>
                      <a:cubicBezTo>
                        <a:pt x="338" y="313"/>
                        <a:pt x="295" y="334"/>
                        <a:pt x="267" y="362"/>
                      </a:cubicBezTo>
                      <a:cubicBezTo>
                        <a:pt x="250" y="415"/>
                        <a:pt x="264" y="464"/>
                        <a:pt x="277" y="517"/>
                      </a:cubicBezTo>
                      <a:cubicBezTo>
                        <a:pt x="274" y="538"/>
                        <a:pt x="276" y="561"/>
                        <a:pt x="267" y="580"/>
                      </a:cubicBezTo>
                      <a:cubicBezTo>
                        <a:pt x="252" y="611"/>
                        <a:pt x="205" y="662"/>
                        <a:pt x="205" y="662"/>
                      </a:cubicBezTo>
                      <a:cubicBezTo>
                        <a:pt x="179" y="735"/>
                        <a:pt x="205" y="647"/>
                        <a:pt x="205" y="786"/>
                      </a:cubicBezTo>
                      <a:cubicBezTo>
                        <a:pt x="205" y="882"/>
                        <a:pt x="182" y="930"/>
                        <a:pt x="132" y="1004"/>
                      </a:cubicBezTo>
                      <a:cubicBezTo>
                        <a:pt x="136" y="1021"/>
                        <a:pt x="135" y="1040"/>
                        <a:pt x="143" y="1055"/>
                      </a:cubicBezTo>
                      <a:cubicBezTo>
                        <a:pt x="202" y="1169"/>
                        <a:pt x="153" y="1000"/>
                        <a:pt x="184" y="1128"/>
                      </a:cubicBezTo>
                      <a:cubicBezTo>
                        <a:pt x="181" y="1166"/>
                        <a:pt x="188" y="1207"/>
                        <a:pt x="174" y="1242"/>
                      </a:cubicBezTo>
                      <a:cubicBezTo>
                        <a:pt x="163" y="1269"/>
                        <a:pt x="125" y="1278"/>
                        <a:pt x="112" y="1304"/>
                      </a:cubicBezTo>
                      <a:cubicBezTo>
                        <a:pt x="105" y="1318"/>
                        <a:pt x="98" y="1331"/>
                        <a:pt x="91" y="1345"/>
                      </a:cubicBezTo>
                      <a:cubicBezTo>
                        <a:pt x="102" y="1403"/>
                        <a:pt x="118" y="1422"/>
                        <a:pt x="153" y="1469"/>
                      </a:cubicBezTo>
                      <a:cubicBezTo>
                        <a:pt x="150" y="1497"/>
                        <a:pt x="148" y="1525"/>
                        <a:pt x="143" y="1552"/>
                      </a:cubicBezTo>
                      <a:cubicBezTo>
                        <a:pt x="134" y="1600"/>
                        <a:pt x="131" y="1568"/>
                        <a:pt x="112" y="1614"/>
                      </a:cubicBezTo>
                      <a:cubicBezTo>
                        <a:pt x="92" y="1662"/>
                        <a:pt x="67" y="1728"/>
                        <a:pt x="50" y="1779"/>
                      </a:cubicBezTo>
                      <a:cubicBezTo>
                        <a:pt x="63" y="1834"/>
                        <a:pt x="88" y="1838"/>
                        <a:pt x="101" y="1893"/>
                      </a:cubicBezTo>
                      <a:cubicBezTo>
                        <a:pt x="91" y="1956"/>
                        <a:pt x="65" y="2007"/>
                        <a:pt x="50" y="2069"/>
                      </a:cubicBezTo>
                      <a:cubicBezTo>
                        <a:pt x="54" y="2168"/>
                        <a:pt x="0" y="2319"/>
                        <a:pt x="112" y="2359"/>
                      </a:cubicBezTo>
                      <a:cubicBezTo>
                        <a:pt x="115" y="2369"/>
                        <a:pt x="112" y="2385"/>
                        <a:pt x="122" y="2390"/>
                      </a:cubicBezTo>
                      <a:cubicBezTo>
                        <a:pt x="156" y="2407"/>
                        <a:pt x="313" y="2417"/>
                        <a:pt x="350" y="2421"/>
                      </a:cubicBezTo>
                      <a:cubicBezTo>
                        <a:pt x="431" y="2473"/>
                        <a:pt x="317" y="2392"/>
                        <a:pt x="412" y="2514"/>
                      </a:cubicBezTo>
                      <a:cubicBezTo>
                        <a:pt x="421" y="2526"/>
                        <a:pt x="439" y="2527"/>
                        <a:pt x="453" y="2534"/>
                      </a:cubicBezTo>
                      <a:cubicBezTo>
                        <a:pt x="527" y="2522"/>
                        <a:pt x="595" y="2502"/>
                        <a:pt x="670" y="2493"/>
                      </a:cubicBezTo>
                      <a:cubicBezTo>
                        <a:pt x="733" y="2473"/>
                        <a:pt x="785" y="2505"/>
                        <a:pt x="846" y="2514"/>
                      </a:cubicBezTo>
                      <a:cubicBezTo>
                        <a:pt x="880" y="2519"/>
                        <a:pt x="915" y="2521"/>
                        <a:pt x="950" y="2524"/>
                      </a:cubicBezTo>
                      <a:cubicBezTo>
                        <a:pt x="981" y="2521"/>
                        <a:pt x="1014" y="2525"/>
                        <a:pt x="1043" y="2514"/>
                      </a:cubicBezTo>
                      <a:cubicBezTo>
                        <a:pt x="1099" y="2494"/>
                        <a:pt x="1026" y="2374"/>
                        <a:pt x="1074" y="2338"/>
                      </a:cubicBezTo>
                      <a:cubicBezTo>
                        <a:pt x="1126" y="2299"/>
                        <a:pt x="1205" y="2331"/>
                        <a:pt x="1270" y="2328"/>
                      </a:cubicBezTo>
                      <a:cubicBezTo>
                        <a:pt x="1350" y="2220"/>
                        <a:pt x="1308" y="2088"/>
                        <a:pt x="1301" y="1955"/>
                      </a:cubicBezTo>
                      <a:cubicBezTo>
                        <a:pt x="1299" y="1914"/>
                        <a:pt x="1302" y="1871"/>
                        <a:pt x="1291" y="1831"/>
                      </a:cubicBezTo>
                      <a:cubicBezTo>
                        <a:pt x="1287" y="1817"/>
                        <a:pt x="1269" y="1812"/>
                        <a:pt x="1260" y="1800"/>
                      </a:cubicBezTo>
                      <a:cubicBezTo>
                        <a:pt x="1245" y="1780"/>
                        <a:pt x="1219" y="1738"/>
                        <a:pt x="1219" y="1738"/>
                      </a:cubicBezTo>
                      <a:cubicBezTo>
                        <a:pt x="1215" y="1690"/>
                        <a:pt x="1208" y="1641"/>
                        <a:pt x="1208" y="1593"/>
                      </a:cubicBezTo>
                      <a:cubicBezTo>
                        <a:pt x="1208" y="1561"/>
                        <a:pt x="1258" y="1496"/>
                        <a:pt x="1270" y="1459"/>
                      </a:cubicBezTo>
                      <a:cubicBezTo>
                        <a:pt x="1267" y="1411"/>
                        <a:pt x="1272" y="1361"/>
                        <a:pt x="1260" y="1314"/>
                      </a:cubicBezTo>
                      <a:cubicBezTo>
                        <a:pt x="1254" y="1290"/>
                        <a:pt x="1233" y="1273"/>
                        <a:pt x="1219" y="1252"/>
                      </a:cubicBezTo>
                      <a:cubicBezTo>
                        <a:pt x="1211" y="1240"/>
                        <a:pt x="1200" y="1189"/>
                        <a:pt x="1198" y="1179"/>
                      </a:cubicBezTo>
                      <a:cubicBezTo>
                        <a:pt x="1205" y="1099"/>
                        <a:pt x="1212" y="1063"/>
                        <a:pt x="1229" y="993"/>
                      </a:cubicBezTo>
                      <a:cubicBezTo>
                        <a:pt x="1226" y="966"/>
                        <a:pt x="1226" y="938"/>
                        <a:pt x="1219" y="911"/>
                      </a:cubicBezTo>
                      <a:cubicBezTo>
                        <a:pt x="1212" y="884"/>
                        <a:pt x="1188" y="864"/>
                        <a:pt x="1177" y="838"/>
                      </a:cubicBezTo>
                      <a:cubicBezTo>
                        <a:pt x="1169" y="819"/>
                        <a:pt x="1161" y="784"/>
                        <a:pt x="1157" y="766"/>
                      </a:cubicBezTo>
                      <a:cubicBezTo>
                        <a:pt x="1183" y="658"/>
                        <a:pt x="1174" y="563"/>
                        <a:pt x="1146" y="455"/>
                      </a:cubicBezTo>
                      <a:cubicBezTo>
                        <a:pt x="1163" y="317"/>
                        <a:pt x="1219" y="140"/>
                        <a:pt x="1043" y="93"/>
                      </a:cubicBezTo>
                      <a:cubicBezTo>
                        <a:pt x="1008" y="70"/>
                        <a:pt x="939" y="21"/>
                        <a:pt x="939" y="21"/>
                      </a:cubicBezTo>
                      <a:cubicBezTo>
                        <a:pt x="901" y="24"/>
                        <a:pt x="863" y="31"/>
                        <a:pt x="825" y="31"/>
                      </a:cubicBezTo>
                      <a:cubicBezTo>
                        <a:pt x="796" y="31"/>
                        <a:pt x="780" y="16"/>
                        <a:pt x="753" y="11"/>
                      </a:cubicBezTo>
                      <a:cubicBezTo>
                        <a:pt x="722" y="6"/>
                        <a:pt x="691" y="4"/>
                        <a:pt x="660" y="0"/>
                      </a:cubicBezTo>
                      <a:cubicBezTo>
                        <a:pt x="595" y="12"/>
                        <a:pt x="619" y="11"/>
                        <a:pt x="588" y="11"/>
                      </a:cubicBezTo>
                      <a:close/>
                    </a:path>
                  </a:pathLst>
                </a:custGeom>
                <a:pattFill prst="sphere">
                  <a:fgClr>
                    <a:srgbClr val="FF9900"/>
                  </a:fgClr>
                  <a:bgClr>
                    <a:schemeClr val="bg1"/>
                  </a:bgClr>
                </a:pattFill>
                <a:ln w="9525">
                  <a:solidFill>
                    <a:schemeClr val="tx1"/>
                  </a:solidFill>
                  <a:round/>
                  <a:headEnd/>
                  <a:tailEnd/>
                </a:ln>
              </p:spPr>
              <p:txBody>
                <a:bodyPr wrap="none" anchor="ctr"/>
                <a:lstStyle/>
                <a:p>
                  <a:pPr algn="ctr" defTabSz="914400"/>
                  <a:endParaRPr lang="pt-BR">
                    <a:solidFill>
                      <a:prstClr val="black"/>
                    </a:solidFill>
                    <a:latin typeface="Bell MT"/>
                  </a:endParaRPr>
                </a:p>
              </p:txBody>
            </p:sp>
            <p:grpSp>
              <p:nvGrpSpPr>
                <p:cNvPr id="18448" name="Group 54"/>
                <p:cNvGrpSpPr>
                  <a:grpSpLocks/>
                </p:cNvGrpSpPr>
                <p:nvPr/>
              </p:nvGrpSpPr>
              <p:grpSpPr bwMode="auto">
                <a:xfrm>
                  <a:off x="384" y="1125"/>
                  <a:ext cx="712" cy="2016"/>
                  <a:chOff x="1222" y="674"/>
                  <a:chExt cx="1017" cy="2785"/>
                </a:xfrm>
              </p:grpSpPr>
              <p:grpSp>
                <p:nvGrpSpPr>
                  <p:cNvPr id="18449" name="Group 55"/>
                  <p:cNvGrpSpPr>
                    <a:grpSpLocks/>
                  </p:cNvGrpSpPr>
                  <p:nvPr/>
                </p:nvGrpSpPr>
                <p:grpSpPr bwMode="auto">
                  <a:xfrm>
                    <a:off x="1222" y="1014"/>
                    <a:ext cx="1017" cy="2445"/>
                    <a:chOff x="1222" y="1014"/>
                    <a:chExt cx="1017" cy="2445"/>
                  </a:xfrm>
                </p:grpSpPr>
                <p:grpSp>
                  <p:nvGrpSpPr>
                    <p:cNvPr id="18504" name="Group 56"/>
                    <p:cNvGrpSpPr>
                      <a:grpSpLocks/>
                    </p:cNvGrpSpPr>
                    <p:nvPr/>
                  </p:nvGrpSpPr>
                  <p:grpSpPr bwMode="auto">
                    <a:xfrm>
                      <a:off x="1222" y="3226"/>
                      <a:ext cx="859" cy="233"/>
                      <a:chOff x="1222" y="3226"/>
                      <a:chExt cx="859" cy="233"/>
                    </a:xfrm>
                  </p:grpSpPr>
                  <p:grpSp>
                    <p:nvGrpSpPr>
                      <p:cNvPr id="18515" name="Group 57"/>
                      <p:cNvGrpSpPr>
                        <a:grpSpLocks/>
                      </p:cNvGrpSpPr>
                      <p:nvPr/>
                    </p:nvGrpSpPr>
                    <p:grpSpPr bwMode="auto">
                      <a:xfrm>
                        <a:off x="1882" y="3253"/>
                        <a:ext cx="199" cy="206"/>
                        <a:chOff x="1882" y="3253"/>
                        <a:chExt cx="199" cy="206"/>
                      </a:xfrm>
                    </p:grpSpPr>
                    <p:grpSp>
                      <p:nvGrpSpPr>
                        <p:cNvPr id="18519" name="Group 58"/>
                        <p:cNvGrpSpPr>
                          <a:grpSpLocks/>
                        </p:cNvGrpSpPr>
                        <p:nvPr/>
                      </p:nvGrpSpPr>
                      <p:grpSpPr bwMode="auto">
                        <a:xfrm>
                          <a:off x="1882" y="3253"/>
                          <a:ext cx="199" cy="206"/>
                          <a:chOff x="1882" y="3253"/>
                          <a:chExt cx="199" cy="206"/>
                        </a:xfrm>
                      </p:grpSpPr>
                      <p:sp>
                        <p:nvSpPr>
                          <p:cNvPr id="18521" name="Freeform 59"/>
                          <p:cNvSpPr>
                            <a:spLocks/>
                          </p:cNvSpPr>
                          <p:nvPr/>
                        </p:nvSpPr>
                        <p:spPr bwMode="auto">
                          <a:xfrm>
                            <a:off x="1882" y="3253"/>
                            <a:ext cx="199" cy="206"/>
                          </a:xfrm>
                          <a:custGeom>
                            <a:avLst/>
                            <a:gdLst>
                              <a:gd name="T0" fmla="*/ 35 w 199"/>
                              <a:gd name="T1" fmla="*/ 42 h 206"/>
                              <a:gd name="T2" fmla="*/ 23 w 199"/>
                              <a:gd name="T3" fmla="*/ 77 h 206"/>
                              <a:gd name="T4" fmla="*/ 11 w 199"/>
                              <a:gd name="T5" fmla="*/ 102 h 206"/>
                              <a:gd name="T6" fmla="*/ 2 w 199"/>
                              <a:gd name="T7" fmla="*/ 122 h 206"/>
                              <a:gd name="T8" fmla="*/ 0 w 199"/>
                              <a:gd name="T9" fmla="*/ 140 h 206"/>
                              <a:gd name="T10" fmla="*/ 0 w 199"/>
                              <a:gd name="T11" fmla="*/ 156 h 206"/>
                              <a:gd name="T12" fmla="*/ 6 w 199"/>
                              <a:gd name="T13" fmla="*/ 175 h 206"/>
                              <a:gd name="T14" fmla="*/ 9 w 199"/>
                              <a:gd name="T15" fmla="*/ 192 h 206"/>
                              <a:gd name="T16" fmla="*/ 26 w 199"/>
                              <a:gd name="T17" fmla="*/ 202 h 206"/>
                              <a:gd name="T18" fmla="*/ 47 w 199"/>
                              <a:gd name="T19" fmla="*/ 206 h 206"/>
                              <a:gd name="T20" fmla="*/ 69 w 199"/>
                              <a:gd name="T21" fmla="*/ 205 h 206"/>
                              <a:gd name="T22" fmla="*/ 101 w 199"/>
                              <a:gd name="T23" fmla="*/ 194 h 206"/>
                              <a:gd name="T24" fmla="*/ 126 w 199"/>
                              <a:gd name="T25" fmla="*/ 184 h 206"/>
                              <a:gd name="T26" fmla="*/ 149 w 199"/>
                              <a:gd name="T27" fmla="*/ 168 h 206"/>
                              <a:gd name="T28" fmla="*/ 173 w 199"/>
                              <a:gd name="T29" fmla="*/ 149 h 206"/>
                              <a:gd name="T30" fmla="*/ 188 w 199"/>
                              <a:gd name="T31" fmla="*/ 130 h 206"/>
                              <a:gd name="T32" fmla="*/ 191 w 199"/>
                              <a:gd name="T33" fmla="*/ 114 h 206"/>
                              <a:gd name="T34" fmla="*/ 194 w 199"/>
                              <a:gd name="T35" fmla="*/ 92 h 206"/>
                              <a:gd name="T36" fmla="*/ 195 w 199"/>
                              <a:gd name="T37" fmla="*/ 76 h 206"/>
                              <a:gd name="T38" fmla="*/ 198 w 199"/>
                              <a:gd name="T39" fmla="*/ 59 h 206"/>
                              <a:gd name="T40" fmla="*/ 199 w 199"/>
                              <a:gd name="T41" fmla="*/ 47 h 206"/>
                              <a:gd name="T42" fmla="*/ 192 w 199"/>
                              <a:gd name="T43" fmla="*/ 0 h 206"/>
                              <a:gd name="T44" fmla="*/ 35 w 199"/>
                              <a:gd name="T45" fmla="*/ 42 h 2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9"/>
                              <a:gd name="T70" fmla="*/ 0 h 206"/>
                              <a:gd name="T71" fmla="*/ 199 w 199"/>
                              <a:gd name="T72" fmla="*/ 206 h 2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9" h="206">
                                <a:moveTo>
                                  <a:pt x="35" y="42"/>
                                </a:moveTo>
                                <a:lnTo>
                                  <a:pt x="23" y="77"/>
                                </a:lnTo>
                                <a:lnTo>
                                  <a:pt x="11" y="102"/>
                                </a:lnTo>
                                <a:lnTo>
                                  <a:pt x="2" y="122"/>
                                </a:lnTo>
                                <a:lnTo>
                                  <a:pt x="0" y="140"/>
                                </a:lnTo>
                                <a:lnTo>
                                  <a:pt x="0" y="156"/>
                                </a:lnTo>
                                <a:lnTo>
                                  <a:pt x="6" y="175"/>
                                </a:lnTo>
                                <a:lnTo>
                                  <a:pt x="9" y="192"/>
                                </a:lnTo>
                                <a:lnTo>
                                  <a:pt x="26" y="202"/>
                                </a:lnTo>
                                <a:lnTo>
                                  <a:pt x="47" y="206"/>
                                </a:lnTo>
                                <a:lnTo>
                                  <a:pt x="69" y="205"/>
                                </a:lnTo>
                                <a:lnTo>
                                  <a:pt x="101" y="194"/>
                                </a:lnTo>
                                <a:lnTo>
                                  <a:pt x="126" y="184"/>
                                </a:lnTo>
                                <a:lnTo>
                                  <a:pt x="149" y="168"/>
                                </a:lnTo>
                                <a:lnTo>
                                  <a:pt x="173" y="149"/>
                                </a:lnTo>
                                <a:lnTo>
                                  <a:pt x="188" y="130"/>
                                </a:lnTo>
                                <a:lnTo>
                                  <a:pt x="191" y="114"/>
                                </a:lnTo>
                                <a:lnTo>
                                  <a:pt x="194" y="92"/>
                                </a:lnTo>
                                <a:lnTo>
                                  <a:pt x="195" y="76"/>
                                </a:lnTo>
                                <a:lnTo>
                                  <a:pt x="198" y="59"/>
                                </a:lnTo>
                                <a:lnTo>
                                  <a:pt x="199" y="47"/>
                                </a:lnTo>
                                <a:lnTo>
                                  <a:pt x="192" y="0"/>
                                </a:lnTo>
                                <a:lnTo>
                                  <a:pt x="3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22" name="Freeform 60"/>
                          <p:cNvSpPr>
                            <a:spLocks/>
                          </p:cNvSpPr>
                          <p:nvPr/>
                        </p:nvSpPr>
                        <p:spPr bwMode="auto">
                          <a:xfrm>
                            <a:off x="1900" y="3378"/>
                            <a:ext cx="156" cy="66"/>
                          </a:xfrm>
                          <a:custGeom>
                            <a:avLst/>
                            <a:gdLst>
                              <a:gd name="T0" fmla="*/ 47 w 156"/>
                              <a:gd name="T1" fmla="*/ 39 h 66"/>
                              <a:gd name="T2" fmla="*/ 59 w 156"/>
                              <a:gd name="T3" fmla="*/ 45 h 66"/>
                              <a:gd name="T4" fmla="*/ 59 w 156"/>
                              <a:gd name="T5" fmla="*/ 56 h 66"/>
                              <a:gd name="T6" fmla="*/ 48 w 156"/>
                              <a:gd name="T7" fmla="*/ 66 h 66"/>
                              <a:gd name="T8" fmla="*/ 73 w 156"/>
                              <a:gd name="T9" fmla="*/ 56 h 66"/>
                              <a:gd name="T10" fmla="*/ 99 w 156"/>
                              <a:gd name="T11" fmla="*/ 41 h 66"/>
                              <a:gd name="T12" fmla="*/ 125 w 156"/>
                              <a:gd name="T13" fmla="*/ 32 h 66"/>
                              <a:gd name="T14" fmla="*/ 144 w 156"/>
                              <a:gd name="T15" fmla="*/ 18 h 66"/>
                              <a:gd name="T16" fmla="*/ 156 w 156"/>
                              <a:gd name="T17" fmla="*/ 0 h 66"/>
                              <a:gd name="T18" fmla="*/ 149 w 156"/>
                              <a:gd name="T19" fmla="*/ 5 h 66"/>
                              <a:gd name="T20" fmla="*/ 128 w 156"/>
                              <a:gd name="T21" fmla="*/ 21 h 66"/>
                              <a:gd name="T22" fmla="*/ 111 w 156"/>
                              <a:gd name="T23" fmla="*/ 22 h 66"/>
                              <a:gd name="T24" fmla="*/ 101 w 156"/>
                              <a:gd name="T25" fmla="*/ 17 h 66"/>
                              <a:gd name="T26" fmla="*/ 80 w 156"/>
                              <a:gd name="T27" fmla="*/ 11 h 66"/>
                              <a:gd name="T28" fmla="*/ 59 w 156"/>
                              <a:gd name="T29" fmla="*/ 8 h 66"/>
                              <a:gd name="T30" fmla="*/ 38 w 156"/>
                              <a:gd name="T31" fmla="*/ 7 h 66"/>
                              <a:gd name="T32" fmla="*/ 19 w 156"/>
                              <a:gd name="T33" fmla="*/ 11 h 66"/>
                              <a:gd name="T34" fmla="*/ 12 w 156"/>
                              <a:gd name="T35" fmla="*/ 17 h 66"/>
                              <a:gd name="T36" fmla="*/ 29 w 156"/>
                              <a:gd name="T37" fmla="*/ 10 h 66"/>
                              <a:gd name="T38" fmla="*/ 54 w 156"/>
                              <a:gd name="T39" fmla="*/ 10 h 66"/>
                              <a:gd name="T40" fmla="*/ 73 w 156"/>
                              <a:gd name="T41" fmla="*/ 12 h 66"/>
                              <a:gd name="T42" fmla="*/ 85 w 156"/>
                              <a:gd name="T43" fmla="*/ 18 h 66"/>
                              <a:gd name="T44" fmla="*/ 89 w 156"/>
                              <a:gd name="T45" fmla="*/ 20 h 66"/>
                              <a:gd name="T46" fmla="*/ 80 w 156"/>
                              <a:gd name="T47" fmla="*/ 18 h 66"/>
                              <a:gd name="T48" fmla="*/ 61 w 156"/>
                              <a:gd name="T49" fmla="*/ 14 h 66"/>
                              <a:gd name="T50" fmla="*/ 34 w 156"/>
                              <a:gd name="T51" fmla="*/ 17 h 66"/>
                              <a:gd name="T52" fmla="*/ 13 w 156"/>
                              <a:gd name="T53" fmla="*/ 24 h 66"/>
                              <a:gd name="T54" fmla="*/ 0 w 156"/>
                              <a:gd name="T55" fmla="*/ 29 h 66"/>
                              <a:gd name="T56" fmla="*/ 15 w 156"/>
                              <a:gd name="T57" fmla="*/ 25 h 66"/>
                              <a:gd name="T58" fmla="*/ 40 w 156"/>
                              <a:gd name="T59" fmla="*/ 21 h 66"/>
                              <a:gd name="T60" fmla="*/ 58 w 156"/>
                              <a:gd name="T61" fmla="*/ 22 h 66"/>
                              <a:gd name="T62" fmla="*/ 76 w 156"/>
                              <a:gd name="T63" fmla="*/ 25 h 66"/>
                              <a:gd name="T64" fmla="*/ 80 w 156"/>
                              <a:gd name="T65" fmla="*/ 29 h 66"/>
                              <a:gd name="T66" fmla="*/ 75 w 156"/>
                              <a:gd name="T67" fmla="*/ 35 h 66"/>
                              <a:gd name="T68" fmla="*/ 61 w 156"/>
                              <a:gd name="T69" fmla="*/ 36 h 66"/>
                              <a:gd name="T70" fmla="*/ 47 w 156"/>
                              <a:gd name="T71" fmla="*/ 39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
                              <a:gd name="T109" fmla="*/ 0 h 66"/>
                              <a:gd name="T110" fmla="*/ 156 w 156"/>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 h="66">
                                <a:moveTo>
                                  <a:pt x="47" y="39"/>
                                </a:moveTo>
                                <a:lnTo>
                                  <a:pt x="59" y="45"/>
                                </a:lnTo>
                                <a:lnTo>
                                  <a:pt x="59" y="56"/>
                                </a:lnTo>
                                <a:lnTo>
                                  <a:pt x="48" y="66"/>
                                </a:lnTo>
                                <a:lnTo>
                                  <a:pt x="73" y="56"/>
                                </a:lnTo>
                                <a:lnTo>
                                  <a:pt x="99" y="41"/>
                                </a:lnTo>
                                <a:lnTo>
                                  <a:pt x="125" y="32"/>
                                </a:lnTo>
                                <a:lnTo>
                                  <a:pt x="144" y="18"/>
                                </a:lnTo>
                                <a:lnTo>
                                  <a:pt x="156" y="0"/>
                                </a:lnTo>
                                <a:lnTo>
                                  <a:pt x="149" y="5"/>
                                </a:lnTo>
                                <a:lnTo>
                                  <a:pt x="128" y="21"/>
                                </a:lnTo>
                                <a:lnTo>
                                  <a:pt x="111" y="22"/>
                                </a:lnTo>
                                <a:lnTo>
                                  <a:pt x="101" y="17"/>
                                </a:lnTo>
                                <a:lnTo>
                                  <a:pt x="80" y="11"/>
                                </a:lnTo>
                                <a:lnTo>
                                  <a:pt x="59" y="8"/>
                                </a:lnTo>
                                <a:lnTo>
                                  <a:pt x="38" y="7"/>
                                </a:lnTo>
                                <a:lnTo>
                                  <a:pt x="19" y="11"/>
                                </a:lnTo>
                                <a:lnTo>
                                  <a:pt x="12" y="17"/>
                                </a:lnTo>
                                <a:lnTo>
                                  <a:pt x="29" y="10"/>
                                </a:lnTo>
                                <a:lnTo>
                                  <a:pt x="54" y="10"/>
                                </a:lnTo>
                                <a:lnTo>
                                  <a:pt x="73" y="12"/>
                                </a:lnTo>
                                <a:lnTo>
                                  <a:pt x="85" y="18"/>
                                </a:lnTo>
                                <a:lnTo>
                                  <a:pt x="89" y="20"/>
                                </a:lnTo>
                                <a:lnTo>
                                  <a:pt x="80" y="18"/>
                                </a:lnTo>
                                <a:lnTo>
                                  <a:pt x="61" y="14"/>
                                </a:lnTo>
                                <a:lnTo>
                                  <a:pt x="34" y="17"/>
                                </a:lnTo>
                                <a:lnTo>
                                  <a:pt x="13" y="24"/>
                                </a:lnTo>
                                <a:lnTo>
                                  <a:pt x="0" y="29"/>
                                </a:lnTo>
                                <a:lnTo>
                                  <a:pt x="15" y="25"/>
                                </a:lnTo>
                                <a:lnTo>
                                  <a:pt x="40" y="21"/>
                                </a:lnTo>
                                <a:lnTo>
                                  <a:pt x="58" y="22"/>
                                </a:lnTo>
                                <a:lnTo>
                                  <a:pt x="76" y="25"/>
                                </a:lnTo>
                                <a:lnTo>
                                  <a:pt x="80" y="29"/>
                                </a:lnTo>
                                <a:lnTo>
                                  <a:pt x="75" y="35"/>
                                </a:lnTo>
                                <a:lnTo>
                                  <a:pt x="61" y="36"/>
                                </a:lnTo>
                                <a:lnTo>
                                  <a:pt x="47"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sp>
                      <p:nvSpPr>
                        <p:cNvPr id="18520" name="Freeform 61"/>
                        <p:cNvSpPr>
                          <a:spLocks/>
                        </p:cNvSpPr>
                        <p:nvPr/>
                      </p:nvSpPr>
                      <p:spPr bwMode="auto">
                        <a:xfrm>
                          <a:off x="1976" y="3286"/>
                          <a:ext cx="24" cy="71"/>
                        </a:xfrm>
                        <a:custGeom>
                          <a:avLst/>
                          <a:gdLst>
                            <a:gd name="T0" fmla="*/ 24 w 24"/>
                            <a:gd name="T1" fmla="*/ 0 h 71"/>
                            <a:gd name="T2" fmla="*/ 0 w 24"/>
                            <a:gd name="T3" fmla="*/ 41 h 71"/>
                            <a:gd name="T4" fmla="*/ 24 w 24"/>
                            <a:gd name="T5" fmla="*/ 71 h 71"/>
                            <a:gd name="T6" fmla="*/ 0 60000 65536"/>
                            <a:gd name="T7" fmla="*/ 0 60000 65536"/>
                            <a:gd name="T8" fmla="*/ 0 60000 65536"/>
                            <a:gd name="T9" fmla="*/ 0 w 24"/>
                            <a:gd name="T10" fmla="*/ 0 h 71"/>
                            <a:gd name="T11" fmla="*/ 24 w 24"/>
                            <a:gd name="T12" fmla="*/ 71 h 71"/>
                          </a:gdLst>
                          <a:ahLst/>
                          <a:cxnLst>
                            <a:cxn ang="T6">
                              <a:pos x="T0" y="T1"/>
                            </a:cxn>
                            <a:cxn ang="T7">
                              <a:pos x="T2" y="T3"/>
                            </a:cxn>
                            <a:cxn ang="T8">
                              <a:pos x="T4" y="T5"/>
                            </a:cxn>
                          </a:cxnLst>
                          <a:rect l="T9" t="T10" r="T11" b="T12"/>
                          <a:pathLst>
                            <a:path w="24" h="71">
                              <a:moveTo>
                                <a:pt x="24" y="0"/>
                              </a:moveTo>
                              <a:lnTo>
                                <a:pt x="0" y="41"/>
                              </a:lnTo>
                              <a:lnTo>
                                <a:pt x="24" y="71"/>
                              </a:lnTo>
                            </a:path>
                          </a:pathLst>
                        </a:custGeom>
                        <a:noFill/>
                        <a:ln w="17463">
                          <a:solidFill>
                            <a:srgbClr val="3F3F3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defTabSz="914400"/>
                          <a:endParaRPr lang="pt-BR">
                            <a:solidFill>
                              <a:prstClr val="black"/>
                            </a:solidFill>
                            <a:latin typeface="Bell MT"/>
                          </a:endParaRPr>
                        </a:p>
                      </p:txBody>
                    </p:sp>
                  </p:grpSp>
                  <p:grpSp>
                    <p:nvGrpSpPr>
                      <p:cNvPr id="18516" name="Group 62"/>
                      <p:cNvGrpSpPr>
                        <a:grpSpLocks/>
                      </p:cNvGrpSpPr>
                      <p:nvPr/>
                    </p:nvGrpSpPr>
                    <p:grpSpPr bwMode="auto">
                      <a:xfrm>
                        <a:off x="1222" y="3226"/>
                        <a:ext cx="292" cy="183"/>
                        <a:chOff x="1222" y="3226"/>
                        <a:chExt cx="292" cy="183"/>
                      </a:xfrm>
                    </p:grpSpPr>
                    <p:sp>
                      <p:nvSpPr>
                        <p:cNvPr id="18517" name="Freeform 63"/>
                        <p:cNvSpPr>
                          <a:spLocks/>
                        </p:cNvSpPr>
                        <p:nvPr/>
                      </p:nvSpPr>
                      <p:spPr bwMode="auto">
                        <a:xfrm>
                          <a:off x="1222" y="3226"/>
                          <a:ext cx="292" cy="183"/>
                        </a:xfrm>
                        <a:custGeom>
                          <a:avLst/>
                          <a:gdLst>
                            <a:gd name="T0" fmla="*/ 88 w 292"/>
                            <a:gd name="T1" fmla="*/ 41 h 183"/>
                            <a:gd name="T2" fmla="*/ 70 w 292"/>
                            <a:gd name="T3" fmla="*/ 55 h 183"/>
                            <a:gd name="T4" fmla="*/ 42 w 292"/>
                            <a:gd name="T5" fmla="*/ 96 h 183"/>
                            <a:gd name="T6" fmla="*/ 32 w 292"/>
                            <a:gd name="T7" fmla="*/ 110 h 183"/>
                            <a:gd name="T8" fmla="*/ 18 w 292"/>
                            <a:gd name="T9" fmla="*/ 129 h 183"/>
                            <a:gd name="T10" fmla="*/ 11 w 292"/>
                            <a:gd name="T11" fmla="*/ 141 h 183"/>
                            <a:gd name="T12" fmla="*/ 0 w 292"/>
                            <a:gd name="T13" fmla="*/ 156 h 183"/>
                            <a:gd name="T14" fmla="*/ 3 w 292"/>
                            <a:gd name="T15" fmla="*/ 177 h 183"/>
                            <a:gd name="T16" fmla="*/ 20 w 292"/>
                            <a:gd name="T17" fmla="*/ 181 h 183"/>
                            <a:gd name="T18" fmla="*/ 56 w 292"/>
                            <a:gd name="T19" fmla="*/ 183 h 183"/>
                            <a:gd name="T20" fmla="*/ 86 w 292"/>
                            <a:gd name="T21" fmla="*/ 179 h 183"/>
                            <a:gd name="T22" fmla="*/ 132 w 292"/>
                            <a:gd name="T23" fmla="*/ 166 h 183"/>
                            <a:gd name="T24" fmla="*/ 164 w 292"/>
                            <a:gd name="T25" fmla="*/ 152 h 183"/>
                            <a:gd name="T26" fmla="*/ 188 w 292"/>
                            <a:gd name="T27" fmla="*/ 139 h 183"/>
                            <a:gd name="T28" fmla="*/ 201 w 292"/>
                            <a:gd name="T29" fmla="*/ 121 h 183"/>
                            <a:gd name="T30" fmla="*/ 202 w 292"/>
                            <a:gd name="T31" fmla="*/ 104 h 183"/>
                            <a:gd name="T32" fmla="*/ 227 w 292"/>
                            <a:gd name="T33" fmla="*/ 86 h 183"/>
                            <a:gd name="T34" fmla="*/ 230 w 292"/>
                            <a:gd name="T35" fmla="*/ 97 h 183"/>
                            <a:gd name="T36" fmla="*/ 260 w 292"/>
                            <a:gd name="T37" fmla="*/ 86 h 183"/>
                            <a:gd name="T38" fmla="*/ 283 w 292"/>
                            <a:gd name="T39" fmla="*/ 70 h 183"/>
                            <a:gd name="T40" fmla="*/ 288 w 292"/>
                            <a:gd name="T41" fmla="*/ 59 h 183"/>
                            <a:gd name="T42" fmla="*/ 292 w 292"/>
                            <a:gd name="T43" fmla="*/ 0 h 183"/>
                            <a:gd name="T44" fmla="*/ 88 w 292"/>
                            <a:gd name="T45" fmla="*/ 41 h 1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2"/>
                            <a:gd name="T70" fmla="*/ 0 h 183"/>
                            <a:gd name="T71" fmla="*/ 292 w 292"/>
                            <a:gd name="T72" fmla="*/ 183 h 18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2" h="183">
                              <a:moveTo>
                                <a:pt x="88" y="41"/>
                              </a:moveTo>
                              <a:lnTo>
                                <a:pt x="70" y="55"/>
                              </a:lnTo>
                              <a:lnTo>
                                <a:pt x="42" y="96"/>
                              </a:lnTo>
                              <a:lnTo>
                                <a:pt x="32" y="110"/>
                              </a:lnTo>
                              <a:lnTo>
                                <a:pt x="18" y="129"/>
                              </a:lnTo>
                              <a:lnTo>
                                <a:pt x="11" y="141"/>
                              </a:lnTo>
                              <a:lnTo>
                                <a:pt x="0" y="156"/>
                              </a:lnTo>
                              <a:lnTo>
                                <a:pt x="3" y="177"/>
                              </a:lnTo>
                              <a:lnTo>
                                <a:pt x="20" y="181"/>
                              </a:lnTo>
                              <a:lnTo>
                                <a:pt x="56" y="183"/>
                              </a:lnTo>
                              <a:lnTo>
                                <a:pt x="86" y="179"/>
                              </a:lnTo>
                              <a:lnTo>
                                <a:pt x="132" y="166"/>
                              </a:lnTo>
                              <a:lnTo>
                                <a:pt x="164" y="152"/>
                              </a:lnTo>
                              <a:lnTo>
                                <a:pt x="188" y="139"/>
                              </a:lnTo>
                              <a:lnTo>
                                <a:pt x="201" y="121"/>
                              </a:lnTo>
                              <a:lnTo>
                                <a:pt x="202" y="104"/>
                              </a:lnTo>
                              <a:lnTo>
                                <a:pt x="227" y="86"/>
                              </a:lnTo>
                              <a:lnTo>
                                <a:pt x="230" y="97"/>
                              </a:lnTo>
                              <a:lnTo>
                                <a:pt x="260" y="86"/>
                              </a:lnTo>
                              <a:lnTo>
                                <a:pt x="283" y="70"/>
                              </a:lnTo>
                              <a:lnTo>
                                <a:pt x="288" y="59"/>
                              </a:lnTo>
                              <a:lnTo>
                                <a:pt x="292" y="0"/>
                              </a:lnTo>
                              <a:lnTo>
                                <a:pt x="88"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18" name="Freeform 64"/>
                        <p:cNvSpPr>
                          <a:spLocks/>
                        </p:cNvSpPr>
                        <p:nvPr/>
                      </p:nvSpPr>
                      <p:spPr bwMode="auto">
                        <a:xfrm>
                          <a:off x="1252" y="3327"/>
                          <a:ext cx="113" cy="62"/>
                        </a:xfrm>
                        <a:custGeom>
                          <a:avLst/>
                          <a:gdLst>
                            <a:gd name="T0" fmla="*/ 0 w 113"/>
                            <a:gd name="T1" fmla="*/ 33 h 62"/>
                            <a:gd name="T2" fmla="*/ 12 w 113"/>
                            <a:gd name="T3" fmla="*/ 40 h 62"/>
                            <a:gd name="T4" fmla="*/ 16 w 113"/>
                            <a:gd name="T5" fmla="*/ 47 h 62"/>
                            <a:gd name="T6" fmla="*/ 16 w 113"/>
                            <a:gd name="T7" fmla="*/ 54 h 62"/>
                            <a:gd name="T8" fmla="*/ 8 w 113"/>
                            <a:gd name="T9" fmla="*/ 62 h 62"/>
                            <a:gd name="T10" fmla="*/ 44 w 113"/>
                            <a:gd name="T11" fmla="*/ 59 h 62"/>
                            <a:gd name="T12" fmla="*/ 67 w 113"/>
                            <a:gd name="T13" fmla="*/ 49 h 62"/>
                            <a:gd name="T14" fmla="*/ 81 w 113"/>
                            <a:gd name="T15" fmla="*/ 41 h 62"/>
                            <a:gd name="T16" fmla="*/ 101 w 113"/>
                            <a:gd name="T17" fmla="*/ 31 h 62"/>
                            <a:gd name="T18" fmla="*/ 113 w 113"/>
                            <a:gd name="T19" fmla="*/ 20 h 62"/>
                            <a:gd name="T20" fmla="*/ 93 w 113"/>
                            <a:gd name="T21" fmla="*/ 9 h 62"/>
                            <a:gd name="T22" fmla="*/ 71 w 113"/>
                            <a:gd name="T23" fmla="*/ 2 h 62"/>
                            <a:gd name="T24" fmla="*/ 56 w 113"/>
                            <a:gd name="T25" fmla="*/ 0 h 62"/>
                            <a:gd name="T26" fmla="*/ 33 w 113"/>
                            <a:gd name="T27" fmla="*/ 0 h 62"/>
                            <a:gd name="T28" fmla="*/ 25 w 113"/>
                            <a:gd name="T29" fmla="*/ 3 h 62"/>
                            <a:gd name="T30" fmla="*/ 54 w 113"/>
                            <a:gd name="T31" fmla="*/ 4 h 62"/>
                            <a:gd name="T32" fmla="*/ 68 w 113"/>
                            <a:gd name="T33" fmla="*/ 11 h 62"/>
                            <a:gd name="T34" fmla="*/ 71 w 113"/>
                            <a:gd name="T35" fmla="*/ 17 h 62"/>
                            <a:gd name="T36" fmla="*/ 65 w 113"/>
                            <a:gd name="T37" fmla="*/ 17 h 62"/>
                            <a:gd name="T38" fmla="*/ 46 w 113"/>
                            <a:gd name="T39" fmla="*/ 11 h 62"/>
                            <a:gd name="T40" fmla="*/ 23 w 113"/>
                            <a:gd name="T41" fmla="*/ 11 h 62"/>
                            <a:gd name="T42" fmla="*/ 14 w 113"/>
                            <a:gd name="T43" fmla="*/ 13 h 62"/>
                            <a:gd name="T44" fmla="*/ 46 w 113"/>
                            <a:gd name="T45" fmla="*/ 17 h 62"/>
                            <a:gd name="T46" fmla="*/ 56 w 113"/>
                            <a:gd name="T47" fmla="*/ 24 h 62"/>
                            <a:gd name="T48" fmla="*/ 56 w 113"/>
                            <a:gd name="T49" fmla="*/ 33 h 62"/>
                            <a:gd name="T50" fmla="*/ 43 w 113"/>
                            <a:gd name="T51" fmla="*/ 35 h 62"/>
                            <a:gd name="T52" fmla="*/ 26 w 113"/>
                            <a:gd name="T53" fmla="*/ 35 h 62"/>
                            <a:gd name="T54" fmla="*/ 0 w 113"/>
                            <a:gd name="T55" fmla="*/ 33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3"/>
                            <a:gd name="T85" fmla="*/ 0 h 62"/>
                            <a:gd name="T86" fmla="*/ 113 w 113"/>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3" h="62">
                              <a:moveTo>
                                <a:pt x="0" y="33"/>
                              </a:moveTo>
                              <a:lnTo>
                                <a:pt x="12" y="40"/>
                              </a:lnTo>
                              <a:lnTo>
                                <a:pt x="16" y="47"/>
                              </a:lnTo>
                              <a:lnTo>
                                <a:pt x="16" y="54"/>
                              </a:lnTo>
                              <a:lnTo>
                                <a:pt x="8" y="62"/>
                              </a:lnTo>
                              <a:lnTo>
                                <a:pt x="44" y="59"/>
                              </a:lnTo>
                              <a:lnTo>
                                <a:pt x="67" y="49"/>
                              </a:lnTo>
                              <a:lnTo>
                                <a:pt x="81" y="41"/>
                              </a:lnTo>
                              <a:lnTo>
                                <a:pt x="101" y="31"/>
                              </a:lnTo>
                              <a:lnTo>
                                <a:pt x="113" y="20"/>
                              </a:lnTo>
                              <a:lnTo>
                                <a:pt x="93" y="9"/>
                              </a:lnTo>
                              <a:lnTo>
                                <a:pt x="71" y="2"/>
                              </a:lnTo>
                              <a:lnTo>
                                <a:pt x="56" y="0"/>
                              </a:lnTo>
                              <a:lnTo>
                                <a:pt x="33" y="0"/>
                              </a:lnTo>
                              <a:lnTo>
                                <a:pt x="25" y="3"/>
                              </a:lnTo>
                              <a:lnTo>
                                <a:pt x="54" y="4"/>
                              </a:lnTo>
                              <a:lnTo>
                                <a:pt x="68" y="11"/>
                              </a:lnTo>
                              <a:lnTo>
                                <a:pt x="71" y="17"/>
                              </a:lnTo>
                              <a:lnTo>
                                <a:pt x="65" y="17"/>
                              </a:lnTo>
                              <a:lnTo>
                                <a:pt x="46" y="11"/>
                              </a:lnTo>
                              <a:lnTo>
                                <a:pt x="23" y="11"/>
                              </a:lnTo>
                              <a:lnTo>
                                <a:pt x="14" y="13"/>
                              </a:lnTo>
                              <a:lnTo>
                                <a:pt x="46" y="17"/>
                              </a:lnTo>
                              <a:lnTo>
                                <a:pt x="56" y="24"/>
                              </a:lnTo>
                              <a:lnTo>
                                <a:pt x="56" y="33"/>
                              </a:lnTo>
                              <a:lnTo>
                                <a:pt x="43" y="35"/>
                              </a:lnTo>
                              <a:lnTo>
                                <a:pt x="26" y="35"/>
                              </a:lnTo>
                              <a:lnTo>
                                <a:pt x="0" y="33"/>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nvGrpSpPr>
                    <p:cNvPr id="18505" name="Group 65"/>
                    <p:cNvGrpSpPr>
                      <a:grpSpLocks/>
                    </p:cNvGrpSpPr>
                    <p:nvPr/>
                  </p:nvGrpSpPr>
                  <p:grpSpPr bwMode="auto">
                    <a:xfrm>
                      <a:off x="1243" y="1014"/>
                      <a:ext cx="996" cy="2305"/>
                      <a:chOff x="1243" y="1014"/>
                      <a:chExt cx="996" cy="2305"/>
                    </a:xfrm>
                  </p:grpSpPr>
                  <p:sp>
                    <p:nvSpPr>
                      <p:cNvPr id="18506" name="Freeform 66"/>
                      <p:cNvSpPr>
                        <a:spLocks/>
                      </p:cNvSpPr>
                      <p:nvPr/>
                    </p:nvSpPr>
                    <p:spPr bwMode="auto">
                      <a:xfrm>
                        <a:off x="1243" y="1014"/>
                        <a:ext cx="996" cy="2305"/>
                      </a:xfrm>
                      <a:custGeom>
                        <a:avLst/>
                        <a:gdLst>
                          <a:gd name="T0" fmla="*/ 414 w 996"/>
                          <a:gd name="T1" fmla="*/ 0 h 2305"/>
                          <a:gd name="T2" fmla="*/ 310 w 996"/>
                          <a:gd name="T3" fmla="*/ 66 h 2305"/>
                          <a:gd name="T4" fmla="*/ 276 w 996"/>
                          <a:gd name="T5" fmla="*/ 79 h 2305"/>
                          <a:gd name="T6" fmla="*/ 166 w 996"/>
                          <a:gd name="T7" fmla="*/ 111 h 2305"/>
                          <a:gd name="T8" fmla="*/ 122 w 996"/>
                          <a:gd name="T9" fmla="*/ 368 h 2305"/>
                          <a:gd name="T10" fmla="*/ 63 w 996"/>
                          <a:gd name="T11" fmla="*/ 645 h 2305"/>
                          <a:gd name="T12" fmla="*/ 97 w 996"/>
                          <a:gd name="T13" fmla="*/ 693 h 2305"/>
                          <a:gd name="T14" fmla="*/ 258 w 996"/>
                          <a:gd name="T15" fmla="*/ 737 h 2305"/>
                          <a:gd name="T16" fmla="*/ 206 w 996"/>
                          <a:gd name="T17" fmla="*/ 1136 h 2305"/>
                          <a:gd name="T18" fmla="*/ 240 w 996"/>
                          <a:gd name="T19" fmla="*/ 1140 h 2305"/>
                          <a:gd name="T20" fmla="*/ 114 w 996"/>
                          <a:gd name="T21" fmla="*/ 1744 h 2305"/>
                          <a:gd name="T22" fmla="*/ 0 w 996"/>
                          <a:gd name="T23" fmla="*/ 2251 h 2305"/>
                          <a:gd name="T24" fmla="*/ 97 w 996"/>
                          <a:gd name="T25" fmla="*/ 2264 h 2305"/>
                          <a:gd name="T26" fmla="*/ 290 w 996"/>
                          <a:gd name="T27" fmla="*/ 2230 h 2305"/>
                          <a:gd name="T28" fmla="*/ 379 w 996"/>
                          <a:gd name="T29" fmla="*/ 1621 h 2305"/>
                          <a:gd name="T30" fmla="*/ 513 w 996"/>
                          <a:gd name="T31" fmla="*/ 1212 h 2305"/>
                          <a:gd name="T32" fmla="*/ 550 w 996"/>
                          <a:gd name="T33" fmla="*/ 1620 h 2305"/>
                          <a:gd name="T34" fmla="*/ 601 w 996"/>
                          <a:gd name="T35" fmla="*/ 2270 h 2305"/>
                          <a:gd name="T36" fmla="*/ 730 w 996"/>
                          <a:gd name="T37" fmla="*/ 2305 h 2305"/>
                          <a:gd name="T38" fmla="*/ 886 w 996"/>
                          <a:gd name="T39" fmla="*/ 2248 h 2305"/>
                          <a:gd name="T40" fmla="*/ 787 w 996"/>
                          <a:gd name="T41" fmla="*/ 1617 h 2305"/>
                          <a:gd name="T42" fmla="*/ 788 w 996"/>
                          <a:gd name="T43" fmla="*/ 1579 h 2305"/>
                          <a:gd name="T44" fmla="*/ 796 w 996"/>
                          <a:gd name="T45" fmla="*/ 1149 h 2305"/>
                          <a:gd name="T46" fmla="*/ 787 w 996"/>
                          <a:gd name="T47" fmla="*/ 1038 h 2305"/>
                          <a:gd name="T48" fmla="*/ 831 w 996"/>
                          <a:gd name="T49" fmla="*/ 995 h 2305"/>
                          <a:gd name="T50" fmla="*/ 848 w 996"/>
                          <a:gd name="T51" fmla="*/ 863 h 2305"/>
                          <a:gd name="T52" fmla="*/ 883 w 996"/>
                          <a:gd name="T53" fmla="*/ 786 h 2305"/>
                          <a:gd name="T54" fmla="*/ 930 w 996"/>
                          <a:gd name="T55" fmla="*/ 682 h 2305"/>
                          <a:gd name="T56" fmla="*/ 996 w 996"/>
                          <a:gd name="T57" fmla="*/ 523 h 2305"/>
                          <a:gd name="T58" fmla="*/ 883 w 996"/>
                          <a:gd name="T59" fmla="*/ 148 h 2305"/>
                          <a:gd name="T60" fmla="*/ 862 w 996"/>
                          <a:gd name="T61" fmla="*/ 67 h 2305"/>
                          <a:gd name="T62" fmla="*/ 792 w 996"/>
                          <a:gd name="T63" fmla="*/ 53 h 2305"/>
                          <a:gd name="T64" fmla="*/ 705 w 996"/>
                          <a:gd name="T65" fmla="*/ 38 h 2305"/>
                          <a:gd name="T66" fmla="*/ 652 w 996"/>
                          <a:gd name="T67" fmla="*/ 27 h 2305"/>
                          <a:gd name="T68" fmla="*/ 601 w 996"/>
                          <a:gd name="T69" fmla="*/ 7 h 2305"/>
                          <a:gd name="T70" fmla="*/ 600 w 996"/>
                          <a:gd name="T71" fmla="*/ 21 h 2305"/>
                          <a:gd name="T72" fmla="*/ 577 w 996"/>
                          <a:gd name="T73" fmla="*/ 44 h 2305"/>
                          <a:gd name="T74" fmla="*/ 532 w 996"/>
                          <a:gd name="T75" fmla="*/ 76 h 2305"/>
                          <a:gd name="T76" fmla="*/ 504 w 996"/>
                          <a:gd name="T77" fmla="*/ 90 h 2305"/>
                          <a:gd name="T78" fmla="*/ 473 w 996"/>
                          <a:gd name="T79" fmla="*/ 77 h 2305"/>
                          <a:gd name="T80" fmla="*/ 438 w 996"/>
                          <a:gd name="T81" fmla="*/ 56 h 2305"/>
                          <a:gd name="T82" fmla="*/ 408 w 996"/>
                          <a:gd name="T83" fmla="*/ 29 h 2305"/>
                          <a:gd name="T84" fmla="*/ 414 w 996"/>
                          <a:gd name="T85" fmla="*/ 0 h 23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6"/>
                          <a:gd name="T130" fmla="*/ 0 h 2305"/>
                          <a:gd name="T131" fmla="*/ 996 w 996"/>
                          <a:gd name="T132" fmla="*/ 2305 h 23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6" h="2305">
                            <a:moveTo>
                              <a:pt x="414" y="0"/>
                            </a:moveTo>
                            <a:lnTo>
                              <a:pt x="310" y="66"/>
                            </a:lnTo>
                            <a:lnTo>
                              <a:pt x="276" y="79"/>
                            </a:lnTo>
                            <a:lnTo>
                              <a:pt x="166" y="111"/>
                            </a:lnTo>
                            <a:lnTo>
                              <a:pt x="122" y="368"/>
                            </a:lnTo>
                            <a:lnTo>
                              <a:pt x="63" y="645"/>
                            </a:lnTo>
                            <a:lnTo>
                              <a:pt x="97" y="693"/>
                            </a:lnTo>
                            <a:lnTo>
                              <a:pt x="258" y="737"/>
                            </a:lnTo>
                            <a:lnTo>
                              <a:pt x="206" y="1136"/>
                            </a:lnTo>
                            <a:lnTo>
                              <a:pt x="240" y="1140"/>
                            </a:lnTo>
                            <a:lnTo>
                              <a:pt x="114" y="1744"/>
                            </a:lnTo>
                            <a:lnTo>
                              <a:pt x="0" y="2251"/>
                            </a:lnTo>
                            <a:lnTo>
                              <a:pt x="97" y="2264"/>
                            </a:lnTo>
                            <a:lnTo>
                              <a:pt x="290" y="2230"/>
                            </a:lnTo>
                            <a:lnTo>
                              <a:pt x="379" y="1621"/>
                            </a:lnTo>
                            <a:lnTo>
                              <a:pt x="513" y="1212"/>
                            </a:lnTo>
                            <a:lnTo>
                              <a:pt x="550" y="1620"/>
                            </a:lnTo>
                            <a:lnTo>
                              <a:pt x="601" y="2270"/>
                            </a:lnTo>
                            <a:lnTo>
                              <a:pt x="730" y="2305"/>
                            </a:lnTo>
                            <a:lnTo>
                              <a:pt x="886" y="2248"/>
                            </a:lnTo>
                            <a:lnTo>
                              <a:pt x="787" y="1617"/>
                            </a:lnTo>
                            <a:lnTo>
                              <a:pt x="788" y="1579"/>
                            </a:lnTo>
                            <a:lnTo>
                              <a:pt x="796" y="1149"/>
                            </a:lnTo>
                            <a:lnTo>
                              <a:pt x="787" y="1038"/>
                            </a:lnTo>
                            <a:lnTo>
                              <a:pt x="831" y="995"/>
                            </a:lnTo>
                            <a:lnTo>
                              <a:pt x="848" y="863"/>
                            </a:lnTo>
                            <a:lnTo>
                              <a:pt x="883" y="786"/>
                            </a:lnTo>
                            <a:lnTo>
                              <a:pt x="930" y="682"/>
                            </a:lnTo>
                            <a:lnTo>
                              <a:pt x="996" y="523"/>
                            </a:lnTo>
                            <a:lnTo>
                              <a:pt x="883" y="148"/>
                            </a:lnTo>
                            <a:lnTo>
                              <a:pt x="862" y="67"/>
                            </a:lnTo>
                            <a:lnTo>
                              <a:pt x="792" y="53"/>
                            </a:lnTo>
                            <a:lnTo>
                              <a:pt x="705" y="38"/>
                            </a:lnTo>
                            <a:lnTo>
                              <a:pt x="652" y="27"/>
                            </a:lnTo>
                            <a:lnTo>
                              <a:pt x="601" y="7"/>
                            </a:lnTo>
                            <a:lnTo>
                              <a:pt x="600" y="21"/>
                            </a:lnTo>
                            <a:lnTo>
                              <a:pt x="577" y="44"/>
                            </a:lnTo>
                            <a:lnTo>
                              <a:pt x="532" y="76"/>
                            </a:lnTo>
                            <a:lnTo>
                              <a:pt x="504" y="90"/>
                            </a:lnTo>
                            <a:lnTo>
                              <a:pt x="473" y="77"/>
                            </a:lnTo>
                            <a:lnTo>
                              <a:pt x="438" y="56"/>
                            </a:lnTo>
                            <a:lnTo>
                              <a:pt x="408" y="29"/>
                            </a:lnTo>
                            <a:lnTo>
                              <a:pt x="414"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nvGrpSpPr>
                      <p:cNvPr id="18507" name="Group 67"/>
                      <p:cNvGrpSpPr>
                        <a:grpSpLocks/>
                      </p:cNvGrpSpPr>
                      <p:nvPr/>
                    </p:nvGrpSpPr>
                    <p:grpSpPr bwMode="auto">
                      <a:xfrm>
                        <a:off x="1243" y="1205"/>
                        <a:ext cx="984" cy="2108"/>
                        <a:chOff x="1243" y="1205"/>
                        <a:chExt cx="984" cy="2108"/>
                      </a:xfrm>
                    </p:grpSpPr>
                    <p:grpSp>
                      <p:nvGrpSpPr>
                        <p:cNvPr id="18508" name="Group 68"/>
                        <p:cNvGrpSpPr>
                          <a:grpSpLocks/>
                        </p:cNvGrpSpPr>
                        <p:nvPr/>
                      </p:nvGrpSpPr>
                      <p:grpSpPr bwMode="auto">
                        <a:xfrm>
                          <a:off x="1243" y="1205"/>
                          <a:ext cx="895" cy="2108"/>
                          <a:chOff x="1243" y="1205"/>
                          <a:chExt cx="895" cy="2108"/>
                        </a:xfrm>
                      </p:grpSpPr>
                      <p:sp>
                        <p:nvSpPr>
                          <p:cNvPr id="18512" name="Freeform 69"/>
                          <p:cNvSpPr>
                            <a:spLocks/>
                          </p:cNvSpPr>
                          <p:nvPr/>
                        </p:nvSpPr>
                        <p:spPr bwMode="auto">
                          <a:xfrm>
                            <a:off x="1455" y="1214"/>
                            <a:ext cx="87" cy="357"/>
                          </a:xfrm>
                          <a:custGeom>
                            <a:avLst/>
                            <a:gdLst>
                              <a:gd name="T0" fmla="*/ 13 w 87"/>
                              <a:gd name="T1" fmla="*/ 0 h 357"/>
                              <a:gd name="T2" fmla="*/ 25 w 87"/>
                              <a:gd name="T3" fmla="*/ 84 h 357"/>
                              <a:gd name="T4" fmla="*/ 34 w 87"/>
                              <a:gd name="T5" fmla="*/ 143 h 357"/>
                              <a:gd name="T6" fmla="*/ 43 w 87"/>
                              <a:gd name="T7" fmla="*/ 229 h 357"/>
                              <a:gd name="T8" fmla="*/ 43 w 87"/>
                              <a:gd name="T9" fmla="*/ 251 h 357"/>
                              <a:gd name="T10" fmla="*/ 50 w 87"/>
                              <a:gd name="T11" fmla="*/ 272 h 357"/>
                              <a:gd name="T12" fmla="*/ 59 w 87"/>
                              <a:gd name="T13" fmla="*/ 292 h 357"/>
                              <a:gd name="T14" fmla="*/ 70 w 87"/>
                              <a:gd name="T15" fmla="*/ 321 h 357"/>
                              <a:gd name="T16" fmla="*/ 76 w 87"/>
                              <a:gd name="T17" fmla="*/ 335 h 357"/>
                              <a:gd name="T18" fmla="*/ 87 w 87"/>
                              <a:gd name="T19" fmla="*/ 357 h 357"/>
                              <a:gd name="T20" fmla="*/ 0 w 87"/>
                              <a:gd name="T21" fmla="*/ 327 h 357"/>
                              <a:gd name="T22" fmla="*/ 8 w 87"/>
                              <a:gd name="T23" fmla="*/ 293 h 357"/>
                              <a:gd name="T24" fmla="*/ 18 w 87"/>
                              <a:gd name="T25" fmla="*/ 262 h 357"/>
                              <a:gd name="T26" fmla="*/ 25 w 87"/>
                              <a:gd name="T27" fmla="*/ 247 h 357"/>
                              <a:gd name="T28" fmla="*/ 25 w 87"/>
                              <a:gd name="T29" fmla="*/ 234 h 357"/>
                              <a:gd name="T30" fmla="*/ 10 w 87"/>
                              <a:gd name="T31" fmla="*/ 188 h 357"/>
                              <a:gd name="T32" fmla="*/ 13 w 87"/>
                              <a:gd name="T33" fmla="*/ 132 h 357"/>
                              <a:gd name="T34" fmla="*/ 13 w 87"/>
                              <a:gd name="T35" fmla="*/ 105 h 357"/>
                              <a:gd name="T36" fmla="*/ 13 w 87"/>
                              <a:gd name="T37" fmla="*/ 0 h 3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357"/>
                              <a:gd name="T59" fmla="*/ 87 w 87"/>
                              <a:gd name="T60" fmla="*/ 357 h 3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357">
                                <a:moveTo>
                                  <a:pt x="13" y="0"/>
                                </a:moveTo>
                                <a:lnTo>
                                  <a:pt x="25" y="84"/>
                                </a:lnTo>
                                <a:lnTo>
                                  <a:pt x="34" y="143"/>
                                </a:lnTo>
                                <a:lnTo>
                                  <a:pt x="43" y="229"/>
                                </a:lnTo>
                                <a:lnTo>
                                  <a:pt x="43" y="251"/>
                                </a:lnTo>
                                <a:lnTo>
                                  <a:pt x="50" y="272"/>
                                </a:lnTo>
                                <a:lnTo>
                                  <a:pt x="59" y="292"/>
                                </a:lnTo>
                                <a:lnTo>
                                  <a:pt x="70" y="321"/>
                                </a:lnTo>
                                <a:lnTo>
                                  <a:pt x="76" y="335"/>
                                </a:lnTo>
                                <a:lnTo>
                                  <a:pt x="87" y="357"/>
                                </a:lnTo>
                                <a:lnTo>
                                  <a:pt x="0" y="327"/>
                                </a:lnTo>
                                <a:lnTo>
                                  <a:pt x="8" y="293"/>
                                </a:lnTo>
                                <a:lnTo>
                                  <a:pt x="18" y="262"/>
                                </a:lnTo>
                                <a:lnTo>
                                  <a:pt x="25" y="247"/>
                                </a:lnTo>
                                <a:lnTo>
                                  <a:pt x="25" y="234"/>
                                </a:lnTo>
                                <a:lnTo>
                                  <a:pt x="10" y="188"/>
                                </a:lnTo>
                                <a:lnTo>
                                  <a:pt x="13" y="132"/>
                                </a:lnTo>
                                <a:lnTo>
                                  <a:pt x="13" y="105"/>
                                </a:lnTo>
                                <a:lnTo>
                                  <a:pt x="13"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13" name="Freeform 70"/>
                          <p:cNvSpPr>
                            <a:spLocks/>
                          </p:cNvSpPr>
                          <p:nvPr/>
                        </p:nvSpPr>
                        <p:spPr bwMode="auto">
                          <a:xfrm>
                            <a:off x="2011" y="1287"/>
                            <a:ext cx="127" cy="455"/>
                          </a:xfrm>
                          <a:custGeom>
                            <a:avLst/>
                            <a:gdLst>
                              <a:gd name="T0" fmla="*/ 31 w 127"/>
                              <a:gd name="T1" fmla="*/ 0 h 455"/>
                              <a:gd name="T2" fmla="*/ 19 w 127"/>
                              <a:gd name="T3" fmla="*/ 91 h 455"/>
                              <a:gd name="T4" fmla="*/ 6 w 127"/>
                              <a:gd name="T5" fmla="*/ 164 h 455"/>
                              <a:gd name="T6" fmla="*/ 0 w 127"/>
                              <a:gd name="T7" fmla="*/ 219 h 455"/>
                              <a:gd name="T8" fmla="*/ 0 w 127"/>
                              <a:gd name="T9" fmla="*/ 262 h 455"/>
                              <a:gd name="T10" fmla="*/ 2 w 127"/>
                              <a:gd name="T11" fmla="*/ 312 h 455"/>
                              <a:gd name="T12" fmla="*/ 9 w 127"/>
                              <a:gd name="T13" fmla="*/ 364 h 455"/>
                              <a:gd name="T14" fmla="*/ 13 w 127"/>
                              <a:gd name="T15" fmla="*/ 431 h 455"/>
                              <a:gd name="T16" fmla="*/ 14 w 127"/>
                              <a:gd name="T17" fmla="*/ 455 h 455"/>
                              <a:gd name="T18" fmla="*/ 19 w 127"/>
                              <a:gd name="T19" fmla="*/ 374 h 455"/>
                              <a:gd name="T20" fmla="*/ 23 w 127"/>
                              <a:gd name="T21" fmla="*/ 329 h 455"/>
                              <a:gd name="T22" fmla="*/ 30 w 127"/>
                              <a:gd name="T23" fmla="*/ 315 h 455"/>
                              <a:gd name="T24" fmla="*/ 41 w 127"/>
                              <a:gd name="T25" fmla="*/ 300 h 455"/>
                              <a:gd name="T26" fmla="*/ 61 w 127"/>
                              <a:gd name="T27" fmla="*/ 299 h 455"/>
                              <a:gd name="T28" fmla="*/ 54 w 127"/>
                              <a:gd name="T29" fmla="*/ 277 h 455"/>
                              <a:gd name="T30" fmla="*/ 49 w 127"/>
                              <a:gd name="T31" fmla="*/ 267 h 455"/>
                              <a:gd name="T32" fmla="*/ 61 w 127"/>
                              <a:gd name="T33" fmla="*/ 258 h 455"/>
                              <a:gd name="T34" fmla="*/ 79 w 127"/>
                              <a:gd name="T35" fmla="*/ 253 h 455"/>
                              <a:gd name="T36" fmla="*/ 110 w 127"/>
                              <a:gd name="T37" fmla="*/ 241 h 455"/>
                              <a:gd name="T38" fmla="*/ 127 w 127"/>
                              <a:gd name="T39" fmla="*/ 239 h 455"/>
                              <a:gd name="T40" fmla="*/ 104 w 127"/>
                              <a:gd name="T41" fmla="*/ 230 h 455"/>
                              <a:gd name="T42" fmla="*/ 83 w 127"/>
                              <a:gd name="T43" fmla="*/ 227 h 455"/>
                              <a:gd name="T44" fmla="*/ 100 w 127"/>
                              <a:gd name="T45" fmla="*/ 210 h 455"/>
                              <a:gd name="T46" fmla="*/ 111 w 127"/>
                              <a:gd name="T47" fmla="*/ 195 h 455"/>
                              <a:gd name="T48" fmla="*/ 97 w 127"/>
                              <a:gd name="T49" fmla="*/ 168 h 455"/>
                              <a:gd name="T50" fmla="*/ 66 w 127"/>
                              <a:gd name="T51" fmla="*/ 182 h 455"/>
                              <a:gd name="T52" fmla="*/ 52 w 127"/>
                              <a:gd name="T53" fmla="*/ 165 h 455"/>
                              <a:gd name="T54" fmla="*/ 42 w 127"/>
                              <a:gd name="T55" fmla="*/ 147 h 455"/>
                              <a:gd name="T56" fmla="*/ 42 w 127"/>
                              <a:gd name="T57" fmla="*/ 112 h 455"/>
                              <a:gd name="T58" fmla="*/ 31 w 127"/>
                              <a:gd name="T59" fmla="*/ 0 h 4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455"/>
                              <a:gd name="T92" fmla="*/ 127 w 127"/>
                              <a:gd name="T93" fmla="*/ 455 h 4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455">
                                <a:moveTo>
                                  <a:pt x="31" y="0"/>
                                </a:moveTo>
                                <a:lnTo>
                                  <a:pt x="19" y="91"/>
                                </a:lnTo>
                                <a:lnTo>
                                  <a:pt x="6" y="164"/>
                                </a:lnTo>
                                <a:lnTo>
                                  <a:pt x="0" y="219"/>
                                </a:lnTo>
                                <a:lnTo>
                                  <a:pt x="0" y="262"/>
                                </a:lnTo>
                                <a:lnTo>
                                  <a:pt x="2" y="312"/>
                                </a:lnTo>
                                <a:lnTo>
                                  <a:pt x="9" y="364"/>
                                </a:lnTo>
                                <a:lnTo>
                                  <a:pt x="13" y="431"/>
                                </a:lnTo>
                                <a:lnTo>
                                  <a:pt x="14" y="455"/>
                                </a:lnTo>
                                <a:lnTo>
                                  <a:pt x="19" y="374"/>
                                </a:lnTo>
                                <a:lnTo>
                                  <a:pt x="23" y="329"/>
                                </a:lnTo>
                                <a:lnTo>
                                  <a:pt x="30" y="315"/>
                                </a:lnTo>
                                <a:lnTo>
                                  <a:pt x="41" y="300"/>
                                </a:lnTo>
                                <a:lnTo>
                                  <a:pt x="61" y="299"/>
                                </a:lnTo>
                                <a:lnTo>
                                  <a:pt x="54" y="277"/>
                                </a:lnTo>
                                <a:lnTo>
                                  <a:pt x="49" y="267"/>
                                </a:lnTo>
                                <a:lnTo>
                                  <a:pt x="61" y="258"/>
                                </a:lnTo>
                                <a:lnTo>
                                  <a:pt x="79" y="253"/>
                                </a:lnTo>
                                <a:lnTo>
                                  <a:pt x="110" y="241"/>
                                </a:lnTo>
                                <a:lnTo>
                                  <a:pt x="127" y="239"/>
                                </a:lnTo>
                                <a:lnTo>
                                  <a:pt x="104" y="230"/>
                                </a:lnTo>
                                <a:lnTo>
                                  <a:pt x="83" y="227"/>
                                </a:lnTo>
                                <a:lnTo>
                                  <a:pt x="100" y="210"/>
                                </a:lnTo>
                                <a:lnTo>
                                  <a:pt x="111" y="195"/>
                                </a:lnTo>
                                <a:lnTo>
                                  <a:pt x="97" y="168"/>
                                </a:lnTo>
                                <a:lnTo>
                                  <a:pt x="66" y="182"/>
                                </a:lnTo>
                                <a:lnTo>
                                  <a:pt x="52" y="165"/>
                                </a:lnTo>
                                <a:lnTo>
                                  <a:pt x="42" y="147"/>
                                </a:lnTo>
                                <a:lnTo>
                                  <a:pt x="42" y="112"/>
                                </a:lnTo>
                                <a:lnTo>
                                  <a:pt x="31"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14" name="Freeform 71"/>
                          <p:cNvSpPr>
                            <a:spLocks/>
                          </p:cNvSpPr>
                          <p:nvPr/>
                        </p:nvSpPr>
                        <p:spPr bwMode="auto">
                          <a:xfrm>
                            <a:off x="1243" y="1205"/>
                            <a:ext cx="798" cy="2108"/>
                          </a:xfrm>
                          <a:custGeom>
                            <a:avLst/>
                            <a:gdLst>
                              <a:gd name="T0" fmla="*/ 164 w 798"/>
                              <a:gd name="T1" fmla="*/ 0 h 2108"/>
                              <a:gd name="T2" fmla="*/ 97 w 798"/>
                              <a:gd name="T3" fmla="*/ 429 h 2108"/>
                              <a:gd name="T4" fmla="*/ 133 w 798"/>
                              <a:gd name="T5" fmla="*/ 440 h 2108"/>
                              <a:gd name="T6" fmla="*/ 117 w 798"/>
                              <a:gd name="T7" fmla="*/ 467 h 2108"/>
                              <a:gd name="T8" fmla="*/ 338 w 798"/>
                              <a:gd name="T9" fmla="*/ 518 h 2108"/>
                              <a:gd name="T10" fmla="*/ 347 w 798"/>
                              <a:gd name="T11" fmla="*/ 547 h 2108"/>
                              <a:gd name="T12" fmla="*/ 370 w 798"/>
                              <a:gd name="T13" fmla="*/ 548 h 2108"/>
                              <a:gd name="T14" fmla="*/ 450 w 798"/>
                              <a:gd name="T15" fmla="*/ 457 h 2108"/>
                              <a:gd name="T16" fmla="*/ 450 w 798"/>
                              <a:gd name="T17" fmla="*/ 512 h 2108"/>
                              <a:gd name="T18" fmla="*/ 513 w 798"/>
                              <a:gd name="T19" fmla="*/ 465 h 2108"/>
                              <a:gd name="T20" fmla="*/ 632 w 798"/>
                              <a:gd name="T21" fmla="*/ 553 h 2108"/>
                              <a:gd name="T22" fmla="*/ 578 w 798"/>
                              <a:gd name="T23" fmla="*/ 654 h 2108"/>
                              <a:gd name="T24" fmla="*/ 532 w 798"/>
                              <a:gd name="T25" fmla="*/ 692 h 2108"/>
                              <a:gd name="T26" fmla="*/ 688 w 798"/>
                              <a:gd name="T27" fmla="*/ 938 h 2108"/>
                              <a:gd name="T28" fmla="*/ 785 w 798"/>
                              <a:gd name="T29" fmla="*/ 847 h 2108"/>
                              <a:gd name="T30" fmla="*/ 798 w 798"/>
                              <a:gd name="T31" fmla="*/ 952 h 2108"/>
                              <a:gd name="T32" fmla="*/ 728 w 798"/>
                              <a:gd name="T33" fmla="*/ 1010 h 2108"/>
                              <a:gd name="T34" fmla="*/ 636 w 798"/>
                              <a:gd name="T35" fmla="*/ 1120 h 2108"/>
                              <a:gd name="T36" fmla="*/ 641 w 798"/>
                              <a:gd name="T37" fmla="*/ 1242 h 2108"/>
                              <a:gd name="T38" fmla="*/ 636 w 798"/>
                              <a:gd name="T39" fmla="*/ 1300 h 2108"/>
                              <a:gd name="T40" fmla="*/ 670 w 798"/>
                              <a:gd name="T41" fmla="*/ 1381 h 2108"/>
                              <a:gd name="T42" fmla="*/ 657 w 798"/>
                              <a:gd name="T43" fmla="*/ 1470 h 2108"/>
                              <a:gd name="T44" fmla="*/ 701 w 798"/>
                              <a:gd name="T45" fmla="*/ 1467 h 2108"/>
                              <a:gd name="T46" fmla="*/ 652 w 798"/>
                              <a:gd name="T47" fmla="*/ 1528 h 2108"/>
                              <a:gd name="T48" fmla="*/ 693 w 798"/>
                              <a:gd name="T49" fmla="*/ 1529 h 2108"/>
                              <a:gd name="T50" fmla="*/ 657 w 798"/>
                              <a:gd name="T51" fmla="*/ 1570 h 2108"/>
                              <a:gd name="T52" fmla="*/ 729 w 798"/>
                              <a:gd name="T53" fmla="*/ 2108 h 2108"/>
                              <a:gd name="T54" fmla="*/ 603 w 798"/>
                              <a:gd name="T55" fmla="*/ 2074 h 2108"/>
                              <a:gd name="T56" fmla="*/ 533 w 798"/>
                              <a:gd name="T57" fmla="*/ 1232 h 2108"/>
                              <a:gd name="T58" fmla="*/ 512 w 798"/>
                              <a:gd name="T59" fmla="*/ 1028 h 2108"/>
                              <a:gd name="T60" fmla="*/ 442 w 798"/>
                              <a:gd name="T61" fmla="*/ 1234 h 2108"/>
                              <a:gd name="T62" fmla="*/ 375 w 798"/>
                              <a:gd name="T63" fmla="*/ 1445 h 2108"/>
                              <a:gd name="T64" fmla="*/ 290 w 798"/>
                              <a:gd name="T65" fmla="*/ 2032 h 2108"/>
                              <a:gd name="T66" fmla="*/ 84 w 798"/>
                              <a:gd name="T67" fmla="*/ 2083 h 2108"/>
                              <a:gd name="T68" fmla="*/ 0 w 798"/>
                              <a:gd name="T69" fmla="*/ 2066 h 2108"/>
                              <a:gd name="T70" fmla="*/ 126 w 798"/>
                              <a:gd name="T71" fmla="*/ 1491 h 2108"/>
                              <a:gd name="T72" fmla="*/ 185 w 798"/>
                              <a:gd name="T73" fmla="*/ 1208 h 2108"/>
                              <a:gd name="T74" fmla="*/ 237 w 798"/>
                              <a:gd name="T75" fmla="*/ 965 h 2108"/>
                              <a:gd name="T76" fmla="*/ 492 w 798"/>
                              <a:gd name="T77" fmla="*/ 989 h 2108"/>
                              <a:gd name="T78" fmla="*/ 522 w 798"/>
                              <a:gd name="T79" fmla="*/ 703 h 2108"/>
                              <a:gd name="T80" fmla="*/ 512 w 798"/>
                              <a:gd name="T81" fmla="*/ 710 h 2108"/>
                              <a:gd name="T82" fmla="*/ 483 w 798"/>
                              <a:gd name="T83" fmla="*/ 817 h 2108"/>
                              <a:gd name="T84" fmla="*/ 436 w 798"/>
                              <a:gd name="T85" fmla="*/ 689 h 2108"/>
                              <a:gd name="T86" fmla="*/ 386 w 798"/>
                              <a:gd name="T87" fmla="*/ 723 h 2108"/>
                              <a:gd name="T88" fmla="*/ 377 w 798"/>
                              <a:gd name="T89" fmla="*/ 699 h 2108"/>
                              <a:gd name="T90" fmla="*/ 365 w 798"/>
                              <a:gd name="T91" fmla="*/ 726 h 2108"/>
                              <a:gd name="T92" fmla="*/ 325 w 798"/>
                              <a:gd name="T93" fmla="*/ 738 h 2108"/>
                              <a:gd name="T94" fmla="*/ 307 w 798"/>
                              <a:gd name="T95" fmla="*/ 752 h 2108"/>
                              <a:gd name="T96" fmla="*/ 313 w 798"/>
                              <a:gd name="T97" fmla="*/ 771 h 2108"/>
                              <a:gd name="T98" fmla="*/ 327 w 798"/>
                              <a:gd name="T99" fmla="*/ 830 h 2108"/>
                              <a:gd name="T100" fmla="*/ 289 w 798"/>
                              <a:gd name="T101" fmla="*/ 823 h 2108"/>
                              <a:gd name="T102" fmla="*/ 286 w 798"/>
                              <a:gd name="T103" fmla="*/ 841 h 2108"/>
                              <a:gd name="T104" fmla="*/ 275 w 798"/>
                              <a:gd name="T105" fmla="*/ 910 h 2108"/>
                              <a:gd name="T106" fmla="*/ 268 w 798"/>
                              <a:gd name="T107" fmla="*/ 966 h 2108"/>
                              <a:gd name="T108" fmla="*/ 206 w 798"/>
                              <a:gd name="T109" fmla="*/ 944 h 2108"/>
                              <a:gd name="T110" fmla="*/ 260 w 798"/>
                              <a:gd name="T111" fmla="*/ 548 h 2108"/>
                              <a:gd name="T112" fmla="*/ 97 w 798"/>
                              <a:gd name="T113" fmla="*/ 503 h 2108"/>
                              <a:gd name="T114" fmla="*/ 60 w 798"/>
                              <a:gd name="T115" fmla="*/ 456 h 2108"/>
                              <a:gd name="T116" fmla="*/ 164 w 798"/>
                              <a:gd name="T117" fmla="*/ 0 h 2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98"/>
                              <a:gd name="T178" fmla="*/ 0 h 2108"/>
                              <a:gd name="T179" fmla="*/ 798 w 798"/>
                              <a:gd name="T180" fmla="*/ 2108 h 2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98" h="2108">
                                <a:moveTo>
                                  <a:pt x="164" y="0"/>
                                </a:moveTo>
                                <a:lnTo>
                                  <a:pt x="97" y="429"/>
                                </a:lnTo>
                                <a:lnTo>
                                  <a:pt x="133" y="440"/>
                                </a:lnTo>
                                <a:lnTo>
                                  <a:pt x="117" y="467"/>
                                </a:lnTo>
                                <a:lnTo>
                                  <a:pt x="338" y="518"/>
                                </a:lnTo>
                                <a:lnTo>
                                  <a:pt x="347" y="547"/>
                                </a:lnTo>
                                <a:lnTo>
                                  <a:pt x="370" y="548"/>
                                </a:lnTo>
                                <a:lnTo>
                                  <a:pt x="450" y="457"/>
                                </a:lnTo>
                                <a:lnTo>
                                  <a:pt x="450" y="512"/>
                                </a:lnTo>
                                <a:lnTo>
                                  <a:pt x="513" y="465"/>
                                </a:lnTo>
                                <a:lnTo>
                                  <a:pt x="632" y="553"/>
                                </a:lnTo>
                                <a:lnTo>
                                  <a:pt x="578" y="654"/>
                                </a:lnTo>
                                <a:lnTo>
                                  <a:pt x="532" y="692"/>
                                </a:lnTo>
                                <a:lnTo>
                                  <a:pt x="688" y="938"/>
                                </a:lnTo>
                                <a:lnTo>
                                  <a:pt x="785" y="847"/>
                                </a:lnTo>
                                <a:lnTo>
                                  <a:pt x="798" y="952"/>
                                </a:lnTo>
                                <a:lnTo>
                                  <a:pt x="728" y="1010"/>
                                </a:lnTo>
                                <a:lnTo>
                                  <a:pt x="636" y="1120"/>
                                </a:lnTo>
                                <a:lnTo>
                                  <a:pt x="641" y="1242"/>
                                </a:lnTo>
                                <a:lnTo>
                                  <a:pt x="636" y="1300"/>
                                </a:lnTo>
                                <a:lnTo>
                                  <a:pt x="670" y="1381"/>
                                </a:lnTo>
                                <a:lnTo>
                                  <a:pt x="657" y="1470"/>
                                </a:lnTo>
                                <a:lnTo>
                                  <a:pt x="701" y="1467"/>
                                </a:lnTo>
                                <a:lnTo>
                                  <a:pt x="652" y="1528"/>
                                </a:lnTo>
                                <a:lnTo>
                                  <a:pt x="693" y="1529"/>
                                </a:lnTo>
                                <a:lnTo>
                                  <a:pt x="657" y="1570"/>
                                </a:lnTo>
                                <a:lnTo>
                                  <a:pt x="729" y="2108"/>
                                </a:lnTo>
                                <a:lnTo>
                                  <a:pt x="603" y="2074"/>
                                </a:lnTo>
                                <a:lnTo>
                                  <a:pt x="533" y="1232"/>
                                </a:lnTo>
                                <a:lnTo>
                                  <a:pt x="512" y="1028"/>
                                </a:lnTo>
                                <a:lnTo>
                                  <a:pt x="442" y="1234"/>
                                </a:lnTo>
                                <a:lnTo>
                                  <a:pt x="375" y="1445"/>
                                </a:lnTo>
                                <a:lnTo>
                                  <a:pt x="290" y="2032"/>
                                </a:lnTo>
                                <a:lnTo>
                                  <a:pt x="84" y="2083"/>
                                </a:lnTo>
                                <a:lnTo>
                                  <a:pt x="0" y="2066"/>
                                </a:lnTo>
                                <a:lnTo>
                                  <a:pt x="126" y="1491"/>
                                </a:lnTo>
                                <a:lnTo>
                                  <a:pt x="185" y="1208"/>
                                </a:lnTo>
                                <a:lnTo>
                                  <a:pt x="237" y="965"/>
                                </a:lnTo>
                                <a:lnTo>
                                  <a:pt x="492" y="989"/>
                                </a:lnTo>
                                <a:lnTo>
                                  <a:pt x="522" y="703"/>
                                </a:lnTo>
                                <a:lnTo>
                                  <a:pt x="512" y="710"/>
                                </a:lnTo>
                                <a:lnTo>
                                  <a:pt x="483" y="817"/>
                                </a:lnTo>
                                <a:lnTo>
                                  <a:pt x="436" y="689"/>
                                </a:lnTo>
                                <a:lnTo>
                                  <a:pt x="386" y="723"/>
                                </a:lnTo>
                                <a:lnTo>
                                  <a:pt x="377" y="699"/>
                                </a:lnTo>
                                <a:lnTo>
                                  <a:pt x="365" y="726"/>
                                </a:lnTo>
                                <a:lnTo>
                                  <a:pt x="325" y="738"/>
                                </a:lnTo>
                                <a:lnTo>
                                  <a:pt x="307" y="752"/>
                                </a:lnTo>
                                <a:lnTo>
                                  <a:pt x="313" y="771"/>
                                </a:lnTo>
                                <a:lnTo>
                                  <a:pt x="327" y="830"/>
                                </a:lnTo>
                                <a:lnTo>
                                  <a:pt x="289" y="823"/>
                                </a:lnTo>
                                <a:lnTo>
                                  <a:pt x="286" y="841"/>
                                </a:lnTo>
                                <a:lnTo>
                                  <a:pt x="275" y="910"/>
                                </a:lnTo>
                                <a:lnTo>
                                  <a:pt x="268" y="966"/>
                                </a:lnTo>
                                <a:lnTo>
                                  <a:pt x="206" y="944"/>
                                </a:lnTo>
                                <a:lnTo>
                                  <a:pt x="260" y="548"/>
                                </a:lnTo>
                                <a:lnTo>
                                  <a:pt x="97" y="503"/>
                                </a:lnTo>
                                <a:lnTo>
                                  <a:pt x="60" y="456"/>
                                </a:lnTo>
                                <a:lnTo>
                                  <a:pt x="164"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sp>
                      <p:nvSpPr>
                        <p:cNvPr id="18509" name="Freeform 72"/>
                        <p:cNvSpPr>
                          <a:spLocks/>
                        </p:cNvSpPr>
                        <p:nvPr/>
                      </p:nvSpPr>
                      <p:spPr bwMode="auto">
                        <a:xfrm>
                          <a:off x="1979" y="1810"/>
                          <a:ext cx="87" cy="111"/>
                        </a:xfrm>
                        <a:custGeom>
                          <a:avLst/>
                          <a:gdLst>
                            <a:gd name="T0" fmla="*/ 0 w 87"/>
                            <a:gd name="T1" fmla="*/ 0 h 111"/>
                            <a:gd name="T2" fmla="*/ 18 w 87"/>
                            <a:gd name="T3" fmla="*/ 66 h 111"/>
                            <a:gd name="T4" fmla="*/ 53 w 87"/>
                            <a:gd name="T5" fmla="*/ 111 h 111"/>
                            <a:gd name="T6" fmla="*/ 69 w 87"/>
                            <a:gd name="T7" fmla="*/ 107 h 111"/>
                            <a:gd name="T8" fmla="*/ 87 w 87"/>
                            <a:gd name="T9" fmla="*/ 107 h 111"/>
                            <a:gd name="T10" fmla="*/ 74 w 87"/>
                            <a:gd name="T11" fmla="*/ 71 h 111"/>
                            <a:gd name="T12" fmla="*/ 32 w 87"/>
                            <a:gd name="T13" fmla="*/ 48 h 111"/>
                            <a:gd name="T14" fmla="*/ 0 w 87"/>
                            <a:gd name="T15" fmla="*/ 0 h 111"/>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11"/>
                            <a:gd name="T26" fmla="*/ 87 w 87"/>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11">
                              <a:moveTo>
                                <a:pt x="0" y="0"/>
                              </a:moveTo>
                              <a:lnTo>
                                <a:pt x="18" y="66"/>
                              </a:lnTo>
                              <a:lnTo>
                                <a:pt x="53" y="111"/>
                              </a:lnTo>
                              <a:lnTo>
                                <a:pt x="69" y="107"/>
                              </a:lnTo>
                              <a:lnTo>
                                <a:pt x="87" y="107"/>
                              </a:lnTo>
                              <a:lnTo>
                                <a:pt x="74" y="71"/>
                              </a:lnTo>
                              <a:lnTo>
                                <a:pt x="32" y="48"/>
                              </a:lnTo>
                              <a:lnTo>
                                <a:pt x="0"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10" name="Freeform 73"/>
                        <p:cNvSpPr>
                          <a:spLocks/>
                        </p:cNvSpPr>
                        <p:nvPr/>
                      </p:nvSpPr>
                      <p:spPr bwMode="auto">
                        <a:xfrm>
                          <a:off x="1979" y="1929"/>
                          <a:ext cx="80" cy="79"/>
                        </a:xfrm>
                        <a:custGeom>
                          <a:avLst/>
                          <a:gdLst>
                            <a:gd name="T0" fmla="*/ 0 w 80"/>
                            <a:gd name="T1" fmla="*/ 37 h 79"/>
                            <a:gd name="T2" fmla="*/ 52 w 80"/>
                            <a:gd name="T3" fmla="*/ 37 h 79"/>
                            <a:gd name="T4" fmla="*/ 80 w 80"/>
                            <a:gd name="T5" fmla="*/ 0 h 79"/>
                            <a:gd name="T6" fmla="*/ 67 w 80"/>
                            <a:gd name="T7" fmla="*/ 79 h 79"/>
                            <a:gd name="T8" fmla="*/ 21 w 80"/>
                            <a:gd name="T9" fmla="*/ 76 h 79"/>
                            <a:gd name="T10" fmla="*/ 0 w 80"/>
                            <a:gd name="T11" fmla="*/ 37 h 79"/>
                            <a:gd name="T12" fmla="*/ 0 60000 65536"/>
                            <a:gd name="T13" fmla="*/ 0 60000 65536"/>
                            <a:gd name="T14" fmla="*/ 0 60000 65536"/>
                            <a:gd name="T15" fmla="*/ 0 60000 65536"/>
                            <a:gd name="T16" fmla="*/ 0 60000 65536"/>
                            <a:gd name="T17" fmla="*/ 0 60000 65536"/>
                            <a:gd name="T18" fmla="*/ 0 w 80"/>
                            <a:gd name="T19" fmla="*/ 0 h 79"/>
                            <a:gd name="T20" fmla="*/ 80 w 80"/>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80" h="79">
                              <a:moveTo>
                                <a:pt x="0" y="37"/>
                              </a:moveTo>
                              <a:lnTo>
                                <a:pt x="52" y="37"/>
                              </a:lnTo>
                              <a:lnTo>
                                <a:pt x="80" y="0"/>
                              </a:lnTo>
                              <a:lnTo>
                                <a:pt x="67" y="79"/>
                              </a:lnTo>
                              <a:lnTo>
                                <a:pt x="21" y="76"/>
                              </a:lnTo>
                              <a:lnTo>
                                <a:pt x="0" y="37"/>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11" name="Freeform 74"/>
                        <p:cNvSpPr>
                          <a:spLocks/>
                        </p:cNvSpPr>
                        <p:nvPr/>
                      </p:nvSpPr>
                      <p:spPr bwMode="auto">
                        <a:xfrm>
                          <a:off x="2041" y="1568"/>
                          <a:ext cx="186" cy="319"/>
                        </a:xfrm>
                        <a:custGeom>
                          <a:avLst/>
                          <a:gdLst>
                            <a:gd name="T0" fmla="*/ 186 w 186"/>
                            <a:gd name="T1" fmla="*/ 0 h 319"/>
                            <a:gd name="T2" fmla="*/ 164 w 186"/>
                            <a:gd name="T3" fmla="*/ 22 h 319"/>
                            <a:gd name="T4" fmla="*/ 137 w 186"/>
                            <a:gd name="T5" fmla="*/ 41 h 319"/>
                            <a:gd name="T6" fmla="*/ 105 w 186"/>
                            <a:gd name="T7" fmla="*/ 56 h 319"/>
                            <a:gd name="T8" fmla="*/ 73 w 186"/>
                            <a:gd name="T9" fmla="*/ 66 h 319"/>
                            <a:gd name="T10" fmla="*/ 99 w 186"/>
                            <a:gd name="T11" fmla="*/ 86 h 319"/>
                            <a:gd name="T12" fmla="*/ 33 w 186"/>
                            <a:gd name="T13" fmla="*/ 95 h 319"/>
                            <a:gd name="T14" fmla="*/ 75 w 186"/>
                            <a:gd name="T15" fmla="*/ 129 h 319"/>
                            <a:gd name="T16" fmla="*/ 0 w 186"/>
                            <a:gd name="T17" fmla="*/ 129 h 319"/>
                            <a:gd name="T18" fmla="*/ 43 w 186"/>
                            <a:gd name="T19" fmla="*/ 201 h 319"/>
                            <a:gd name="T20" fmla="*/ 1 w 186"/>
                            <a:gd name="T21" fmla="*/ 201 h 319"/>
                            <a:gd name="T22" fmla="*/ 42 w 186"/>
                            <a:gd name="T23" fmla="*/ 245 h 319"/>
                            <a:gd name="T24" fmla="*/ 46 w 186"/>
                            <a:gd name="T25" fmla="*/ 319 h 319"/>
                            <a:gd name="T26" fmla="*/ 186 w 186"/>
                            <a:gd name="T27" fmla="*/ 0 h 3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319"/>
                            <a:gd name="T44" fmla="*/ 186 w 186"/>
                            <a:gd name="T45" fmla="*/ 319 h 3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319">
                              <a:moveTo>
                                <a:pt x="186" y="0"/>
                              </a:moveTo>
                              <a:lnTo>
                                <a:pt x="164" y="22"/>
                              </a:lnTo>
                              <a:lnTo>
                                <a:pt x="137" y="41"/>
                              </a:lnTo>
                              <a:lnTo>
                                <a:pt x="105" y="56"/>
                              </a:lnTo>
                              <a:lnTo>
                                <a:pt x="73" y="66"/>
                              </a:lnTo>
                              <a:lnTo>
                                <a:pt x="99" y="86"/>
                              </a:lnTo>
                              <a:lnTo>
                                <a:pt x="33" y="95"/>
                              </a:lnTo>
                              <a:lnTo>
                                <a:pt x="75" y="129"/>
                              </a:lnTo>
                              <a:lnTo>
                                <a:pt x="0" y="129"/>
                              </a:lnTo>
                              <a:lnTo>
                                <a:pt x="43" y="201"/>
                              </a:lnTo>
                              <a:lnTo>
                                <a:pt x="1" y="201"/>
                              </a:lnTo>
                              <a:lnTo>
                                <a:pt x="42" y="245"/>
                              </a:lnTo>
                              <a:lnTo>
                                <a:pt x="46" y="319"/>
                              </a:lnTo>
                              <a:lnTo>
                                <a:pt x="186"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grpSp>
                <p:nvGrpSpPr>
                  <p:cNvPr id="18450" name="Group 75"/>
                  <p:cNvGrpSpPr>
                    <a:grpSpLocks/>
                  </p:cNvGrpSpPr>
                  <p:nvPr/>
                </p:nvGrpSpPr>
                <p:grpSpPr bwMode="auto">
                  <a:xfrm>
                    <a:off x="1590" y="674"/>
                    <a:ext cx="302" cy="437"/>
                    <a:chOff x="1590" y="674"/>
                    <a:chExt cx="302" cy="437"/>
                  </a:xfrm>
                </p:grpSpPr>
                <p:sp>
                  <p:nvSpPr>
                    <p:cNvPr id="18483" name="Freeform 76"/>
                    <p:cNvSpPr>
                      <a:spLocks/>
                    </p:cNvSpPr>
                    <p:nvPr/>
                  </p:nvSpPr>
                  <p:spPr bwMode="auto">
                    <a:xfrm>
                      <a:off x="1620" y="747"/>
                      <a:ext cx="236" cy="299"/>
                    </a:xfrm>
                    <a:custGeom>
                      <a:avLst/>
                      <a:gdLst>
                        <a:gd name="T0" fmla="*/ 6 w 236"/>
                        <a:gd name="T1" fmla="*/ 184 h 299"/>
                        <a:gd name="T2" fmla="*/ 17 w 236"/>
                        <a:gd name="T3" fmla="*/ 206 h 299"/>
                        <a:gd name="T4" fmla="*/ 26 w 236"/>
                        <a:gd name="T5" fmla="*/ 233 h 299"/>
                        <a:gd name="T6" fmla="*/ 31 w 236"/>
                        <a:gd name="T7" fmla="*/ 247 h 299"/>
                        <a:gd name="T8" fmla="*/ 44 w 236"/>
                        <a:gd name="T9" fmla="*/ 266 h 299"/>
                        <a:gd name="T10" fmla="*/ 64 w 236"/>
                        <a:gd name="T11" fmla="*/ 284 h 299"/>
                        <a:gd name="T12" fmla="*/ 90 w 236"/>
                        <a:gd name="T13" fmla="*/ 296 h 299"/>
                        <a:gd name="T14" fmla="*/ 118 w 236"/>
                        <a:gd name="T15" fmla="*/ 299 h 299"/>
                        <a:gd name="T16" fmla="*/ 146 w 236"/>
                        <a:gd name="T17" fmla="*/ 294 h 299"/>
                        <a:gd name="T18" fmla="*/ 166 w 236"/>
                        <a:gd name="T19" fmla="*/ 281 h 299"/>
                        <a:gd name="T20" fmla="*/ 197 w 236"/>
                        <a:gd name="T21" fmla="*/ 256 h 299"/>
                        <a:gd name="T22" fmla="*/ 213 w 236"/>
                        <a:gd name="T23" fmla="*/ 236 h 299"/>
                        <a:gd name="T24" fmla="*/ 224 w 236"/>
                        <a:gd name="T25" fmla="*/ 218 h 299"/>
                        <a:gd name="T26" fmla="*/ 231 w 236"/>
                        <a:gd name="T27" fmla="*/ 202 h 299"/>
                        <a:gd name="T28" fmla="*/ 236 w 236"/>
                        <a:gd name="T29" fmla="*/ 181 h 299"/>
                        <a:gd name="T30" fmla="*/ 236 w 236"/>
                        <a:gd name="T31" fmla="*/ 157 h 299"/>
                        <a:gd name="T32" fmla="*/ 220 w 236"/>
                        <a:gd name="T33" fmla="*/ 119 h 299"/>
                        <a:gd name="T34" fmla="*/ 210 w 236"/>
                        <a:gd name="T35" fmla="*/ 100 h 299"/>
                        <a:gd name="T36" fmla="*/ 201 w 236"/>
                        <a:gd name="T37" fmla="*/ 56 h 299"/>
                        <a:gd name="T38" fmla="*/ 198 w 236"/>
                        <a:gd name="T39" fmla="*/ 17 h 299"/>
                        <a:gd name="T40" fmla="*/ 187 w 236"/>
                        <a:gd name="T41" fmla="*/ 0 h 299"/>
                        <a:gd name="T42" fmla="*/ 179 w 236"/>
                        <a:gd name="T43" fmla="*/ 26 h 299"/>
                        <a:gd name="T44" fmla="*/ 155 w 236"/>
                        <a:gd name="T45" fmla="*/ 46 h 299"/>
                        <a:gd name="T46" fmla="*/ 125 w 236"/>
                        <a:gd name="T47" fmla="*/ 53 h 299"/>
                        <a:gd name="T48" fmla="*/ 104 w 236"/>
                        <a:gd name="T49" fmla="*/ 56 h 299"/>
                        <a:gd name="T50" fmla="*/ 82 w 236"/>
                        <a:gd name="T51" fmla="*/ 57 h 299"/>
                        <a:gd name="T52" fmla="*/ 97 w 236"/>
                        <a:gd name="T53" fmla="*/ 47 h 299"/>
                        <a:gd name="T54" fmla="*/ 54 w 236"/>
                        <a:gd name="T55" fmla="*/ 46 h 299"/>
                        <a:gd name="T56" fmla="*/ 24 w 236"/>
                        <a:gd name="T57" fmla="*/ 55 h 299"/>
                        <a:gd name="T58" fmla="*/ 9 w 236"/>
                        <a:gd name="T59" fmla="*/ 64 h 299"/>
                        <a:gd name="T60" fmla="*/ 7 w 236"/>
                        <a:gd name="T61" fmla="*/ 145 h 299"/>
                        <a:gd name="T62" fmla="*/ 0 w 236"/>
                        <a:gd name="T63" fmla="*/ 160 h 299"/>
                        <a:gd name="T64" fmla="*/ 3 w 236"/>
                        <a:gd name="T65" fmla="*/ 174 h 299"/>
                        <a:gd name="T66" fmla="*/ 6 w 236"/>
                        <a:gd name="T67" fmla="*/ 184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299"/>
                        <a:gd name="T104" fmla="*/ 236 w 236"/>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299">
                          <a:moveTo>
                            <a:pt x="6" y="184"/>
                          </a:moveTo>
                          <a:lnTo>
                            <a:pt x="17" y="206"/>
                          </a:lnTo>
                          <a:lnTo>
                            <a:pt x="26" y="233"/>
                          </a:lnTo>
                          <a:lnTo>
                            <a:pt x="31" y="247"/>
                          </a:lnTo>
                          <a:lnTo>
                            <a:pt x="44" y="266"/>
                          </a:lnTo>
                          <a:lnTo>
                            <a:pt x="64" y="284"/>
                          </a:lnTo>
                          <a:lnTo>
                            <a:pt x="90" y="296"/>
                          </a:lnTo>
                          <a:lnTo>
                            <a:pt x="118" y="299"/>
                          </a:lnTo>
                          <a:lnTo>
                            <a:pt x="146" y="294"/>
                          </a:lnTo>
                          <a:lnTo>
                            <a:pt x="166" y="281"/>
                          </a:lnTo>
                          <a:lnTo>
                            <a:pt x="197" y="256"/>
                          </a:lnTo>
                          <a:lnTo>
                            <a:pt x="213" y="236"/>
                          </a:lnTo>
                          <a:lnTo>
                            <a:pt x="224" y="218"/>
                          </a:lnTo>
                          <a:lnTo>
                            <a:pt x="231" y="202"/>
                          </a:lnTo>
                          <a:lnTo>
                            <a:pt x="236" y="181"/>
                          </a:lnTo>
                          <a:lnTo>
                            <a:pt x="236" y="157"/>
                          </a:lnTo>
                          <a:lnTo>
                            <a:pt x="220" y="119"/>
                          </a:lnTo>
                          <a:lnTo>
                            <a:pt x="210" y="100"/>
                          </a:lnTo>
                          <a:lnTo>
                            <a:pt x="201" y="56"/>
                          </a:lnTo>
                          <a:lnTo>
                            <a:pt x="198" y="17"/>
                          </a:lnTo>
                          <a:lnTo>
                            <a:pt x="187" y="0"/>
                          </a:lnTo>
                          <a:lnTo>
                            <a:pt x="179" y="26"/>
                          </a:lnTo>
                          <a:lnTo>
                            <a:pt x="155" y="46"/>
                          </a:lnTo>
                          <a:lnTo>
                            <a:pt x="125" y="53"/>
                          </a:lnTo>
                          <a:lnTo>
                            <a:pt x="104" y="56"/>
                          </a:lnTo>
                          <a:lnTo>
                            <a:pt x="82" y="57"/>
                          </a:lnTo>
                          <a:lnTo>
                            <a:pt x="97" y="47"/>
                          </a:lnTo>
                          <a:lnTo>
                            <a:pt x="54" y="46"/>
                          </a:lnTo>
                          <a:lnTo>
                            <a:pt x="24" y="55"/>
                          </a:lnTo>
                          <a:lnTo>
                            <a:pt x="9" y="64"/>
                          </a:lnTo>
                          <a:lnTo>
                            <a:pt x="7" y="145"/>
                          </a:lnTo>
                          <a:lnTo>
                            <a:pt x="0" y="160"/>
                          </a:lnTo>
                          <a:lnTo>
                            <a:pt x="3" y="174"/>
                          </a:lnTo>
                          <a:lnTo>
                            <a:pt x="6" y="184"/>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84" name="Freeform 77"/>
                    <p:cNvSpPr>
                      <a:spLocks/>
                    </p:cNvSpPr>
                    <p:nvPr/>
                  </p:nvSpPr>
                  <p:spPr bwMode="auto">
                    <a:xfrm>
                      <a:off x="1648" y="962"/>
                      <a:ext cx="196" cy="148"/>
                    </a:xfrm>
                    <a:custGeom>
                      <a:avLst/>
                      <a:gdLst>
                        <a:gd name="T0" fmla="*/ 12 w 196"/>
                        <a:gd name="T1" fmla="*/ 35 h 148"/>
                        <a:gd name="T2" fmla="*/ 6 w 196"/>
                        <a:gd name="T3" fmla="*/ 59 h 148"/>
                        <a:gd name="T4" fmla="*/ 0 w 196"/>
                        <a:gd name="T5" fmla="*/ 86 h 148"/>
                        <a:gd name="T6" fmla="*/ 38 w 196"/>
                        <a:gd name="T7" fmla="*/ 117 h 148"/>
                        <a:gd name="T8" fmla="*/ 55 w 196"/>
                        <a:gd name="T9" fmla="*/ 128 h 148"/>
                        <a:gd name="T10" fmla="*/ 78 w 196"/>
                        <a:gd name="T11" fmla="*/ 141 h 148"/>
                        <a:gd name="T12" fmla="*/ 97 w 196"/>
                        <a:gd name="T13" fmla="*/ 148 h 148"/>
                        <a:gd name="T14" fmla="*/ 136 w 196"/>
                        <a:gd name="T15" fmla="*/ 129 h 148"/>
                        <a:gd name="T16" fmla="*/ 170 w 196"/>
                        <a:gd name="T17" fmla="*/ 103 h 148"/>
                        <a:gd name="T18" fmla="*/ 196 w 196"/>
                        <a:gd name="T19" fmla="*/ 77 h 148"/>
                        <a:gd name="T20" fmla="*/ 194 w 196"/>
                        <a:gd name="T21" fmla="*/ 0 h 148"/>
                        <a:gd name="T22" fmla="*/ 12 w 196"/>
                        <a:gd name="T23" fmla="*/ 35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
                        <a:gd name="T37" fmla="*/ 0 h 148"/>
                        <a:gd name="T38" fmla="*/ 196 w 196"/>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 h="148">
                          <a:moveTo>
                            <a:pt x="12" y="35"/>
                          </a:moveTo>
                          <a:lnTo>
                            <a:pt x="6" y="59"/>
                          </a:lnTo>
                          <a:lnTo>
                            <a:pt x="0" y="86"/>
                          </a:lnTo>
                          <a:lnTo>
                            <a:pt x="38" y="117"/>
                          </a:lnTo>
                          <a:lnTo>
                            <a:pt x="55" y="128"/>
                          </a:lnTo>
                          <a:lnTo>
                            <a:pt x="78" y="141"/>
                          </a:lnTo>
                          <a:lnTo>
                            <a:pt x="97" y="148"/>
                          </a:lnTo>
                          <a:lnTo>
                            <a:pt x="136" y="129"/>
                          </a:lnTo>
                          <a:lnTo>
                            <a:pt x="170" y="103"/>
                          </a:lnTo>
                          <a:lnTo>
                            <a:pt x="196" y="77"/>
                          </a:lnTo>
                          <a:lnTo>
                            <a:pt x="194" y="0"/>
                          </a:lnTo>
                          <a:lnTo>
                            <a:pt x="12" y="35"/>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nvGrpSpPr>
                    <p:cNvPr id="18485" name="Group 78"/>
                    <p:cNvGrpSpPr>
                      <a:grpSpLocks/>
                    </p:cNvGrpSpPr>
                    <p:nvPr/>
                  </p:nvGrpSpPr>
                  <p:grpSpPr bwMode="auto">
                    <a:xfrm>
                      <a:off x="1618" y="782"/>
                      <a:ext cx="228" cy="329"/>
                      <a:chOff x="1618" y="782"/>
                      <a:chExt cx="228" cy="329"/>
                    </a:xfrm>
                  </p:grpSpPr>
                  <p:grpSp>
                    <p:nvGrpSpPr>
                      <p:cNvPr id="18500" name="Group 79"/>
                      <p:cNvGrpSpPr>
                        <a:grpSpLocks/>
                      </p:cNvGrpSpPr>
                      <p:nvPr/>
                    </p:nvGrpSpPr>
                    <p:grpSpPr bwMode="auto">
                      <a:xfrm>
                        <a:off x="1618" y="782"/>
                        <a:ext cx="228" cy="329"/>
                        <a:chOff x="1618" y="782"/>
                        <a:chExt cx="228" cy="329"/>
                      </a:xfrm>
                    </p:grpSpPr>
                    <p:sp>
                      <p:nvSpPr>
                        <p:cNvPr id="18502" name="Freeform 80"/>
                        <p:cNvSpPr>
                          <a:spLocks/>
                        </p:cNvSpPr>
                        <p:nvPr/>
                      </p:nvSpPr>
                      <p:spPr bwMode="auto">
                        <a:xfrm>
                          <a:off x="1618" y="782"/>
                          <a:ext cx="224" cy="329"/>
                        </a:xfrm>
                        <a:custGeom>
                          <a:avLst/>
                          <a:gdLst>
                            <a:gd name="T0" fmla="*/ 164 w 224"/>
                            <a:gd name="T1" fmla="*/ 10 h 329"/>
                            <a:gd name="T2" fmla="*/ 147 w 224"/>
                            <a:gd name="T3" fmla="*/ 38 h 329"/>
                            <a:gd name="T4" fmla="*/ 113 w 224"/>
                            <a:gd name="T5" fmla="*/ 45 h 329"/>
                            <a:gd name="T6" fmla="*/ 84 w 224"/>
                            <a:gd name="T7" fmla="*/ 36 h 329"/>
                            <a:gd name="T8" fmla="*/ 56 w 224"/>
                            <a:gd name="T9" fmla="*/ 41 h 329"/>
                            <a:gd name="T10" fmla="*/ 22 w 224"/>
                            <a:gd name="T11" fmla="*/ 35 h 329"/>
                            <a:gd name="T12" fmla="*/ 25 w 224"/>
                            <a:gd name="T13" fmla="*/ 60 h 329"/>
                            <a:gd name="T14" fmla="*/ 15 w 224"/>
                            <a:gd name="T15" fmla="*/ 77 h 329"/>
                            <a:gd name="T16" fmla="*/ 30 w 224"/>
                            <a:gd name="T17" fmla="*/ 79 h 329"/>
                            <a:gd name="T18" fmla="*/ 61 w 224"/>
                            <a:gd name="T19" fmla="*/ 77 h 329"/>
                            <a:gd name="T20" fmla="*/ 82 w 224"/>
                            <a:gd name="T21" fmla="*/ 80 h 329"/>
                            <a:gd name="T22" fmla="*/ 87 w 224"/>
                            <a:gd name="T23" fmla="*/ 105 h 329"/>
                            <a:gd name="T24" fmla="*/ 85 w 224"/>
                            <a:gd name="T25" fmla="*/ 152 h 329"/>
                            <a:gd name="T26" fmla="*/ 109 w 224"/>
                            <a:gd name="T27" fmla="*/ 149 h 329"/>
                            <a:gd name="T28" fmla="*/ 106 w 224"/>
                            <a:gd name="T29" fmla="*/ 162 h 329"/>
                            <a:gd name="T30" fmla="*/ 99 w 224"/>
                            <a:gd name="T31" fmla="*/ 180 h 329"/>
                            <a:gd name="T32" fmla="*/ 144 w 224"/>
                            <a:gd name="T33" fmla="*/ 194 h 329"/>
                            <a:gd name="T34" fmla="*/ 84 w 224"/>
                            <a:gd name="T35" fmla="*/ 188 h 329"/>
                            <a:gd name="T36" fmla="*/ 102 w 224"/>
                            <a:gd name="T37" fmla="*/ 197 h 329"/>
                            <a:gd name="T38" fmla="*/ 131 w 224"/>
                            <a:gd name="T39" fmla="*/ 208 h 329"/>
                            <a:gd name="T40" fmla="*/ 95 w 224"/>
                            <a:gd name="T41" fmla="*/ 214 h 329"/>
                            <a:gd name="T42" fmla="*/ 95 w 224"/>
                            <a:gd name="T43" fmla="*/ 228 h 329"/>
                            <a:gd name="T44" fmla="*/ 73 w 224"/>
                            <a:gd name="T45" fmla="*/ 209 h 329"/>
                            <a:gd name="T46" fmla="*/ 75 w 224"/>
                            <a:gd name="T47" fmla="*/ 177 h 329"/>
                            <a:gd name="T48" fmla="*/ 80 w 224"/>
                            <a:gd name="T49" fmla="*/ 162 h 329"/>
                            <a:gd name="T50" fmla="*/ 75 w 224"/>
                            <a:gd name="T51" fmla="*/ 122 h 329"/>
                            <a:gd name="T52" fmla="*/ 60 w 224"/>
                            <a:gd name="T53" fmla="*/ 107 h 329"/>
                            <a:gd name="T54" fmla="*/ 23 w 224"/>
                            <a:gd name="T55" fmla="*/ 103 h 329"/>
                            <a:gd name="T56" fmla="*/ 15 w 224"/>
                            <a:gd name="T57" fmla="*/ 131 h 329"/>
                            <a:gd name="T58" fmla="*/ 19 w 224"/>
                            <a:gd name="T59" fmla="*/ 156 h 329"/>
                            <a:gd name="T60" fmla="*/ 37 w 224"/>
                            <a:gd name="T61" fmla="*/ 149 h 329"/>
                            <a:gd name="T62" fmla="*/ 35 w 224"/>
                            <a:gd name="T63" fmla="*/ 183 h 329"/>
                            <a:gd name="T64" fmla="*/ 43 w 224"/>
                            <a:gd name="T65" fmla="*/ 211 h 329"/>
                            <a:gd name="T66" fmla="*/ 68 w 224"/>
                            <a:gd name="T67" fmla="*/ 239 h 329"/>
                            <a:gd name="T68" fmla="*/ 110 w 224"/>
                            <a:gd name="T69" fmla="*/ 229 h 329"/>
                            <a:gd name="T70" fmla="*/ 131 w 224"/>
                            <a:gd name="T71" fmla="*/ 245 h 329"/>
                            <a:gd name="T72" fmla="*/ 136 w 224"/>
                            <a:gd name="T73" fmla="*/ 252 h 329"/>
                            <a:gd name="T74" fmla="*/ 181 w 224"/>
                            <a:gd name="T75" fmla="*/ 231 h 329"/>
                            <a:gd name="T76" fmla="*/ 224 w 224"/>
                            <a:gd name="T77" fmla="*/ 190 h 329"/>
                            <a:gd name="T78" fmla="*/ 183 w 224"/>
                            <a:gd name="T79" fmla="*/ 246 h 329"/>
                            <a:gd name="T80" fmla="*/ 126 w 224"/>
                            <a:gd name="T81" fmla="*/ 329 h 329"/>
                            <a:gd name="T82" fmla="*/ 73 w 224"/>
                            <a:gd name="T83" fmla="*/ 299 h 329"/>
                            <a:gd name="T84" fmla="*/ 39 w 224"/>
                            <a:gd name="T85" fmla="*/ 229 h 329"/>
                            <a:gd name="T86" fmla="*/ 21 w 224"/>
                            <a:gd name="T87" fmla="*/ 195 h 329"/>
                            <a:gd name="T88" fmla="*/ 1 w 224"/>
                            <a:gd name="T89" fmla="*/ 119 h 329"/>
                            <a:gd name="T90" fmla="*/ 60 w 224"/>
                            <a:gd name="T91" fmla="*/ 1 h 329"/>
                            <a:gd name="T92" fmla="*/ 165 w 224"/>
                            <a:gd name="T93" fmla="*/ 0 h 3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4"/>
                            <a:gd name="T142" fmla="*/ 0 h 329"/>
                            <a:gd name="T143" fmla="*/ 224 w 224"/>
                            <a:gd name="T144" fmla="*/ 329 h 3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4" h="329">
                              <a:moveTo>
                                <a:pt x="165" y="0"/>
                              </a:moveTo>
                              <a:lnTo>
                                <a:pt x="164" y="10"/>
                              </a:lnTo>
                              <a:lnTo>
                                <a:pt x="155" y="25"/>
                              </a:lnTo>
                              <a:lnTo>
                                <a:pt x="147" y="38"/>
                              </a:lnTo>
                              <a:lnTo>
                                <a:pt x="131" y="45"/>
                              </a:lnTo>
                              <a:lnTo>
                                <a:pt x="113" y="45"/>
                              </a:lnTo>
                              <a:lnTo>
                                <a:pt x="99" y="41"/>
                              </a:lnTo>
                              <a:lnTo>
                                <a:pt x="84" y="36"/>
                              </a:lnTo>
                              <a:lnTo>
                                <a:pt x="73" y="38"/>
                              </a:lnTo>
                              <a:lnTo>
                                <a:pt x="56" y="41"/>
                              </a:lnTo>
                              <a:lnTo>
                                <a:pt x="42" y="38"/>
                              </a:lnTo>
                              <a:lnTo>
                                <a:pt x="22" y="35"/>
                              </a:lnTo>
                              <a:lnTo>
                                <a:pt x="32" y="46"/>
                              </a:lnTo>
                              <a:lnTo>
                                <a:pt x="25" y="60"/>
                              </a:lnTo>
                              <a:lnTo>
                                <a:pt x="18" y="70"/>
                              </a:lnTo>
                              <a:lnTo>
                                <a:pt x="15" y="77"/>
                              </a:lnTo>
                              <a:lnTo>
                                <a:pt x="16" y="80"/>
                              </a:lnTo>
                              <a:lnTo>
                                <a:pt x="30" y="79"/>
                              </a:lnTo>
                              <a:lnTo>
                                <a:pt x="44" y="76"/>
                              </a:lnTo>
                              <a:lnTo>
                                <a:pt x="61" y="77"/>
                              </a:lnTo>
                              <a:lnTo>
                                <a:pt x="71" y="77"/>
                              </a:lnTo>
                              <a:lnTo>
                                <a:pt x="82" y="80"/>
                              </a:lnTo>
                              <a:lnTo>
                                <a:pt x="88" y="74"/>
                              </a:lnTo>
                              <a:lnTo>
                                <a:pt x="87" y="105"/>
                              </a:lnTo>
                              <a:lnTo>
                                <a:pt x="84" y="140"/>
                              </a:lnTo>
                              <a:lnTo>
                                <a:pt x="85" y="152"/>
                              </a:lnTo>
                              <a:lnTo>
                                <a:pt x="96" y="153"/>
                              </a:lnTo>
                              <a:lnTo>
                                <a:pt x="109" y="149"/>
                              </a:lnTo>
                              <a:lnTo>
                                <a:pt x="126" y="148"/>
                              </a:lnTo>
                              <a:lnTo>
                                <a:pt x="106" y="162"/>
                              </a:lnTo>
                              <a:lnTo>
                                <a:pt x="103" y="170"/>
                              </a:lnTo>
                              <a:lnTo>
                                <a:pt x="99" y="180"/>
                              </a:lnTo>
                              <a:lnTo>
                                <a:pt x="138" y="183"/>
                              </a:lnTo>
                              <a:lnTo>
                                <a:pt x="144" y="194"/>
                              </a:lnTo>
                              <a:lnTo>
                                <a:pt x="133" y="188"/>
                              </a:lnTo>
                              <a:lnTo>
                                <a:pt x="84" y="188"/>
                              </a:lnTo>
                              <a:lnTo>
                                <a:pt x="91" y="193"/>
                              </a:lnTo>
                              <a:lnTo>
                                <a:pt x="102" y="197"/>
                              </a:lnTo>
                              <a:lnTo>
                                <a:pt x="119" y="195"/>
                              </a:lnTo>
                              <a:lnTo>
                                <a:pt x="131" y="208"/>
                              </a:lnTo>
                              <a:lnTo>
                                <a:pt x="106" y="212"/>
                              </a:lnTo>
                              <a:lnTo>
                                <a:pt x="95" y="214"/>
                              </a:lnTo>
                              <a:lnTo>
                                <a:pt x="106" y="229"/>
                              </a:lnTo>
                              <a:lnTo>
                                <a:pt x="95" y="228"/>
                              </a:lnTo>
                              <a:lnTo>
                                <a:pt x="89" y="212"/>
                              </a:lnTo>
                              <a:lnTo>
                                <a:pt x="73" y="209"/>
                              </a:lnTo>
                              <a:lnTo>
                                <a:pt x="63" y="194"/>
                              </a:lnTo>
                              <a:lnTo>
                                <a:pt x="75" y="177"/>
                              </a:lnTo>
                              <a:lnTo>
                                <a:pt x="91" y="166"/>
                              </a:lnTo>
                              <a:lnTo>
                                <a:pt x="80" y="162"/>
                              </a:lnTo>
                              <a:lnTo>
                                <a:pt x="71" y="155"/>
                              </a:lnTo>
                              <a:lnTo>
                                <a:pt x="75" y="122"/>
                              </a:lnTo>
                              <a:lnTo>
                                <a:pt x="73" y="103"/>
                              </a:lnTo>
                              <a:lnTo>
                                <a:pt x="60" y="107"/>
                              </a:lnTo>
                              <a:lnTo>
                                <a:pt x="43" y="107"/>
                              </a:lnTo>
                              <a:lnTo>
                                <a:pt x="23" y="103"/>
                              </a:lnTo>
                              <a:lnTo>
                                <a:pt x="19" y="117"/>
                              </a:lnTo>
                              <a:lnTo>
                                <a:pt x="15" y="131"/>
                              </a:lnTo>
                              <a:lnTo>
                                <a:pt x="12" y="145"/>
                              </a:lnTo>
                              <a:lnTo>
                                <a:pt x="19" y="156"/>
                              </a:lnTo>
                              <a:lnTo>
                                <a:pt x="30" y="160"/>
                              </a:lnTo>
                              <a:lnTo>
                                <a:pt x="37" y="149"/>
                              </a:lnTo>
                              <a:lnTo>
                                <a:pt x="39" y="169"/>
                              </a:lnTo>
                              <a:lnTo>
                                <a:pt x="35" y="183"/>
                              </a:lnTo>
                              <a:lnTo>
                                <a:pt x="39" y="197"/>
                              </a:lnTo>
                              <a:lnTo>
                                <a:pt x="43" y="211"/>
                              </a:lnTo>
                              <a:lnTo>
                                <a:pt x="56" y="225"/>
                              </a:lnTo>
                              <a:lnTo>
                                <a:pt x="68" y="239"/>
                              </a:lnTo>
                              <a:lnTo>
                                <a:pt x="106" y="245"/>
                              </a:lnTo>
                              <a:lnTo>
                                <a:pt x="110" y="229"/>
                              </a:lnTo>
                              <a:lnTo>
                                <a:pt x="127" y="233"/>
                              </a:lnTo>
                              <a:lnTo>
                                <a:pt x="131" y="245"/>
                              </a:lnTo>
                              <a:lnTo>
                                <a:pt x="115" y="257"/>
                              </a:lnTo>
                              <a:lnTo>
                                <a:pt x="136" y="252"/>
                              </a:lnTo>
                              <a:lnTo>
                                <a:pt x="155" y="253"/>
                              </a:lnTo>
                              <a:lnTo>
                                <a:pt x="181" y="231"/>
                              </a:lnTo>
                              <a:lnTo>
                                <a:pt x="208" y="208"/>
                              </a:lnTo>
                              <a:lnTo>
                                <a:pt x="224" y="190"/>
                              </a:lnTo>
                              <a:lnTo>
                                <a:pt x="224" y="207"/>
                              </a:lnTo>
                              <a:lnTo>
                                <a:pt x="183" y="246"/>
                              </a:lnTo>
                              <a:lnTo>
                                <a:pt x="172" y="301"/>
                              </a:lnTo>
                              <a:lnTo>
                                <a:pt x="126" y="329"/>
                              </a:lnTo>
                              <a:lnTo>
                                <a:pt x="102" y="319"/>
                              </a:lnTo>
                              <a:lnTo>
                                <a:pt x="73" y="299"/>
                              </a:lnTo>
                              <a:lnTo>
                                <a:pt x="30" y="264"/>
                              </a:lnTo>
                              <a:lnTo>
                                <a:pt x="39" y="229"/>
                              </a:lnTo>
                              <a:lnTo>
                                <a:pt x="30" y="216"/>
                              </a:lnTo>
                              <a:lnTo>
                                <a:pt x="21" y="195"/>
                              </a:lnTo>
                              <a:lnTo>
                                <a:pt x="7" y="156"/>
                              </a:lnTo>
                              <a:lnTo>
                                <a:pt x="1" y="119"/>
                              </a:lnTo>
                              <a:lnTo>
                                <a:pt x="0" y="27"/>
                              </a:lnTo>
                              <a:lnTo>
                                <a:pt x="60" y="1"/>
                              </a:lnTo>
                              <a:lnTo>
                                <a:pt x="123" y="10"/>
                              </a:lnTo>
                              <a:lnTo>
                                <a:pt x="165"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503" name="Freeform 81"/>
                        <p:cNvSpPr>
                          <a:spLocks/>
                        </p:cNvSpPr>
                        <p:nvPr/>
                      </p:nvSpPr>
                      <p:spPr bwMode="auto">
                        <a:xfrm>
                          <a:off x="1801" y="792"/>
                          <a:ext cx="45" cy="205"/>
                        </a:xfrm>
                        <a:custGeom>
                          <a:avLst/>
                          <a:gdLst>
                            <a:gd name="T0" fmla="*/ 29 w 45"/>
                            <a:gd name="T1" fmla="*/ 8 h 205"/>
                            <a:gd name="T2" fmla="*/ 3 w 45"/>
                            <a:gd name="T3" fmla="*/ 0 h 205"/>
                            <a:gd name="T4" fmla="*/ 12 w 45"/>
                            <a:gd name="T5" fmla="*/ 22 h 205"/>
                            <a:gd name="T6" fmla="*/ 13 w 45"/>
                            <a:gd name="T7" fmla="*/ 42 h 205"/>
                            <a:gd name="T8" fmla="*/ 7 w 45"/>
                            <a:gd name="T9" fmla="*/ 59 h 205"/>
                            <a:gd name="T10" fmla="*/ 0 w 45"/>
                            <a:gd name="T11" fmla="*/ 63 h 205"/>
                            <a:gd name="T12" fmla="*/ 9 w 45"/>
                            <a:gd name="T13" fmla="*/ 71 h 205"/>
                            <a:gd name="T14" fmla="*/ 13 w 45"/>
                            <a:gd name="T15" fmla="*/ 80 h 205"/>
                            <a:gd name="T16" fmla="*/ 17 w 45"/>
                            <a:gd name="T17" fmla="*/ 91 h 205"/>
                            <a:gd name="T18" fmla="*/ 17 w 45"/>
                            <a:gd name="T19" fmla="*/ 104 h 205"/>
                            <a:gd name="T20" fmla="*/ 12 w 45"/>
                            <a:gd name="T21" fmla="*/ 116 h 205"/>
                            <a:gd name="T22" fmla="*/ 3 w 45"/>
                            <a:gd name="T23" fmla="*/ 126 h 205"/>
                            <a:gd name="T24" fmla="*/ 3 w 45"/>
                            <a:gd name="T25" fmla="*/ 129 h 205"/>
                            <a:gd name="T26" fmla="*/ 13 w 45"/>
                            <a:gd name="T27" fmla="*/ 132 h 205"/>
                            <a:gd name="T28" fmla="*/ 21 w 45"/>
                            <a:gd name="T29" fmla="*/ 139 h 205"/>
                            <a:gd name="T30" fmla="*/ 25 w 45"/>
                            <a:gd name="T31" fmla="*/ 152 h 205"/>
                            <a:gd name="T32" fmla="*/ 20 w 45"/>
                            <a:gd name="T33" fmla="*/ 168 h 205"/>
                            <a:gd name="T34" fmla="*/ 14 w 45"/>
                            <a:gd name="T35" fmla="*/ 187 h 205"/>
                            <a:gd name="T36" fmla="*/ 3 w 45"/>
                            <a:gd name="T37" fmla="*/ 205 h 205"/>
                            <a:gd name="T38" fmla="*/ 31 w 45"/>
                            <a:gd name="T39" fmla="*/ 168 h 205"/>
                            <a:gd name="T40" fmla="*/ 45 w 45"/>
                            <a:gd name="T41" fmla="*/ 154 h 205"/>
                            <a:gd name="T42" fmla="*/ 45 w 45"/>
                            <a:gd name="T43" fmla="*/ 136 h 205"/>
                            <a:gd name="T44" fmla="*/ 39 w 45"/>
                            <a:gd name="T45" fmla="*/ 126 h 205"/>
                            <a:gd name="T46" fmla="*/ 36 w 45"/>
                            <a:gd name="T47" fmla="*/ 116 h 205"/>
                            <a:gd name="T48" fmla="*/ 34 w 45"/>
                            <a:gd name="T49" fmla="*/ 98 h 205"/>
                            <a:gd name="T50" fmla="*/ 25 w 45"/>
                            <a:gd name="T51" fmla="*/ 84 h 205"/>
                            <a:gd name="T52" fmla="*/ 34 w 45"/>
                            <a:gd name="T53" fmla="*/ 70 h 205"/>
                            <a:gd name="T54" fmla="*/ 29 w 45"/>
                            <a:gd name="T55" fmla="*/ 8 h 2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205"/>
                            <a:gd name="T86" fmla="*/ 45 w 45"/>
                            <a:gd name="T87" fmla="*/ 205 h 20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205">
                              <a:moveTo>
                                <a:pt x="29" y="8"/>
                              </a:moveTo>
                              <a:lnTo>
                                <a:pt x="3" y="0"/>
                              </a:lnTo>
                              <a:lnTo>
                                <a:pt x="12" y="22"/>
                              </a:lnTo>
                              <a:lnTo>
                                <a:pt x="13" y="42"/>
                              </a:lnTo>
                              <a:lnTo>
                                <a:pt x="7" y="59"/>
                              </a:lnTo>
                              <a:lnTo>
                                <a:pt x="0" y="63"/>
                              </a:lnTo>
                              <a:lnTo>
                                <a:pt x="9" y="71"/>
                              </a:lnTo>
                              <a:lnTo>
                                <a:pt x="13" y="80"/>
                              </a:lnTo>
                              <a:lnTo>
                                <a:pt x="17" y="91"/>
                              </a:lnTo>
                              <a:lnTo>
                                <a:pt x="17" y="104"/>
                              </a:lnTo>
                              <a:lnTo>
                                <a:pt x="12" y="116"/>
                              </a:lnTo>
                              <a:lnTo>
                                <a:pt x="3" y="126"/>
                              </a:lnTo>
                              <a:lnTo>
                                <a:pt x="3" y="129"/>
                              </a:lnTo>
                              <a:lnTo>
                                <a:pt x="13" y="132"/>
                              </a:lnTo>
                              <a:lnTo>
                                <a:pt x="21" y="139"/>
                              </a:lnTo>
                              <a:lnTo>
                                <a:pt x="25" y="152"/>
                              </a:lnTo>
                              <a:lnTo>
                                <a:pt x="20" y="168"/>
                              </a:lnTo>
                              <a:lnTo>
                                <a:pt x="14" y="187"/>
                              </a:lnTo>
                              <a:lnTo>
                                <a:pt x="3" y="205"/>
                              </a:lnTo>
                              <a:lnTo>
                                <a:pt x="31" y="168"/>
                              </a:lnTo>
                              <a:lnTo>
                                <a:pt x="45" y="154"/>
                              </a:lnTo>
                              <a:lnTo>
                                <a:pt x="45" y="136"/>
                              </a:lnTo>
                              <a:lnTo>
                                <a:pt x="39" y="126"/>
                              </a:lnTo>
                              <a:lnTo>
                                <a:pt x="36" y="116"/>
                              </a:lnTo>
                              <a:lnTo>
                                <a:pt x="34" y="98"/>
                              </a:lnTo>
                              <a:lnTo>
                                <a:pt x="25" y="84"/>
                              </a:lnTo>
                              <a:lnTo>
                                <a:pt x="34" y="70"/>
                              </a:lnTo>
                              <a:lnTo>
                                <a:pt x="29" y="8"/>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sp>
                    <p:nvSpPr>
                      <p:cNvPr id="18501" name="Freeform 82"/>
                      <p:cNvSpPr>
                        <a:spLocks/>
                      </p:cNvSpPr>
                      <p:nvPr/>
                    </p:nvSpPr>
                    <p:spPr bwMode="auto">
                      <a:xfrm>
                        <a:off x="1735" y="859"/>
                        <a:ext cx="68" cy="23"/>
                      </a:xfrm>
                      <a:custGeom>
                        <a:avLst/>
                        <a:gdLst>
                          <a:gd name="T0" fmla="*/ 2 w 68"/>
                          <a:gd name="T1" fmla="*/ 3 h 23"/>
                          <a:gd name="T2" fmla="*/ 0 w 68"/>
                          <a:gd name="T3" fmla="*/ 21 h 23"/>
                          <a:gd name="T4" fmla="*/ 5 w 68"/>
                          <a:gd name="T5" fmla="*/ 23 h 23"/>
                          <a:gd name="T6" fmla="*/ 21 w 68"/>
                          <a:gd name="T7" fmla="*/ 18 h 23"/>
                          <a:gd name="T8" fmla="*/ 40 w 68"/>
                          <a:gd name="T9" fmla="*/ 17 h 23"/>
                          <a:gd name="T10" fmla="*/ 56 w 68"/>
                          <a:gd name="T11" fmla="*/ 16 h 23"/>
                          <a:gd name="T12" fmla="*/ 68 w 68"/>
                          <a:gd name="T13" fmla="*/ 16 h 23"/>
                          <a:gd name="T14" fmla="*/ 55 w 68"/>
                          <a:gd name="T15" fmla="*/ 7 h 23"/>
                          <a:gd name="T16" fmla="*/ 44 w 68"/>
                          <a:gd name="T17" fmla="*/ 2 h 23"/>
                          <a:gd name="T18" fmla="*/ 31 w 68"/>
                          <a:gd name="T19" fmla="*/ 0 h 23"/>
                          <a:gd name="T20" fmla="*/ 20 w 68"/>
                          <a:gd name="T21" fmla="*/ 0 h 23"/>
                          <a:gd name="T22" fmla="*/ 2 w 68"/>
                          <a:gd name="T23" fmla="*/ 3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23"/>
                          <a:gd name="T38" fmla="*/ 68 w 6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23">
                            <a:moveTo>
                              <a:pt x="2" y="3"/>
                            </a:moveTo>
                            <a:lnTo>
                              <a:pt x="0" y="21"/>
                            </a:lnTo>
                            <a:lnTo>
                              <a:pt x="5" y="23"/>
                            </a:lnTo>
                            <a:lnTo>
                              <a:pt x="21" y="18"/>
                            </a:lnTo>
                            <a:lnTo>
                              <a:pt x="40" y="17"/>
                            </a:lnTo>
                            <a:lnTo>
                              <a:pt x="56" y="16"/>
                            </a:lnTo>
                            <a:lnTo>
                              <a:pt x="68" y="16"/>
                            </a:lnTo>
                            <a:lnTo>
                              <a:pt x="55" y="7"/>
                            </a:lnTo>
                            <a:lnTo>
                              <a:pt x="44" y="2"/>
                            </a:lnTo>
                            <a:lnTo>
                              <a:pt x="31" y="0"/>
                            </a:lnTo>
                            <a:lnTo>
                              <a:pt x="20" y="0"/>
                            </a:lnTo>
                            <a:lnTo>
                              <a:pt x="2" y="3"/>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nvGrpSpPr>
                    <p:cNvPr id="18486" name="Group 83"/>
                    <p:cNvGrpSpPr>
                      <a:grpSpLocks/>
                    </p:cNvGrpSpPr>
                    <p:nvPr/>
                  </p:nvGrpSpPr>
                  <p:grpSpPr bwMode="auto">
                    <a:xfrm>
                      <a:off x="1636" y="837"/>
                      <a:ext cx="170" cy="48"/>
                      <a:chOff x="1636" y="837"/>
                      <a:chExt cx="170" cy="48"/>
                    </a:xfrm>
                  </p:grpSpPr>
                  <p:grpSp>
                    <p:nvGrpSpPr>
                      <p:cNvPr id="18490" name="Group 84"/>
                      <p:cNvGrpSpPr>
                        <a:grpSpLocks/>
                      </p:cNvGrpSpPr>
                      <p:nvPr/>
                    </p:nvGrpSpPr>
                    <p:grpSpPr bwMode="auto">
                      <a:xfrm>
                        <a:off x="1650" y="863"/>
                        <a:ext cx="140" cy="22"/>
                        <a:chOff x="1650" y="863"/>
                        <a:chExt cx="140" cy="22"/>
                      </a:xfrm>
                    </p:grpSpPr>
                    <p:grpSp>
                      <p:nvGrpSpPr>
                        <p:cNvPr id="18494" name="Group 85"/>
                        <p:cNvGrpSpPr>
                          <a:grpSpLocks/>
                        </p:cNvGrpSpPr>
                        <p:nvPr/>
                      </p:nvGrpSpPr>
                      <p:grpSpPr bwMode="auto">
                        <a:xfrm>
                          <a:off x="1745" y="863"/>
                          <a:ext cx="45" cy="22"/>
                          <a:chOff x="1745" y="863"/>
                          <a:chExt cx="45" cy="22"/>
                        </a:xfrm>
                      </p:grpSpPr>
                      <p:sp>
                        <p:nvSpPr>
                          <p:cNvPr id="18498" name="Freeform 86"/>
                          <p:cNvSpPr>
                            <a:spLocks/>
                          </p:cNvSpPr>
                          <p:nvPr/>
                        </p:nvSpPr>
                        <p:spPr bwMode="auto">
                          <a:xfrm>
                            <a:off x="1745" y="863"/>
                            <a:ext cx="45" cy="22"/>
                          </a:xfrm>
                          <a:custGeom>
                            <a:avLst/>
                            <a:gdLst>
                              <a:gd name="T0" fmla="*/ 45 w 45"/>
                              <a:gd name="T1" fmla="*/ 13 h 22"/>
                              <a:gd name="T2" fmla="*/ 34 w 45"/>
                              <a:gd name="T3" fmla="*/ 3 h 22"/>
                              <a:gd name="T4" fmla="*/ 25 w 45"/>
                              <a:gd name="T5" fmla="*/ 0 h 22"/>
                              <a:gd name="T6" fmla="*/ 14 w 45"/>
                              <a:gd name="T7" fmla="*/ 3 h 22"/>
                              <a:gd name="T8" fmla="*/ 4 w 45"/>
                              <a:gd name="T9" fmla="*/ 12 h 22"/>
                              <a:gd name="T10" fmla="*/ 0 w 45"/>
                              <a:gd name="T11" fmla="*/ 19 h 22"/>
                              <a:gd name="T12" fmla="*/ 20 w 45"/>
                              <a:gd name="T13" fmla="*/ 22 h 22"/>
                              <a:gd name="T14" fmla="*/ 35 w 45"/>
                              <a:gd name="T15" fmla="*/ 20 h 22"/>
                              <a:gd name="T16" fmla="*/ 45 w 45"/>
                              <a:gd name="T17" fmla="*/ 1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2"/>
                              <a:gd name="T29" fmla="*/ 45 w 45"/>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2">
                                <a:moveTo>
                                  <a:pt x="45" y="13"/>
                                </a:moveTo>
                                <a:lnTo>
                                  <a:pt x="34" y="3"/>
                                </a:lnTo>
                                <a:lnTo>
                                  <a:pt x="25" y="0"/>
                                </a:lnTo>
                                <a:lnTo>
                                  <a:pt x="14" y="3"/>
                                </a:lnTo>
                                <a:lnTo>
                                  <a:pt x="4" y="12"/>
                                </a:lnTo>
                                <a:lnTo>
                                  <a:pt x="0" y="19"/>
                                </a:lnTo>
                                <a:lnTo>
                                  <a:pt x="20" y="22"/>
                                </a:lnTo>
                                <a:lnTo>
                                  <a:pt x="35" y="20"/>
                                </a:lnTo>
                                <a:lnTo>
                                  <a:pt x="4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99" name="Oval 87"/>
                          <p:cNvSpPr>
                            <a:spLocks noChangeArrowheads="1"/>
                          </p:cNvSpPr>
                          <p:nvPr/>
                        </p:nvSpPr>
                        <p:spPr bwMode="auto">
                          <a:xfrm>
                            <a:off x="1758" y="865"/>
                            <a:ext cx="19"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nvGrpSpPr>
                        <p:cNvPr id="18495" name="Group 88"/>
                        <p:cNvGrpSpPr>
                          <a:grpSpLocks/>
                        </p:cNvGrpSpPr>
                        <p:nvPr/>
                      </p:nvGrpSpPr>
                      <p:grpSpPr bwMode="auto">
                        <a:xfrm>
                          <a:off x="1650" y="863"/>
                          <a:ext cx="45" cy="22"/>
                          <a:chOff x="1650" y="863"/>
                          <a:chExt cx="45" cy="22"/>
                        </a:xfrm>
                      </p:grpSpPr>
                      <p:sp>
                        <p:nvSpPr>
                          <p:cNvPr id="18496" name="Freeform 89"/>
                          <p:cNvSpPr>
                            <a:spLocks/>
                          </p:cNvSpPr>
                          <p:nvPr/>
                        </p:nvSpPr>
                        <p:spPr bwMode="auto">
                          <a:xfrm>
                            <a:off x="1650" y="863"/>
                            <a:ext cx="45" cy="22"/>
                          </a:xfrm>
                          <a:custGeom>
                            <a:avLst/>
                            <a:gdLst>
                              <a:gd name="T0" fmla="*/ 0 w 45"/>
                              <a:gd name="T1" fmla="*/ 13 h 22"/>
                              <a:gd name="T2" fmla="*/ 11 w 45"/>
                              <a:gd name="T3" fmla="*/ 3 h 22"/>
                              <a:gd name="T4" fmla="*/ 19 w 45"/>
                              <a:gd name="T5" fmla="*/ 0 h 22"/>
                              <a:gd name="T6" fmla="*/ 31 w 45"/>
                              <a:gd name="T7" fmla="*/ 3 h 22"/>
                              <a:gd name="T8" fmla="*/ 41 w 45"/>
                              <a:gd name="T9" fmla="*/ 12 h 22"/>
                              <a:gd name="T10" fmla="*/ 45 w 45"/>
                              <a:gd name="T11" fmla="*/ 19 h 22"/>
                              <a:gd name="T12" fmla="*/ 25 w 45"/>
                              <a:gd name="T13" fmla="*/ 22 h 22"/>
                              <a:gd name="T14" fmla="*/ 10 w 45"/>
                              <a:gd name="T15" fmla="*/ 20 h 22"/>
                              <a:gd name="T16" fmla="*/ 0 w 45"/>
                              <a:gd name="T17" fmla="*/ 1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2"/>
                              <a:gd name="T29" fmla="*/ 45 w 45"/>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2">
                                <a:moveTo>
                                  <a:pt x="0" y="13"/>
                                </a:moveTo>
                                <a:lnTo>
                                  <a:pt x="11" y="3"/>
                                </a:lnTo>
                                <a:lnTo>
                                  <a:pt x="19" y="0"/>
                                </a:lnTo>
                                <a:lnTo>
                                  <a:pt x="31" y="3"/>
                                </a:lnTo>
                                <a:lnTo>
                                  <a:pt x="41" y="12"/>
                                </a:lnTo>
                                <a:lnTo>
                                  <a:pt x="45" y="19"/>
                                </a:lnTo>
                                <a:lnTo>
                                  <a:pt x="25" y="22"/>
                                </a:lnTo>
                                <a:lnTo>
                                  <a:pt x="10" y="2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97" name="Oval 90"/>
                          <p:cNvSpPr>
                            <a:spLocks noChangeArrowheads="1"/>
                          </p:cNvSpPr>
                          <p:nvPr/>
                        </p:nvSpPr>
                        <p:spPr bwMode="auto">
                          <a:xfrm>
                            <a:off x="1662" y="865"/>
                            <a:ext cx="20"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nvGrpSpPr>
                      <p:cNvPr id="18491" name="Group 91"/>
                      <p:cNvGrpSpPr>
                        <a:grpSpLocks/>
                      </p:cNvGrpSpPr>
                      <p:nvPr/>
                    </p:nvGrpSpPr>
                    <p:grpSpPr bwMode="auto">
                      <a:xfrm>
                        <a:off x="1636" y="837"/>
                        <a:ext cx="170" cy="19"/>
                        <a:chOff x="1636" y="837"/>
                        <a:chExt cx="170" cy="19"/>
                      </a:xfrm>
                    </p:grpSpPr>
                    <p:sp>
                      <p:nvSpPr>
                        <p:cNvPr id="18492" name="Freeform 92"/>
                        <p:cNvSpPr>
                          <a:spLocks/>
                        </p:cNvSpPr>
                        <p:nvPr/>
                      </p:nvSpPr>
                      <p:spPr bwMode="auto">
                        <a:xfrm>
                          <a:off x="1734" y="837"/>
                          <a:ext cx="72" cy="15"/>
                        </a:xfrm>
                        <a:custGeom>
                          <a:avLst/>
                          <a:gdLst>
                            <a:gd name="T0" fmla="*/ 6 w 72"/>
                            <a:gd name="T1" fmla="*/ 5 h 15"/>
                            <a:gd name="T2" fmla="*/ 15 w 72"/>
                            <a:gd name="T3" fmla="*/ 2 h 15"/>
                            <a:gd name="T4" fmla="*/ 22 w 72"/>
                            <a:gd name="T5" fmla="*/ 1 h 15"/>
                            <a:gd name="T6" fmla="*/ 31 w 72"/>
                            <a:gd name="T7" fmla="*/ 0 h 15"/>
                            <a:gd name="T8" fmla="*/ 39 w 72"/>
                            <a:gd name="T9" fmla="*/ 0 h 15"/>
                            <a:gd name="T10" fmla="*/ 49 w 72"/>
                            <a:gd name="T11" fmla="*/ 0 h 15"/>
                            <a:gd name="T12" fmla="*/ 60 w 72"/>
                            <a:gd name="T13" fmla="*/ 4 h 15"/>
                            <a:gd name="T14" fmla="*/ 70 w 72"/>
                            <a:gd name="T15" fmla="*/ 12 h 15"/>
                            <a:gd name="T16" fmla="*/ 72 w 72"/>
                            <a:gd name="T17" fmla="*/ 15 h 15"/>
                            <a:gd name="T18" fmla="*/ 63 w 72"/>
                            <a:gd name="T19" fmla="*/ 11 h 15"/>
                            <a:gd name="T20" fmla="*/ 53 w 72"/>
                            <a:gd name="T21" fmla="*/ 7 h 15"/>
                            <a:gd name="T22" fmla="*/ 39 w 72"/>
                            <a:gd name="T23" fmla="*/ 5 h 15"/>
                            <a:gd name="T24" fmla="*/ 29 w 72"/>
                            <a:gd name="T25" fmla="*/ 7 h 15"/>
                            <a:gd name="T26" fmla="*/ 20 w 72"/>
                            <a:gd name="T27" fmla="*/ 8 h 15"/>
                            <a:gd name="T28" fmla="*/ 11 w 72"/>
                            <a:gd name="T29" fmla="*/ 11 h 15"/>
                            <a:gd name="T30" fmla="*/ 6 w 72"/>
                            <a:gd name="T31" fmla="*/ 14 h 15"/>
                            <a:gd name="T32" fmla="*/ 0 w 72"/>
                            <a:gd name="T33" fmla="*/ 12 h 15"/>
                            <a:gd name="T34" fmla="*/ 6 w 72"/>
                            <a:gd name="T35" fmla="*/ 5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15"/>
                            <a:gd name="T56" fmla="*/ 72 w 7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15">
                              <a:moveTo>
                                <a:pt x="6" y="5"/>
                              </a:moveTo>
                              <a:lnTo>
                                <a:pt x="15" y="2"/>
                              </a:lnTo>
                              <a:lnTo>
                                <a:pt x="22" y="1"/>
                              </a:lnTo>
                              <a:lnTo>
                                <a:pt x="31" y="0"/>
                              </a:lnTo>
                              <a:lnTo>
                                <a:pt x="39" y="0"/>
                              </a:lnTo>
                              <a:lnTo>
                                <a:pt x="49" y="0"/>
                              </a:lnTo>
                              <a:lnTo>
                                <a:pt x="60" y="4"/>
                              </a:lnTo>
                              <a:lnTo>
                                <a:pt x="70" y="12"/>
                              </a:lnTo>
                              <a:lnTo>
                                <a:pt x="72" y="15"/>
                              </a:lnTo>
                              <a:lnTo>
                                <a:pt x="63" y="11"/>
                              </a:lnTo>
                              <a:lnTo>
                                <a:pt x="53" y="7"/>
                              </a:lnTo>
                              <a:lnTo>
                                <a:pt x="39" y="5"/>
                              </a:lnTo>
                              <a:lnTo>
                                <a:pt x="29" y="7"/>
                              </a:lnTo>
                              <a:lnTo>
                                <a:pt x="20" y="8"/>
                              </a:lnTo>
                              <a:lnTo>
                                <a:pt x="11" y="11"/>
                              </a:lnTo>
                              <a:lnTo>
                                <a:pt x="6" y="14"/>
                              </a:lnTo>
                              <a:lnTo>
                                <a:pt x="0" y="12"/>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93" name="Freeform 93"/>
                        <p:cNvSpPr>
                          <a:spLocks/>
                        </p:cNvSpPr>
                        <p:nvPr/>
                      </p:nvSpPr>
                      <p:spPr bwMode="auto">
                        <a:xfrm>
                          <a:off x="1636" y="841"/>
                          <a:ext cx="71" cy="15"/>
                        </a:xfrm>
                        <a:custGeom>
                          <a:avLst/>
                          <a:gdLst>
                            <a:gd name="T0" fmla="*/ 66 w 71"/>
                            <a:gd name="T1" fmla="*/ 6 h 15"/>
                            <a:gd name="T2" fmla="*/ 56 w 71"/>
                            <a:gd name="T3" fmla="*/ 3 h 15"/>
                            <a:gd name="T4" fmla="*/ 49 w 71"/>
                            <a:gd name="T5" fmla="*/ 1 h 15"/>
                            <a:gd name="T6" fmla="*/ 40 w 71"/>
                            <a:gd name="T7" fmla="*/ 0 h 15"/>
                            <a:gd name="T8" fmla="*/ 32 w 71"/>
                            <a:gd name="T9" fmla="*/ 0 h 15"/>
                            <a:gd name="T10" fmla="*/ 22 w 71"/>
                            <a:gd name="T11" fmla="*/ 0 h 15"/>
                            <a:gd name="T12" fmla="*/ 11 w 71"/>
                            <a:gd name="T13" fmla="*/ 4 h 15"/>
                            <a:gd name="T14" fmla="*/ 1 w 71"/>
                            <a:gd name="T15" fmla="*/ 13 h 15"/>
                            <a:gd name="T16" fmla="*/ 0 w 71"/>
                            <a:gd name="T17" fmla="*/ 15 h 15"/>
                            <a:gd name="T18" fmla="*/ 8 w 71"/>
                            <a:gd name="T19" fmla="*/ 11 h 15"/>
                            <a:gd name="T20" fmla="*/ 18 w 71"/>
                            <a:gd name="T21" fmla="*/ 7 h 15"/>
                            <a:gd name="T22" fmla="*/ 32 w 71"/>
                            <a:gd name="T23" fmla="*/ 6 h 15"/>
                            <a:gd name="T24" fmla="*/ 42 w 71"/>
                            <a:gd name="T25" fmla="*/ 7 h 15"/>
                            <a:gd name="T26" fmla="*/ 52 w 71"/>
                            <a:gd name="T27" fmla="*/ 8 h 15"/>
                            <a:gd name="T28" fmla="*/ 60 w 71"/>
                            <a:gd name="T29" fmla="*/ 11 h 15"/>
                            <a:gd name="T30" fmla="*/ 66 w 71"/>
                            <a:gd name="T31" fmla="*/ 14 h 15"/>
                            <a:gd name="T32" fmla="*/ 71 w 71"/>
                            <a:gd name="T33" fmla="*/ 13 h 15"/>
                            <a:gd name="T34" fmla="*/ 66 w 71"/>
                            <a:gd name="T35" fmla="*/ 6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15"/>
                            <a:gd name="T56" fmla="*/ 71 w 71"/>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15">
                              <a:moveTo>
                                <a:pt x="66" y="6"/>
                              </a:moveTo>
                              <a:lnTo>
                                <a:pt x="56" y="3"/>
                              </a:lnTo>
                              <a:lnTo>
                                <a:pt x="49" y="1"/>
                              </a:lnTo>
                              <a:lnTo>
                                <a:pt x="40" y="0"/>
                              </a:lnTo>
                              <a:lnTo>
                                <a:pt x="32" y="0"/>
                              </a:lnTo>
                              <a:lnTo>
                                <a:pt x="22" y="0"/>
                              </a:lnTo>
                              <a:lnTo>
                                <a:pt x="11" y="4"/>
                              </a:lnTo>
                              <a:lnTo>
                                <a:pt x="1" y="13"/>
                              </a:lnTo>
                              <a:lnTo>
                                <a:pt x="0" y="15"/>
                              </a:lnTo>
                              <a:lnTo>
                                <a:pt x="8" y="11"/>
                              </a:lnTo>
                              <a:lnTo>
                                <a:pt x="18" y="7"/>
                              </a:lnTo>
                              <a:lnTo>
                                <a:pt x="32" y="6"/>
                              </a:lnTo>
                              <a:lnTo>
                                <a:pt x="42" y="7"/>
                              </a:lnTo>
                              <a:lnTo>
                                <a:pt x="52" y="8"/>
                              </a:lnTo>
                              <a:lnTo>
                                <a:pt x="60" y="11"/>
                              </a:lnTo>
                              <a:lnTo>
                                <a:pt x="66" y="14"/>
                              </a:lnTo>
                              <a:lnTo>
                                <a:pt x="71" y="13"/>
                              </a:lnTo>
                              <a:lnTo>
                                <a:pt x="6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nvGrpSpPr>
                    <p:cNvPr id="18487" name="Group 94"/>
                    <p:cNvGrpSpPr>
                      <a:grpSpLocks/>
                    </p:cNvGrpSpPr>
                    <p:nvPr/>
                  </p:nvGrpSpPr>
                  <p:grpSpPr bwMode="auto">
                    <a:xfrm>
                      <a:off x="1590" y="674"/>
                      <a:ext cx="302" cy="261"/>
                      <a:chOff x="1590" y="674"/>
                      <a:chExt cx="302" cy="261"/>
                    </a:xfrm>
                  </p:grpSpPr>
                  <p:sp>
                    <p:nvSpPr>
                      <p:cNvPr id="18488" name="Freeform 95"/>
                      <p:cNvSpPr>
                        <a:spLocks/>
                      </p:cNvSpPr>
                      <p:nvPr/>
                    </p:nvSpPr>
                    <p:spPr bwMode="auto">
                      <a:xfrm>
                        <a:off x="1590" y="674"/>
                        <a:ext cx="302" cy="261"/>
                      </a:xfrm>
                      <a:custGeom>
                        <a:avLst/>
                        <a:gdLst>
                          <a:gd name="T0" fmla="*/ 25 w 302"/>
                          <a:gd name="T1" fmla="*/ 248 h 261"/>
                          <a:gd name="T2" fmla="*/ 8 w 302"/>
                          <a:gd name="T3" fmla="*/ 222 h 261"/>
                          <a:gd name="T4" fmla="*/ 2 w 302"/>
                          <a:gd name="T5" fmla="*/ 195 h 261"/>
                          <a:gd name="T6" fmla="*/ 1 w 302"/>
                          <a:gd name="T7" fmla="*/ 128 h 261"/>
                          <a:gd name="T8" fmla="*/ 11 w 302"/>
                          <a:gd name="T9" fmla="*/ 81 h 261"/>
                          <a:gd name="T10" fmla="*/ 49 w 302"/>
                          <a:gd name="T11" fmla="*/ 33 h 261"/>
                          <a:gd name="T12" fmla="*/ 108 w 302"/>
                          <a:gd name="T13" fmla="*/ 7 h 261"/>
                          <a:gd name="T14" fmla="*/ 164 w 302"/>
                          <a:gd name="T15" fmla="*/ 1 h 261"/>
                          <a:gd name="T16" fmla="*/ 204 w 302"/>
                          <a:gd name="T17" fmla="*/ 2 h 261"/>
                          <a:gd name="T18" fmla="*/ 239 w 302"/>
                          <a:gd name="T19" fmla="*/ 15 h 261"/>
                          <a:gd name="T20" fmla="*/ 264 w 302"/>
                          <a:gd name="T21" fmla="*/ 40 h 261"/>
                          <a:gd name="T22" fmla="*/ 287 w 302"/>
                          <a:gd name="T23" fmla="*/ 73 h 261"/>
                          <a:gd name="T24" fmla="*/ 296 w 302"/>
                          <a:gd name="T25" fmla="*/ 94 h 261"/>
                          <a:gd name="T26" fmla="*/ 298 w 302"/>
                          <a:gd name="T27" fmla="*/ 135 h 261"/>
                          <a:gd name="T28" fmla="*/ 302 w 302"/>
                          <a:gd name="T29" fmla="*/ 158 h 261"/>
                          <a:gd name="T30" fmla="*/ 301 w 302"/>
                          <a:gd name="T31" fmla="*/ 180 h 261"/>
                          <a:gd name="T32" fmla="*/ 298 w 302"/>
                          <a:gd name="T33" fmla="*/ 205 h 261"/>
                          <a:gd name="T34" fmla="*/ 289 w 302"/>
                          <a:gd name="T35" fmla="*/ 229 h 261"/>
                          <a:gd name="T36" fmla="*/ 264 w 302"/>
                          <a:gd name="T37" fmla="*/ 230 h 261"/>
                          <a:gd name="T38" fmla="*/ 247 w 302"/>
                          <a:gd name="T39" fmla="*/ 192 h 261"/>
                          <a:gd name="T40" fmla="*/ 243 w 302"/>
                          <a:gd name="T41" fmla="*/ 205 h 261"/>
                          <a:gd name="T42" fmla="*/ 231 w 302"/>
                          <a:gd name="T43" fmla="*/ 130 h 261"/>
                          <a:gd name="T44" fmla="*/ 231 w 302"/>
                          <a:gd name="T45" fmla="*/ 92 h 261"/>
                          <a:gd name="T46" fmla="*/ 211 w 302"/>
                          <a:gd name="T47" fmla="*/ 94 h 261"/>
                          <a:gd name="T48" fmla="*/ 187 w 302"/>
                          <a:gd name="T49" fmla="*/ 118 h 261"/>
                          <a:gd name="T50" fmla="*/ 162 w 302"/>
                          <a:gd name="T51" fmla="*/ 130 h 261"/>
                          <a:gd name="T52" fmla="*/ 127 w 302"/>
                          <a:gd name="T53" fmla="*/ 133 h 261"/>
                          <a:gd name="T54" fmla="*/ 101 w 302"/>
                          <a:gd name="T55" fmla="*/ 133 h 261"/>
                          <a:gd name="T56" fmla="*/ 120 w 302"/>
                          <a:gd name="T57" fmla="*/ 120 h 261"/>
                          <a:gd name="T58" fmla="*/ 94 w 302"/>
                          <a:gd name="T59" fmla="*/ 120 h 261"/>
                          <a:gd name="T60" fmla="*/ 60 w 302"/>
                          <a:gd name="T61" fmla="*/ 129 h 261"/>
                          <a:gd name="T62" fmla="*/ 42 w 302"/>
                          <a:gd name="T63" fmla="*/ 137 h 261"/>
                          <a:gd name="T64" fmla="*/ 40 w 302"/>
                          <a:gd name="T65" fmla="*/ 195 h 261"/>
                          <a:gd name="T66" fmla="*/ 36 w 302"/>
                          <a:gd name="T67" fmla="*/ 230 h 261"/>
                          <a:gd name="T68" fmla="*/ 35 w 302"/>
                          <a:gd name="T69" fmla="*/ 247 h 2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2"/>
                          <a:gd name="T106" fmla="*/ 0 h 261"/>
                          <a:gd name="T107" fmla="*/ 302 w 302"/>
                          <a:gd name="T108" fmla="*/ 261 h 2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2" h="261">
                            <a:moveTo>
                              <a:pt x="39" y="261"/>
                            </a:moveTo>
                            <a:lnTo>
                              <a:pt x="25" y="248"/>
                            </a:lnTo>
                            <a:lnTo>
                              <a:pt x="14" y="233"/>
                            </a:lnTo>
                            <a:lnTo>
                              <a:pt x="8" y="222"/>
                            </a:lnTo>
                            <a:lnTo>
                              <a:pt x="2" y="206"/>
                            </a:lnTo>
                            <a:lnTo>
                              <a:pt x="2" y="195"/>
                            </a:lnTo>
                            <a:lnTo>
                              <a:pt x="0" y="158"/>
                            </a:lnTo>
                            <a:lnTo>
                              <a:pt x="1" y="128"/>
                            </a:lnTo>
                            <a:lnTo>
                              <a:pt x="4" y="105"/>
                            </a:lnTo>
                            <a:lnTo>
                              <a:pt x="11" y="81"/>
                            </a:lnTo>
                            <a:lnTo>
                              <a:pt x="25" y="57"/>
                            </a:lnTo>
                            <a:lnTo>
                              <a:pt x="49" y="33"/>
                            </a:lnTo>
                            <a:lnTo>
                              <a:pt x="70" y="19"/>
                            </a:lnTo>
                            <a:lnTo>
                              <a:pt x="108" y="7"/>
                            </a:lnTo>
                            <a:lnTo>
                              <a:pt x="134" y="2"/>
                            </a:lnTo>
                            <a:lnTo>
                              <a:pt x="164" y="1"/>
                            </a:lnTo>
                            <a:lnTo>
                              <a:pt x="190" y="0"/>
                            </a:lnTo>
                            <a:lnTo>
                              <a:pt x="204" y="2"/>
                            </a:lnTo>
                            <a:lnTo>
                              <a:pt x="220" y="5"/>
                            </a:lnTo>
                            <a:lnTo>
                              <a:pt x="239" y="15"/>
                            </a:lnTo>
                            <a:lnTo>
                              <a:pt x="252" y="26"/>
                            </a:lnTo>
                            <a:lnTo>
                              <a:pt x="264" y="40"/>
                            </a:lnTo>
                            <a:lnTo>
                              <a:pt x="277" y="61"/>
                            </a:lnTo>
                            <a:lnTo>
                              <a:pt x="287" y="73"/>
                            </a:lnTo>
                            <a:lnTo>
                              <a:pt x="289" y="78"/>
                            </a:lnTo>
                            <a:lnTo>
                              <a:pt x="296" y="94"/>
                            </a:lnTo>
                            <a:lnTo>
                              <a:pt x="298" y="113"/>
                            </a:lnTo>
                            <a:lnTo>
                              <a:pt x="298" y="135"/>
                            </a:lnTo>
                            <a:lnTo>
                              <a:pt x="298" y="146"/>
                            </a:lnTo>
                            <a:lnTo>
                              <a:pt x="302" y="158"/>
                            </a:lnTo>
                            <a:lnTo>
                              <a:pt x="302" y="167"/>
                            </a:lnTo>
                            <a:lnTo>
                              <a:pt x="301" y="180"/>
                            </a:lnTo>
                            <a:lnTo>
                              <a:pt x="302" y="188"/>
                            </a:lnTo>
                            <a:lnTo>
                              <a:pt x="298" y="205"/>
                            </a:lnTo>
                            <a:lnTo>
                              <a:pt x="295" y="218"/>
                            </a:lnTo>
                            <a:lnTo>
                              <a:pt x="289" y="229"/>
                            </a:lnTo>
                            <a:lnTo>
                              <a:pt x="264" y="260"/>
                            </a:lnTo>
                            <a:lnTo>
                              <a:pt x="264" y="230"/>
                            </a:lnTo>
                            <a:lnTo>
                              <a:pt x="257" y="211"/>
                            </a:lnTo>
                            <a:lnTo>
                              <a:pt x="247" y="192"/>
                            </a:lnTo>
                            <a:lnTo>
                              <a:pt x="249" y="218"/>
                            </a:lnTo>
                            <a:lnTo>
                              <a:pt x="243" y="205"/>
                            </a:lnTo>
                            <a:lnTo>
                              <a:pt x="238" y="171"/>
                            </a:lnTo>
                            <a:lnTo>
                              <a:pt x="231" y="130"/>
                            </a:lnTo>
                            <a:lnTo>
                              <a:pt x="227" y="106"/>
                            </a:lnTo>
                            <a:lnTo>
                              <a:pt x="231" y="92"/>
                            </a:lnTo>
                            <a:lnTo>
                              <a:pt x="217" y="75"/>
                            </a:lnTo>
                            <a:lnTo>
                              <a:pt x="211" y="94"/>
                            </a:lnTo>
                            <a:lnTo>
                              <a:pt x="201" y="106"/>
                            </a:lnTo>
                            <a:lnTo>
                              <a:pt x="187" y="118"/>
                            </a:lnTo>
                            <a:lnTo>
                              <a:pt x="175" y="128"/>
                            </a:lnTo>
                            <a:lnTo>
                              <a:pt x="162" y="130"/>
                            </a:lnTo>
                            <a:lnTo>
                              <a:pt x="144" y="132"/>
                            </a:lnTo>
                            <a:lnTo>
                              <a:pt x="127" y="133"/>
                            </a:lnTo>
                            <a:lnTo>
                              <a:pt x="113" y="133"/>
                            </a:lnTo>
                            <a:lnTo>
                              <a:pt x="101" y="133"/>
                            </a:lnTo>
                            <a:lnTo>
                              <a:pt x="115" y="128"/>
                            </a:lnTo>
                            <a:lnTo>
                              <a:pt x="120" y="120"/>
                            </a:lnTo>
                            <a:lnTo>
                              <a:pt x="120" y="118"/>
                            </a:lnTo>
                            <a:lnTo>
                              <a:pt x="94" y="120"/>
                            </a:lnTo>
                            <a:lnTo>
                              <a:pt x="77" y="122"/>
                            </a:lnTo>
                            <a:lnTo>
                              <a:pt x="60" y="129"/>
                            </a:lnTo>
                            <a:lnTo>
                              <a:pt x="49" y="133"/>
                            </a:lnTo>
                            <a:lnTo>
                              <a:pt x="42" y="137"/>
                            </a:lnTo>
                            <a:lnTo>
                              <a:pt x="39" y="140"/>
                            </a:lnTo>
                            <a:lnTo>
                              <a:pt x="40" y="195"/>
                            </a:lnTo>
                            <a:lnTo>
                              <a:pt x="40" y="216"/>
                            </a:lnTo>
                            <a:lnTo>
                              <a:pt x="36" y="230"/>
                            </a:lnTo>
                            <a:lnTo>
                              <a:pt x="35" y="240"/>
                            </a:lnTo>
                            <a:lnTo>
                              <a:pt x="35" y="247"/>
                            </a:lnTo>
                            <a:lnTo>
                              <a:pt x="39"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89" name="Freeform 96"/>
                      <p:cNvSpPr>
                        <a:spLocks/>
                      </p:cNvSpPr>
                      <p:nvPr/>
                    </p:nvSpPr>
                    <p:spPr bwMode="auto">
                      <a:xfrm>
                        <a:off x="1590" y="719"/>
                        <a:ext cx="302" cy="216"/>
                      </a:xfrm>
                      <a:custGeom>
                        <a:avLst/>
                        <a:gdLst>
                          <a:gd name="T0" fmla="*/ 35 w 302"/>
                          <a:gd name="T1" fmla="*/ 11 h 216"/>
                          <a:gd name="T2" fmla="*/ 18 w 302"/>
                          <a:gd name="T3" fmla="*/ 42 h 216"/>
                          <a:gd name="T4" fmla="*/ 58 w 302"/>
                          <a:gd name="T5" fmla="*/ 21 h 216"/>
                          <a:gd name="T6" fmla="*/ 63 w 302"/>
                          <a:gd name="T7" fmla="*/ 32 h 216"/>
                          <a:gd name="T8" fmla="*/ 81 w 302"/>
                          <a:gd name="T9" fmla="*/ 33 h 216"/>
                          <a:gd name="T10" fmla="*/ 51 w 302"/>
                          <a:gd name="T11" fmla="*/ 50 h 216"/>
                          <a:gd name="T12" fmla="*/ 79 w 302"/>
                          <a:gd name="T13" fmla="*/ 53 h 216"/>
                          <a:gd name="T14" fmla="*/ 102 w 302"/>
                          <a:gd name="T15" fmla="*/ 54 h 216"/>
                          <a:gd name="T16" fmla="*/ 130 w 302"/>
                          <a:gd name="T17" fmla="*/ 46 h 216"/>
                          <a:gd name="T18" fmla="*/ 140 w 302"/>
                          <a:gd name="T19" fmla="*/ 37 h 216"/>
                          <a:gd name="T20" fmla="*/ 130 w 302"/>
                          <a:gd name="T21" fmla="*/ 33 h 216"/>
                          <a:gd name="T22" fmla="*/ 165 w 302"/>
                          <a:gd name="T23" fmla="*/ 16 h 216"/>
                          <a:gd name="T24" fmla="*/ 161 w 302"/>
                          <a:gd name="T25" fmla="*/ 36 h 216"/>
                          <a:gd name="T26" fmla="*/ 185 w 302"/>
                          <a:gd name="T27" fmla="*/ 29 h 216"/>
                          <a:gd name="T28" fmla="*/ 207 w 302"/>
                          <a:gd name="T29" fmla="*/ 15 h 216"/>
                          <a:gd name="T30" fmla="*/ 236 w 302"/>
                          <a:gd name="T31" fmla="*/ 0 h 216"/>
                          <a:gd name="T32" fmla="*/ 223 w 302"/>
                          <a:gd name="T33" fmla="*/ 12 h 216"/>
                          <a:gd name="T34" fmla="*/ 236 w 302"/>
                          <a:gd name="T35" fmla="*/ 32 h 216"/>
                          <a:gd name="T36" fmla="*/ 254 w 302"/>
                          <a:gd name="T37" fmla="*/ 57 h 216"/>
                          <a:gd name="T38" fmla="*/ 259 w 302"/>
                          <a:gd name="T39" fmla="*/ 66 h 216"/>
                          <a:gd name="T40" fmla="*/ 259 w 302"/>
                          <a:gd name="T41" fmla="*/ 87 h 216"/>
                          <a:gd name="T42" fmla="*/ 282 w 302"/>
                          <a:gd name="T43" fmla="*/ 74 h 216"/>
                          <a:gd name="T44" fmla="*/ 282 w 302"/>
                          <a:gd name="T45" fmla="*/ 88 h 216"/>
                          <a:gd name="T46" fmla="*/ 302 w 302"/>
                          <a:gd name="T47" fmla="*/ 113 h 216"/>
                          <a:gd name="T48" fmla="*/ 299 w 302"/>
                          <a:gd name="T49" fmla="*/ 130 h 216"/>
                          <a:gd name="T50" fmla="*/ 299 w 302"/>
                          <a:gd name="T51" fmla="*/ 151 h 216"/>
                          <a:gd name="T52" fmla="*/ 292 w 302"/>
                          <a:gd name="T53" fmla="*/ 181 h 216"/>
                          <a:gd name="T54" fmla="*/ 264 w 302"/>
                          <a:gd name="T55" fmla="*/ 216 h 216"/>
                          <a:gd name="T56" fmla="*/ 264 w 302"/>
                          <a:gd name="T57" fmla="*/ 199 h 216"/>
                          <a:gd name="T58" fmla="*/ 263 w 302"/>
                          <a:gd name="T59" fmla="*/ 180 h 216"/>
                          <a:gd name="T60" fmla="*/ 247 w 302"/>
                          <a:gd name="T61" fmla="*/ 149 h 216"/>
                          <a:gd name="T62" fmla="*/ 247 w 302"/>
                          <a:gd name="T63" fmla="*/ 170 h 216"/>
                          <a:gd name="T64" fmla="*/ 243 w 302"/>
                          <a:gd name="T65" fmla="*/ 160 h 216"/>
                          <a:gd name="T66" fmla="*/ 240 w 302"/>
                          <a:gd name="T67" fmla="*/ 146 h 216"/>
                          <a:gd name="T68" fmla="*/ 236 w 302"/>
                          <a:gd name="T69" fmla="*/ 123 h 216"/>
                          <a:gd name="T70" fmla="*/ 232 w 302"/>
                          <a:gd name="T71" fmla="*/ 95 h 216"/>
                          <a:gd name="T72" fmla="*/ 228 w 302"/>
                          <a:gd name="T73" fmla="*/ 67 h 216"/>
                          <a:gd name="T74" fmla="*/ 230 w 302"/>
                          <a:gd name="T75" fmla="*/ 47 h 216"/>
                          <a:gd name="T76" fmla="*/ 217 w 302"/>
                          <a:gd name="T77" fmla="*/ 28 h 216"/>
                          <a:gd name="T78" fmla="*/ 209 w 302"/>
                          <a:gd name="T79" fmla="*/ 54 h 216"/>
                          <a:gd name="T80" fmla="*/ 186 w 302"/>
                          <a:gd name="T81" fmla="*/ 74 h 216"/>
                          <a:gd name="T82" fmla="*/ 175 w 302"/>
                          <a:gd name="T83" fmla="*/ 81 h 216"/>
                          <a:gd name="T84" fmla="*/ 158 w 302"/>
                          <a:gd name="T85" fmla="*/ 85 h 216"/>
                          <a:gd name="T86" fmla="*/ 133 w 302"/>
                          <a:gd name="T87" fmla="*/ 87 h 216"/>
                          <a:gd name="T88" fmla="*/ 102 w 302"/>
                          <a:gd name="T89" fmla="*/ 87 h 216"/>
                          <a:gd name="T90" fmla="*/ 119 w 302"/>
                          <a:gd name="T91" fmla="*/ 78 h 216"/>
                          <a:gd name="T92" fmla="*/ 113 w 302"/>
                          <a:gd name="T93" fmla="*/ 73 h 216"/>
                          <a:gd name="T94" fmla="*/ 85 w 302"/>
                          <a:gd name="T95" fmla="*/ 77 h 216"/>
                          <a:gd name="T96" fmla="*/ 61 w 302"/>
                          <a:gd name="T97" fmla="*/ 81 h 216"/>
                          <a:gd name="T98" fmla="*/ 36 w 302"/>
                          <a:gd name="T99" fmla="*/ 94 h 216"/>
                          <a:gd name="T100" fmla="*/ 39 w 302"/>
                          <a:gd name="T101" fmla="*/ 102 h 216"/>
                          <a:gd name="T102" fmla="*/ 40 w 302"/>
                          <a:gd name="T103" fmla="*/ 170 h 216"/>
                          <a:gd name="T104" fmla="*/ 36 w 302"/>
                          <a:gd name="T105" fmla="*/ 184 h 216"/>
                          <a:gd name="T106" fmla="*/ 35 w 302"/>
                          <a:gd name="T107" fmla="*/ 198 h 216"/>
                          <a:gd name="T108" fmla="*/ 37 w 302"/>
                          <a:gd name="T109" fmla="*/ 216 h 216"/>
                          <a:gd name="T110" fmla="*/ 12 w 302"/>
                          <a:gd name="T111" fmla="*/ 187 h 216"/>
                          <a:gd name="T112" fmla="*/ 2 w 302"/>
                          <a:gd name="T113" fmla="*/ 166 h 216"/>
                          <a:gd name="T114" fmla="*/ 0 w 302"/>
                          <a:gd name="T115" fmla="*/ 150 h 216"/>
                          <a:gd name="T116" fmla="*/ 0 w 302"/>
                          <a:gd name="T117" fmla="*/ 99 h 216"/>
                          <a:gd name="T118" fmla="*/ 2 w 302"/>
                          <a:gd name="T119" fmla="*/ 63 h 216"/>
                          <a:gd name="T120" fmla="*/ 8 w 302"/>
                          <a:gd name="T121" fmla="*/ 46 h 216"/>
                          <a:gd name="T122" fmla="*/ 35 w 302"/>
                          <a:gd name="T123" fmla="*/ 11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2"/>
                          <a:gd name="T187" fmla="*/ 0 h 216"/>
                          <a:gd name="T188" fmla="*/ 302 w 302"/>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2" h="216">
                            <a:moveTo>
                              <a:pt x="35" y="11"/>
                            </a:moveTo>
                            <a:lnTo>
                              <a:pt x="18" y="42"/>
                            </a:lnTo>
                            <a:lnTo>
                              <a:pt x="58" y="21"/>
                            </a:lnTo>
                            <a:lnTo>
                              <a:pt x="63" y="32"/>
                            </a:lnTo>
                            <a:lnTo>
                              <a:pt x="81" y="33"/>
                            </a:lnTo>
                            <a:lnTo>
                              <a:pt x="51" y="50"/>
                            </a:lnTo>
                            <a:lnTo>
                              <a:pt x="79" y="53"/>
                            </a:lnTo>
                            <a:lnTo>
                              <a:pt x="102" y="54"/>
                            </a:lnTo>
                            <a:lnTo>
                              <a:pt x="130" y="46"/>
                            </a:lnTo>
                            <a:lnTo>
                              <a:pt x="140" y="37"/>
                            </a:lnTo>
                            <a:lnTo>
                              <a:pt x="130" y="33"/>
                            </a:lnTo>
                            <a:lnTo>
                              <a:pt x="165" y="16"/>
                            </a:lnTo>
                            <a:lnTo>
                              <a:pt x="161" y="36"/>
                            </a:lnTo>
                            <a:lnTo>
                              <a:pt x="185" y="29"/>
                            </a:lnTo>
                            <a:lnTo>
                              <a:pt x="207" y="15"/>
                            </a:lnTo>
                            <a:lnTo>
                              <a:pt x="236" y="0"/>
                            </a:lnTo>
                            <a:lnTo>
                              <a:pt x="223" y="12"/>
                            </a:lnTo>
                            <a:lnTo>
                              <a:pt x="236" y="32"/>
                            </a:lnTo>
                            <a:lnTo>
                              <a:pt x="254" y="57"/>
                            </a:lnTo>
                            <a:lnTo>
                              <a:pt x="259" y="66"/>
                            </a:lnTo>
                            <a:lnTo>
                              <a:pt x="259" y="87"/>
                            </a:lnTo>
                            <a:lnTo>
                              <a:pt x="282" y="74"/>
                            </a:lnTo>
                            <a:lnTo>
                              <a:pt x="282" y="88"/>
                            </a:lnTo>
                            <a:lnTo>
                              <a:pt x="302" y="113"/>
                            </a:lnTo>
                            <a:lnTo>
                              <a:pt x="299" y="130"/>
                            </a:lnTo>
                            <a:lnTo>
                              <a:pt x="299" y="151"/>
                            </a:lnTo>
                            <a:lnTo>
                              <a:pt x="292" y="181"/>
                            </a:lnTo>
                            <a:lnTo>
                              <a:pt x="264" y="216"/>
                            </a:lnTo>
                            <a:lnTo>
                              <a:pt x="264" y="199"/>
                            </a:lnTo>
                            <a:lnTo>
                              <a:pt x="263" y="180"/>
                            </a:lnTo>
                            <a:lnTo>
                              <a:pt x="247" y="149"/>
                            </a:lnTo>
                            <a:lnTo>
                              <a:pt x="247" y="170"/>
                            </a:lnTo>
                            <a:lnTo>
                              <a:pt x="243" y="160"/>
                            </a:lnTo>
                            <a:lnTo>
                              <a:pt x="240" y="146"/>
                            </a:lnTo>
                            <a:lnTo>
                              <a:pt x="236" y="123"/>
                            </a:lnTo>
                            <a:lnTo>
                              <a:pt x="232" y="95"/>
                            </a:lnTo>
                            <a:lnTo>
                              <a:pt x="228" y="67"/>
                            </a:lnTo>
                            <a:lnTo>
                              <a:pt x="230" y="47"/>
                            </a:lnTo>
                            <a:lnTo>
                              <a:pt x="217" y="28"/>
                            </a:lnTo>
                            <a:lnTo>
                              <a:pt x="209" y="54"/>
                            </a:lnTo>
                            <a:lnTo>
                              <a:pt x="186" y="74"/>
                            </a:lnTo>
                            <a:lnTo>
                              <a:pt x="175" y="81"/>
                            </a:lnTo>
                            <a:lnTo>
                              <a:pt x="158" y="85"/>
                            </a:lnTo>
                            <a:lnTo>
                              <a:pt x="133" y="87"/>
                            </a:lnTo>
                            <a:lnTo>
                              <a:pt x="102" y="87"/>
                            </a:lnTo>
                            <a:lnTo>
                              <a:pt x="119" y="78"/>
                            </a:lnTo>
                            <a:lnTo>
                              <a:pt x="113" y="73"/>
                            </a:lnTo>
                            <a:lnTo>
                              <a:pt x="85" y="77"/>
                            </a:lnTo>
                            <a:lnTo>
                              <a:pt x="61" y="81"/>
                            </a:lnTo>
                            <a:lnTo>
                              <a:pt x="36" y="94"/>
                            </a:lnTo>
                            <a:lnTo>
                              <a:pt x="39" y="102"/>
                            </a:lnTo>
                            <a:lnTo>
                              <a:pt x="40" y="170"/>
                            </a:lnTo>
                            <a:lnTo>
                              <a:pt x="36" y="184"/>
                            </a:lnTo>
                            <a:lnTo>
                              <a:pt x="35" y="198"/>
                            </a:lnTo>
                            <a:lnTo>
                              <a:pt x="37" y="216"/>
                            </a:lnTo>
                            <a:lnTo>
                              <a:pt x="12" y="187"/>
                            </a:lnTo>
                            <a:lnTo>
                              <a:pt x="2" y="166"/>
                            </a:lnTo>
                            <a:lnTo>
                              <a:pt x="0" y="150"/>
                            </a:lnTo>
                            <a:lnTo>
                              <a:pt x="0" y="99"/>
                            </a:lnTo>
                            <a:lnTo>
                              <a:pt x="2" y="63"/>
                            </a:lnTo>
                            <a:lnTo>
                              <a:pt x="8" y="46"/>
                            </a:lnTo>
                            <a:lnTo>
                              <a:pt x="35" y="1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nvGrpSpPr>
                  <p:cNvPr id="18451" name="Group 97"/>
                  <p:cNvGrpSpPr>
                    <a:grpSpLocks/>
                  </p:cNvGrpSpPr>
                  <p:nvPr/>
                </p:nvGrpSpPr>
                <p:grpSpPr bwMode="auto">
                  <a:xfrm>
                    <a:off x="1529" y="1013"/>
                    <a:ext cx="449" cy="590"/>
                    <a:chOff x="1529" y="1013"/>
                    <a:chExt cx="449" cy="590"/>
                  </a:xfrm>
                </p:grpSpPr>
                <p:sp>
                  <p:nvSpPr>
                    <p:cNvPr id="18475" name="Freeform 98"/>
                    <p:cNvSpPr>
                      <a:spLocks/>
                    </p:cNvSpPr>
                    <p:nvPr/>
                  </p:nvSpPr>
                  <p:spPr bwMode="auto">
                    <a:xfrm>
                      <a:off x="1632" y="1066"/>
                      <a:ext cx="256" cy="528"/>
                    </a:xfrm>
                    <a:custGeom>
                      <a:avLst/>
                      <a:gdLst>
                        <a:gd name="T0" fmla="*/ 5 w 256"/>
                        <a:gd name="T1" fmla="*/ 31 h 528"/>
                        <a:gd name="T2" fmla="*/ 9 w 256"/>
                        <a:gd name="T3" fmla="*/ 94 h 528"/>
                        <a:gd name="T4" fmla="*/ 21 w 256"/>
                        <a:gd name="T5" fmla="*/ 131 h 528"/>
                        <a:gd name="T6" fmla="*/ 46 w 256"/>
                        <a:gd name="T7" fmla="*/ 173 h 528"/>
                        <a:gd name="T8" fmla="*/ 127 w 256"/>
                        <a:gd name="T9" fmla="*/ 293 h 528"/>
                        <a:gd name="T10" fmla="*/ 204 w 256"/>
                        <a:gd name="T11" fmla="*/ 152 h 528"/>
                        <a:gd name="T12" fmla="*/ 219 w 256"/>
                        <a:gd name="T13" fmla="*/ 105 h 528"/>
                        <a:gd name="T14" fmla="*/ 232 w 256"/>
                        <a:gd name="T15" fmla="*/ 34 h 528"/>
                        <a:gd name="T16" fmla="*/ 233 w 256"/>
                        <a:gd name="T17" fmla="*/ 0 h 528"/>
                        <a:gd name="T18" fmla="*/ 256 w 256"/>
                        <a:gd name="T19" fmla="*/ 105 h 528"/>
                        <a:gd name="T20" fmla="*/ 246 w 256"/>
                        <a:gd name="T21" fmla="*/ 198 h 528"/>
                        <a:gd name="T22" fmla="*/ 219 w 256"/>
                        <a:gd name="T23" fmla="*/ 312 h 528"/>
                        <a:gd name="T24" fmla="*/ 165 w 256"/>
                        <a:gd name="T25" fmla="*/ 457 h 528"/>
                        <a:gd name="T26" fmla="*/ 136 w 256"/>
                        <a:gd name="T27" fmla="*/ 528 h 528"/>
                        <a:gd name="T28" fmla="*/ 81 w 256"/>
                        <a:gd name="T29" fmla="*/ 403 h 528"/>
                        <a:gd name="T30" fmla="*/ 47 w 256"/>
                        <a:gd name="T31" fmla="*/ 316 h 528"/>
                        <a:gd name="T32" fmla="*/ 16 w 256"/>
                        <a:gd name="T33" fmla="*/ 245 h 528"/>
                        <a:gd name="T34" fmla="*/ 5 w 256"/>
                        <a:gd name="T35" fmla="*/ 207 h 528"/>
                        <a:gd name="T36" fmla="*/ 0 w 256"/>
                        <a:gd name="T37" fmla="*/ 160 h 528"/>
                        <a:gd name="T38" fmla="*/ 0 w 256"/>
                        <a:gd name="T39" fmla="*/ 93 h 528"/>
                        <a:gd name="T40" fmla="*/ 5 w 256"/>
                        <a:gd name="T41" fmla="*/ 31 h 5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528"/>
                        <a:gd name="T65" fmla="*/ 256 w 256"/>
                        <a:gd name="T66" fmla="*/ 528 h 5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528">
                          <a:moveTo>
                            <a:pt x="5" y="31"/>
                          </a:moveTo>
                          <a:lnTo>
                            <a:pt x="9" y="94"/>
                          </a:lnTo>
                          <a:lnTo>
                            <a:pt x="21" y="131"/>
                          </a:lnTo>
                          <a:lnTo>
                            <a:pt x="46" y="173"/>
                          </a:lnTo>
                          <a:lnTo>
                            <a:pt x="127" y="293"/>
                          </a:lnTo>
                          <a:lnTo>
                            <a:pt x="204" y="152"/>
                          </a:lnTo>
                          <a:lnTo>
                            <a:pt x="219" y="105"/>
                          </a:lnTo>
                          <a:lnTo>
                            <a:pt x="232" y="34"/>
                          </a:lnTo>
                          <a:lnTo>
                            <a:pt x="233" y="0"/>
                          </a:lnTo>
                          <a:lnTo>
                            <a:pt x="256" y="105"/>
                          </a:lnTo>
                          <a:lnTo>
                            <a:pt x="246" y="198"/>
                          </a:lnTo>
                          <a:lnTo>
                            <a:pt x="219" y="312"/>
                          </a:lnTo>
                          <a:lnTo>
                            <a:pt x="165" y="457"/>
                          </a:lnTo>
                          <a:lnTo>
                            <a:pt x="136" y="528"/>
                          </a:lnTo>
                          <a:lnTo>
                            <a:pt x="81" y="403"/>
                          </a:lnTo>
                          <a:lnTo>
                            <a:pt x="47" y="316"/>
                          </a:lnTo>
                          <a:lnTo>
                            <a:pt x="16" y="245"/>
                          </a:lnTo>
                          <a:lnTo>
                            <a:pt x="5" y="207"/>
                          </a:lnTo>
                          <a:lnTo>
                            <a:pt x="0" y="160"/>
                          </a:lnTo>
                          <a:lnTo>
                            <a:pt x="0" y="93"/>
                          </a:lnTo>
                          <a:lnTo>
                            <a:pt x="5" y="31"/>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nvGrpSpPr>
                    <p:cNvPr id="18476" name="Group 99"/>
                    <p:cNvGrpSpPr>
                      <a:grpSpLocks/>
                    </p:cNvGrpSpPr>
                    <p:nvPr/>
                  </p:nvGrpSpPr>
                  <p:grpSpPr bwMode="auto">
                    <a:xfrm>
                      <a:off x="1639" y="1029"/>
                      <a:ext cx="231" cy="175"/>
                      <a:chOff x="1639" y="1029"/>
                      <a:chExt cx="231" cy="175"/>
                    </a:xfrm>
                  </p:grpSpPr>
                  <p:sp>
                    <p:nvSpPr>
                      <p:cNvPr id="18481" name="Freeform 100"/>
                      <p:cNvSpPr>
                        <a:spLocks/>
                      </p:cNvSpPr>
                      <p:nvPr/>
                    </p:nvSpPr>
                    <p:spPr bwMode="auto">
                      <a:xfrm>
                        <a:off x="1639" y="1039"/>
                        <a:ext cx="109" cy="165"/>
                      </a:xfrm>
                      <a:custGeom>
                        <a:avLst/>
                        <a:gdLst>
                          <a:gd name="T0" fmla="*/ 9 w 109"/>
                          <a:gd name="T1" fmla="*/ 0 h 165"/>
                          <a:gd name="T2" fmla="*/ 43 w 109"/>
                          <a:gd name="T3" fmla="*/ 33 h 165"/>
                          <a:gd name="T4" fmla="*/ 64 w 109"/>
                          <a:gd name="T5" fmla="*/ 47 h 165"/>
                          <a:gd name="T6" fmla="*/ 85 w 109"/>
                          <a:gd name="T7" fmla="*/ 57 h 165"/>
                          <a:gd name="T8" fmla="*/ 109 w 109"/>
                          <a:gd name="T9" fmla="*/ 66 h 165"/>
                          <a:gd name="T10" fmla="*/ 42 w 109"/>
                          <a:gd name="T11" fmla="*/ 144 h 165"/>
                          <a:gd name="T12" fmla="*/ 21 w 109"/>
                          <a:gd name="T13" fmla="*/ 165 h 165"/>
                          <a:gd name="T14" fmla="*/ 9 w 109"/>
                          <a:gd name="T15" fmla="*/ 141 h 165"/>
                          <a:gd name="T16" fmla="*/ 5 w 109"/>
                          <a:gd name="T17" fmla="*/ 121 h 165"/>
                          <a:gd name="T18" fmla="*/ 1 w 109"/>
                          <a:gd name="T19" fmla="*/ 99 h 165"/>
                          <a:gd name="T20" fmla="*/ 0 w 109"/>
                          <a:gd name="T21" fmla="*/ 80 h 165"/>
                          <a:gd name="T22" fmla="*/ 0 w 109"/>
                          <a:gd name="T23" fmla="*/ 58 h 165"/>
                          <a:gd name="T24" fmla="*/ 9 w 109"/>
                          <a:gd name="T25" fmla="*/ 0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165"/>
                          <a:gd name="T41" fmla="*/ 109 w 109"/>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165">
                            <a:moveTo>
                              <a:pt x="9" y="0"/>
                            </a:moveTo>
                            <a:lnTo>
                              <a:pt x="43" y="33"/>
                            </a:lnTo>
                            <a:lnTo>
                              <a:pt x="64" y="47"/>
                            </a:lnTo>
                            <a:lnTo>
                              <a:pt x="85" y="57"/>
                            </a:lnTo>
                            <a:lnTo>
                              <a:pt x="109" y="66"/>
                            </a:lnTo>
                            <a:lnTo>
                              <a:pt x="42" y="144"/>
                            </a:lnTo>
                            <a:lnTo>
                              <a:pt x="21" y="165"/>
                            </a:lnTo>
                            <a:lnTo>
                              <a:pt x="9" y="141"/>
                            </a:lnTo>
                            <a:lnTo>
                              <a:pt x="5" y="121"/>
                            </a:lnTo>
                            <a:lnTo>
                              <a:pt x="1" y="99"/>
                            </a:lnTo>
                            <a:lnTo>
                              <a:pt x="0" y="80"/>
                            </a:lnTo>
                            <a:lnTo>
                              <a:pt x="0" y="58"/>
                            </a:lnTo>
                            <a:lnTo>
                              <a:pt x="9"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82" name="Freeform 101"/>
                      <p:cNvSpPr>
                        <a:spLocks/>
                      </p:cNvSpPr>
                      <p:nvPr/>
                    </p:nvSpPr>
                    <p:spPr bwMode="auto">
                      <a:xfrm>
                        <a:off x="1749" y="1029"/>
                        <a:ext cx="121" cy="172"/>
                      </a:xfrm>
                      <a:custGeom>
                        <a:avLst/>
                        <a:gdLst>
                          <a:gd name="T0" fmla="*/ 102 w 121"/>
                          <a:gd name="T1" fmla="*/ 0 h 172"/>
                          <a:gd name="T2" fmla="*/ 66 w 121"/>
                          <a:gd name="T3" fmla="*/ 31 h 172"/>
                          <a:gd name="T4" fmla="*/ 45 w 121"/>
                          <a:gd name="T5" fmla="*/ 48 h 172"/>
                          <a:gd name="T6" fmla="*/ 24 w 121"/>
                          <a:gd name="T7" fmla="*/ 62 h 172"/>
                          <a:gd name="T8" fmla="*/ 0 w 121"/>
                          <a:gd name="T9" fmla="*/ 74 h 172"/>
                          <a:gd name="T10" fmla="*/ 68 w 121"/>
                          <a:gd name="T11" fmla="*/ 151 h 172"/>
                          <a:gd name="T12" fmla="*/ 90 w 121"/>
                          <a:gd name="T13" fmla="*/ 172 h 172"/>
                          <a:gd name="T14" fmla="*/ 98 w 121"/>
                          <a:gd name="T15" fmla="*/ 152 h 172"/>
                          <a:gd name="T16" fmla="*/ 107 w 121"/>
                          <a:gd name="T17" fmla="*/ 133 h 172"/>
                          <a:gd name="T18" fmla="*/ 114 w 121"/>
                          <a:gd name="T19" fmla="*/ 109 h 172"/>
                          <a:gd name="T20" fmla="*/ 118 w 121"/>
                          <a:gd name="T21" fmla="*/ 89 h 172"/>
                          <a:gd name="T22" fmla="*/ 121 w 121"/>
                          <a:gd name="T23" fmla="*/ 48 h 172"/>
                          <a:gd name="T24" fmla="*/ 102 w 121"/>
                          <a:gd name="T25" fmla="*/ 0 h 1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1"/>
                          <a:gd name="T40" fmla="*/ 0 h 172"/>
                          <a:gd name="T41" fmla="*/ 121 w 121"/>
                          <a:gd name="T42" fmla="*/ 172 h 1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1" h="172">
                            <a:moveTo>
                              <a:pt x="102" y="0"/>
                            </a:moveTo>
                            <a:lnTo>
                              <a:pt x="66" y="31"/>
                            </a:lnTo>
                            <a:lnTo>
                              <a:pt x="45" y="48"/>
                            </a:lnTo>
                            <a:lnTo>
                              <a:pt x="24" y="62"/>
                            </a:lnTo>
                            <a:lnTo>
                              <a:pt x="0" y="74"/>
                            </a:lnTo>
                            <a:lnTo>
                              <a:pt x="68" y="151"/>
                            </a:lnTo>
                            <a:lnTo>
                              <a:pt x="90" y="172"/>
                            </a:lnTo>
                            <a:lnTo>
                              <a:pt x="98" y="152"/>
                            </a:lnTo>
                            <a:lnTo>
                              <a:pt x="107" y="133"/>
                            </a:lnTo>
                            <a:lnTo>
                              <a:pt x="114" y="109"/>
                            </a:lnTo>
                            <a:lnTo>
                              <a:pt x="118" y="89"/>
                            </a:lnTo>
                            <a:lnTo>
                              <a:pt x="121" y="48"/>
                            </a:lnTo>
                            <a:lnTo>
                              <a:pt x="10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sp>
                  <p:nvSpPr>
                    <p:cNvPr id="18477" name="Freeform 102"/>
                    <p:cNvSpPr>
                      <a:spLocks/>
                    </p:cNvSpPr>
                    <p:nvPr/>
                  </p:nvSpPr>
                  <p:spPr bwMode="auto">
                    <a:xfrm>
                      <a:off x="1702" y="1103"/>
                      <a:ext cx="112" cy="264"/>
                    </a:xfrm>
                    <a:custGeom>
                      <a:avLst/>
                      <a:gdLst>
                        <a:gd name="T0" fmla="*/ 0 w 112"/>
                        <a:gd name="T1" fmla="*/ 56 h 264"/>
                        <a:gd name="T2" fmla="*/ 22 w 112"/>
                        <a:gd name="T3" fmla="*/ 97 h 264"/>
                        <a:gd name="T4" fmla="*/ 3 w 112"/>
                        <a:gd name="T5" fmla="*/ 177 h 264"/>
                        <a:gd name="T6" fmla="*/ 63 w 112"/>
                        <a:gd name="T7" fmla="*/ 264 h 264"/>
                        <a:gd name="T8" fmla="*/ 112 w 112"/>
                        <a:gd name="T9" fmla="*/ 164 h 264"/>
                        <a:gd name="T10" fmla="*/ 97 w 112"/>
                        <a:gd name="T11" fmla="*/ 125 h 264"/>
                        <a:gd name="T12" fmla="*/ 73 w 112"/>
                        <a:gd name="T13" fmla="*/ 88 h 264"/>
                        <a:gd name="T14" fmla="*/ 89 w 112"/>
                        <a:gd name="T15" fmla="*/ 46 h 264"/>
                        <a:gd name="T16" fmla="*/ 47 w 112"/>
                        <a:gd name="T17" fmla="*/ 0 h 264"/>
                        <a:gd name="T18" fmla="*/ 0 w 112"/>
                        <a:gd name="T19" fmla="*/ 56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264"/>
                        <a:gd name="T32" fmla="*/ 112 w 112"/>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264">
                          <a:moveTo>
                            <a:pt x="0" y="56"/>
                          </a:moveTo>
                          <a:lnTo>
                            <a:pt x="22" y="97"/>
                          </a:lnTo>
                          <a:lnTo>
                            <a:pt x="3" y="177"/>
                          </a:lnTo>
                          <a:lnTo>
                            <a:pt x="63" y="264"/>
                          </a:lnTo>
                          <a:lnTo>
                            <a:pt x="112" y="164"/>
                          </a:lnTo>
                          <a:lnTo>
                            <a:pt x="97" y="125"/>
                          </a:lnTo>
                          <a:lnTo>
                            <a:pt x="73" y="88"/>
                          </a:lnTo>
                          <a:lnTo>
                            <a:pt x="89" y="46"/>
                          </a:lnTo>
                          <a:lnTo>
                            <a:pt x="47" y="0"/>
                          </a:lnTo>
                          <a:lnTo>
                            <a:pt x="0" y="56"/>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nvGrpSpPr>
                    <p:cNvPr id="18478" name="Group 103"/>
                    <p:cNvGrpSpPr>
                      <a:grpSpLocks/>
                    </p:cNvGrpSpPr>
                    <p:nvPr/>
                  </p:nvGrpSpPr>
                  <p:grpSpPr bwMode="auto">
                    <a:xfrm>
                      <a:off x="1529" y="1013"/>
                      <a:ext cx="449" cy="590"/>
                      <a:chOff x="1529" y="1013"/>
                      <a:chExt cx="449" cy="590"/>
                    </a:xfrm>
                  </p:grpSpPr>
                  <p:sp>
                    <p:nvSpPr>
                      <p:cNvPr id="18479" name="Freeform 104"/>
                      <p:cNvSpPr>
                        <a:spLocks/>
                      </p:cNvSpPr>
                      <p:nvPr/>
                    </p:nvSpPr>
                    <p:spPr bwMode="auto">
                      <a:xfrm>
                        <a:off x="1529" y="1013"/>
                        <a:ext cx="246" cy="556"/>
                      </a:xfrm>
                      <a:custGeom>
                        <a:avLst/>
                        <a:gdLst>
                          <a:gd name="T0" fmla="*/ 128 w 246"/>
                          <a:gd name="T1" fmla="*/ 0 h 556"/>
                          <a:gd name="T2" fmla="*/ 79 w 246"/>
                          <a:gd name="T3" fmla="*/ 33 h 556"/>
                          <a:gd name="T4" fmla="*/ 39 w 246"/>
                          <a:gd name="T5" fmla="*/ 57 h 556"/>
                          <a:gd name="T6" fmla="*/ 21 w 246"/>
                          <a:gd name="T7" fmla="*/ 97 h 556"/>
                          <a:gd name="T8" fmla="*/ 6 w 246"/>
                          <a:gd name="T9" fmla="*/ 125 h 556"/>
                          <a:gd name="T10" fmla="*/ 0 w 246"/>
                          <a:gd name="T11" fmla="*/ 140 h 556"/>
                          <a:gd name="T12" fmla="*/ 52 w 246"/>
                          <a:gd name="T13" fmla="*/ 153 h 556"/>
                          <a:gd name="T14" fmla="*/ 18 w 246"/>
                          <a:gd name="T15" fmla="*/ 191 h 556"/>
                          <a:gd name="T16" fmla="*/ 31 w 246"/>
                          <a:gd name="T17" fmla="*/ 265 h 556"/>
                          <a:gd name="T18" fmla="*/ 58 w 246"/>
                          <a:gd name="T19" fmla="*/ 344 h 556"/>
                          <a:gd name="T20" fmla="*/ 75 w 246"/>
                          <a:gd name="T21" fmla="*/ 379 h 556"/>
                          <a:gd name="T22" fmla="*/ 94 w 246"/>
                          <a:gd name="T23" fmla="*/ 413 h 556"/>
                          <a:gd name="T24" fmla="*/ 177 w 246"/>
                          <a:gd name="T25" fmla="*/ 556 h 556"/>
                          <a:gd name="T26" fmla="*/ 246 w 246"/>
                          <a:gd name="T27" fmla="*/ 552 h 556"/>
                          <a:gd name="T28" fmla="*/ 166 w 246"/>
                          <a:gd name="T29" fmla="*/ 369 h 556"/>
                          <a:gd name="T30" fmla="*/ 114 w 246"/>
                          <a:gd name="T31" fmla="*/ 236 h 556"/>
                          <a:gd name="T32" fmla="*/ 111 w 246"/>
                          <a:gd name="T33" fmla="*/ 182 h 556"/>
                          <a:gd name="T34" fmla="*/ 105 w 246"/>
                          <a:gd name="T35" fmla="*/ 118 h 556"/>
                          <a:gd name="T36" fmla="*/ 107 w 246"/>
                          <a:gd name="T37" fmla="*/ 94 h 556"/>
                          <a:gd name="T38" fmla="*/ 112 w 246"/>
                          <a:gd name="T39" fmla="*/ 77 h 556"/>
                          <a:gd name="T40" fmla="*/ 119 w 246"/>
                          <a:gd name="T41" fmla="*/ 49 h 556"/>
                          <a:gd name="T42" fmla="*/ 124 w 246"/>
                          <a:gd name="T43" fmla="*/ 21 h 556"/>
                          <a:gd name="T44" fmla="*/ 128 w 246"/>
                          <a:gd name="T45" fmla="*/ 0 h 5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6"/>
                          <a:gd name="T70" fmla="*/ 0 h 556"/>
                          <a:gd name="T71" fmla="*/ 246 w 246"/>
                          <a:gd name="T72" fmla="*/ 556 h 5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6" h="556">
                            <a:moveTo>
                              <a:pt x="128" y="0"/>
                            </a:moveTo>
                            <a:lnTo>
                              <a:pt x="79" y="33"/>
                            </a:lnTo>
                            <a:lnTo>
                              <a:pt x="39" y="57"/>
                            </a:lnTo>
                            <a:lnTo>
                              <a:pt x="21" y="97"/>
                            </a:lnTo>
                            <a:lnTo>
                              <a:pt x="6" y="125"/>
                            </a:lnTo>
                            <a:lnTo>
                              <a:pt x="0" y="140"/>
                            </a:lnTo>
                            <a:lnTo>
                              <a:pt x="52" y="153"/>
                            </a:lnTo>
                            <a:lnTo>
                              <a:pt x="18" y="191"/>
                            </a:lnTo>
                            <a:lnTo>
                              <a:pt x="31" y="265"/>
                            </a:lnTo>
                            <a:lnTo>
                              <a:pt x="58" y="344"/>
                            </a:lnTo>
                            <a:lnTo>
                              <a:pt x="75" y="379"/>
                            </a:lnTo>
                            <a:lnTo>
                              <a:pt x="94" y="413"/>
                            </a:lnTo>
                            <a:lnTo>
                              <a:pt x="177" y="556"/>
                            </a:lnTo>
                            <a:lnTo>
                              <a:pt x="246" y="552"/>
                            </a:lnTo>
                            <a:lnTo>
                              <a:pt x="166" y="369"/>
                            </a:lnTo>
                            <a:lnTo>
                              <a:pt x="114" y="236"/>
                            </a:lnTo>
                            <a:lnTo>
                              <a:pt x="111" y="182"/>
                            </a:lnTo>
                            <a:lnTo>
                              <a:pt x="105" y="118"/>
                            </a:lnTo>
                            <a:lnTo>
                              <a:pt x="107" y="94"/>
                            </a:lnTo>
                            <a:lnTo>
                              <a:pt x="112" y="77"/>
                            </a:lnTo>
                            <a:lnTo>
                              <a:pt x="119" y="49"/>
                            </a:lnTo>
                            <a:lnTo>
                              <a:pt x="124" y="21"/>
                            </a:lnTo>
                            <a:lnTo>
                              <a:pt x="128"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80" name="Freeform 105"/>
                      <p:cNvSpPr>
                        <a:spLocks/>
                      </p:cNvSpPr>
                      <p:nvPr/>
                    </p:nvSpPr>
                    <p:spPr bwMode="auto">
                      <a:xfrm>
                        <a:off x="1769" y="1013"/>
                        <a:ext cx="209" cy="590"/>
                      </a:xfrm>
                      <a:custGeom>
                        <a:avLst/>
                        <a:gdLst>
                          <a:gd name="T0" fmla="*/ 74 w 209"/>
                          <a:gd name="T1" fmla="*/ 0 h 590"/>
                          <a:gd name="T2" fmla="*/ 148 w 209"/>
                          <a:gd name="T3" fmla="*/ 29 h 590"/>
                          <a:gd name="T4" fmla="*/ 164 w 209"/>
                          <a:gd name="T5" fmla="*/ 47 h 590"/>
                          <a:gd name="T6" fmla="*/ 178 w 209"/>
                          <a:gd name="T7" fmla="*/ 68 h 590"/>
                          <a:gd name="T8" fmla="*/ 195 w 209"/>
                          <a:gd name="T9" fmla="*/ 94 h 590"/>
                          <a:gd name="T10" fmla="*/ 206 w 209"/>
                          <a:gd name="T11" fmla="*/ 116 h 590"/>
                          <a:gd name="T12" fmla="*/ 209 w 209"/>
                          <a:gd name="T13" fmla="*/ 123 h 590"/>
                          <a:gd name="T14" fmla="*/ 167 w 209"/>
                          <a:gd name="T15" fmla="*/ 153 h 590"/>
                          <a:gd name="T16" fmla="*/ 206 w 209"/>
                          <a:gd name="T17" fmla="*/ 167 h 590"/>
                          <a:gd name="T18" fmla="*/ 189 w 209"/>
                          <a:gd name="T19" fmla="*/ 299 h 590"/>
                          <a:gd name="T20" fmla="*/ 155 w 209"/>
                          <a:gd name="T21" fmla="*/ 392 h 590"/>
                          <a:gd name="T22" fmla="*/ 42 w 209"/>
                          <a:gd name="T23" fmla="*/ 590 h 590"/>
                          <a:gd name="T24" fmla="*/ 0 w 209"/>
                          <a:gd name="T25" fmla="*/ 559 h 590"/>
                          <a:gd name="T26" fmla="*/ 28 w 209"/>
                          <a:gd name="T27" fmla="*/ 484 h 590"/>
                          <a:gd name="T28" fmla="*/ 74 w 209"/>
                          <a:gd name="T29" fmla="*/ 309 h 590"/>
                          <a:gd name="T30" fmla="*/ 108 w 209"/>
                          <a:gd name="T31" fmla="*/ 175 h 590"/>
                          <a:gd name="T32" fmla="*/ 108 w 209"/>
                          <a:gd name="T33" fmla="*/ 149 h 590"/>
                          <a:gd name="T34" fmla="*/ 103 w 209"/>
                          <a:gd name="T35" fmla="*/ 106 h 590"/>
                          <a:gd name="T36" fmla="*/ 95 w 209"/>
                          <a:gd name="T37" fmla="*/ 68 h 590"/>
                          <a:gd name="T38" fmla="*/ 80 w 209"/>
                          <a:gd name="T39" fmla="*/ 29 h 590"/>
                          <a:gd name="T40" fmla="*/ 75 w 209"/>
                          <a:gd name="T41" fmla="*/ 22 h 590"/>
                          <a:gd name="T42" fmla="*/ 74 w 209"/>
                          <a:gd name="T43" fmla="*/ 0 h 5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9"/>
                          <a:gd name="T67" fmla="*/ 0 h 590"/>
                          <a:gd name="T68" fmla="*/ 209 w 209"/>
                          <a:gd name="T69" fmla="*/ 590 h 5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9" h="590">
                            <a:moveTo>
                              <a:pt x="74" y="0"/>
                            </a:moveTo>
                            <a:lnTo>
                              <a:pt x="148" y="29"/>
                            </a:lnTo>
                            <a:lnTo>
                              <a:pt x="164" y="47"/>
                            </a:lnTo>
                            <a:lnTo>
                              <a:pt x="178" y="68"/>
                            </a:lnTo>
                            <a:lnTo>
                              <a:pt x="195" y="94"/>
                            </a:lnTo>
                            <a:lnTo>
                              <a:pt x="206" y="116"/>
                            </a:lnTo>
                            <a:lnTo>
                              <a:pt x="209" y="123"/>
                            </a:lnTo>
                            <a:lnTo>
                              <a:pt x="167" y="153"/>
                            </a:lnTo>
                            <a:lnTo>
                              <a:pt x="206" y="167"/>
                            </a:lnTo>
                            <a:lnTo>
                              <a:pt x="189" y="299"/>
                            </a:lnTo>
                            <a:lnTo>
                              <a:pt x="155" y="392"/>
                            </a:lnTo>
                            <a:lnTo>
                              <a:pt x="42" y="590"/>
                            </a:lnTo>
                            <a:lnTo>
                              <a:pt x="0" y="559"/>
                            </a:lnTo>
                            <a:lnTo>
                              <a:pt x="28" y="484"/>
                            </a:lnTo>
                            <a:lnTo>
                              <a:pt x="74" y="309"/>
                            </a:lnTo>
                            <a:lnTo>
                              <a:pt x="108" y="175"/>
                            </a:lnTo>
                            <a:lnTo>
                              <a:pt x="108" y="149"/>
                            </a:lnTo>
                            <a:lnTo>
                              <a:pt x="103" y="106"/>
                            </a:lnTo>
                            <a:lnTo>
                              <a:pt x="95" y="68"/>
                            </a:lnTo>
                            <a:lnTo>
                              <a:pt x="80" y="29"/>
                            </a:lnTo>
                            <a:lnTo>
                              <a:pt x="75" y="22"/>
                            </a:lnTo>
                            <a:lnTo>
                              <a:pt x="74"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nvGrpSpPr>
                  <p:cNvPr id="18452" name="Group 106"/>
                  <p:cNvGrpSpPr>
                    <a:grpSpLocks/>
                  </p:cNvGrpSpPr>
                  <p:nvPr/>
                </p:nvGrpSpPr>
                <p:grpSpPr bwMode="auto">
                  <a:xfrm>
                    <a:off x="1566" y="1483"/>
                    <a:ext cx="437" cy="313"/>
                    <a:chOff x="1566" y="1483"/>
                    <a:chExt cx="437" cy="313"/>
                  </a:xfrm>
                </p:grpSpPr>
                <p:grpSp>
                  <p:nvGrpSpPr>
                    <p:cNvPr id="18466" name="Group 107"/>
                    <p:cNvGrpSpPr>
                      <a:grpSpLocks/>
                    </p:cNvGrpSpPr>
                    <p:nvPr/>
                  </p:nvGrpSpPr>
                  <p:grpSpPr bwMode="auto">
                    <a:xfrm>
                      <a:off x="1712" y="1483"/>
                      <a:ext cx="291" cy="313"/>
                      <a:chOff x="1712" y="1483"/>
                      <a:chExt cx="291" cy="313"/>
                    </a:xfrm>
                  </p:grpSpPr>
                  <p:sp>
                    <p:nvSpPr>
                      <p:cNvPr id="18473" name="Freeform 108"/>
                      <p:cNvSpPr>
                        <a:spLocks/>
                      </p:cNvSpPr>
                      <p:nvPr/>
                    </p:nvSpPr>
                    <p:spPr bwMode="auto">
                      <a:xfrm>
                        <a:off x="1712" y="1483"/>
                        <a:ext cx="291" cy="313"/>
                      </a:xfrm>
                      <a:custGeom>
                        <a:avLst/>
                        <a:gdLst>
                          <a:gd name="T0" fmla="*/ 109 w 291"/>
                          <a:gd name="T1" fmla="*/ 0 h 313"/>
                          <a:gd name="T2" fmla="*/ 74 w 291"/>
                          <a:gd name="T3" fmla="*/ 26 h 313"/>
                          <a:gd name="T4" fmla="*/ 53 w 291"/>
                          <a:gd name="T5" fmla="*/ 78 h 313"/>
                          <a:gd name="T6" fmla="*/ 19 w 291"/>
                          <a:gd name="T7" fmla="*/ 196 h 313"/>
                          <a:gd name="T8" fmla="*/ 0 w 291"/>
                          <a:gd name="T9" fmla="*/ 282 h 313"/>
                          <a:gd name="T10" fmla="*/ 162 w 291"/>
                          <a:gd name="T11" fmla="*/ 313 h 313"/>
                          <a:gd name="T12" fmla="*/ 243 w 291"/>
                          <a:gd name="T13" fmla="*/ 116 h 313"/>
                          <a:gd name="T14" fmla="*/ 291 w 291"/>
                          <a:gd name="T15" fmla="*/ 106 h 313"/>
                          <a:gd name="T16" fmla="*/ 109 w 291"/>
                          <a:gd name="T17" fmla="*/ 0 h 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1"/>
                          <a:gd name="T28" fmla="*/ 0 h 313"/>
                          <a:gd name="T29" fmla="*/ 291 w 291"/>
                          <a:gd name="T30" fmla="*/ 313 h 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1" h="313">
                            <a:moveTo>
                              <a:pt x="109" y="0"/>
                            </a:moveTo>
                            <a:lnTo>
                              <a:pt x="74" y="26"/>
                            </a:lnTo>
                            <a:lnTo>
                              <a:pt x="53" y="78"/>
                            </a:lnTo>
                            <a:lnTo>
                              <a:pt x="19" y="196"/>
                            </a:lnTo>
                            <a:lnTo>
                              <a:pt x="0" y="282"/>
                            </a:lnTo>
                            <a:lnTo>
                              <a:pt x="162" y="313"/>
                            </a:lnTo>
                            <a:lnTo>
                              <a:pt x="243" y="116"/>
                            </a:lnTo>
                            <a:lnTo>
                              <a:pt x="291" y="106"/>
                            </a:ln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74" name="Freeform 109"/>
                      <p:cNvSpPr>
                        <a:spLocks/>
                      </p:cNvSpPr>
                      <p:nvPr/>
                    </p:nvSpPr>
                    <p:spPr bwMode="auto">
                      <a:xfrm>
                        <a:off x="1733" y="1485"/>
                        <a:ext cx="268" cy="192"/>
                      </a:xfrm>
                      <a:custGeom>
                        <a:avLst/>
                        <a:gdLst>
                          <a:gd name="T0" fmla="*/ 0 w 268"/>
                          <a:gd name="T1" fmla="*/ 192 h 192"/>
                          <a:gd name="T2" fmla="*/ 107 w 268"/>
                          <a:gd name="T3" fmla="*/ 192 h 192"/>
                          <a:gd name="T4" fmla="*/ 173 w 268"/>
                          <a:gd name="T5" fmla="*/ 153 h 192"/>
                          <a:gd name="T6" fmla="*/ 221 w 268"/>
                          <a:gd name="T7" fmla="*/ 115 h 192"/>
                          <a:gd name="T8" fmla="*/ 268 w 268"/>
                          <a:gd name="T9" fmla="*/ 104 h 192"/>
                          <a:gd name="T10" fmla="*/ 88 w 268"/>
                          <a:gd name="T11" fmla="*/ 0 h 192"/>
                          <a:gd name="T12" fmla="*/ 54 w 268"/>
                          <a:gd name="T13" fmla="*/ 24 h 192"/>
                          <a:gd name="T14" fmla="*/ 29 w 268"/>
                          <a:gd name="T15" fmla="*/ 80 h 192"/>
                          <a:gd name="T16" fmla="*/ 0 w 268"/>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92"/>
                          <a:gd name="T29" fmla="*/ 268 w 268"/>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92">
                            <a:moveTo>
                              <a:pt x="0" y="192"/>
                            </a:moveTo>
                            <a:lnTo>
                              <a:pt x="107" y="192"/>
                            </a:lnTo>
                            <a:lnTo>
                              <a:pt x="173" y="153"/>
                            </a:lnTo>
                            <a:lnTo>
                              <a:pt x="221" y="115"/>
                            </a:lnTo>
                            <a:lnTo>
                              <a:pt x="268" y="104"/>
                            </a:lnTo>
                            <a:lnTo>
                              <a:pt x="88" y="0"/>
                            </a:lnTo>
                            <a:lnTo>
                              <a:pt x="54" y="24"/>
                            </a:lnTo>
                            <a:lnTo>
                              <a:pt x="29" y="80"/>
                            </a:lnTo>
                            <a:lnTo>
                              <a:pt x="0" y="192"/>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nvGrpSpPr>
                    <p:cNvPr id="18467" name="Group 110"/>
                    <p:cNvGrpSpPr>
                      <a:grpSpLocks/>
                    </p:cNvGrpSpPr>
                    <p:nvPr/>
                  </p:nvGrpSpPr>
                  <p:grpSpPr bwMode="auto">
                    <a:xfrm>
                      <a:off x="1566" y="1547"/>
                      <a:ext cx="263" cy="184"/>
                      <a:chOff x="1566" y="1547"/>
                      <a:chExt cx="263" cy="184"/>
                    </a:xfrm>
                  </p:grpSpPr>
                  <p:sp>
                    <p:nvSpPr>
                      <p:cNvPr id="18468" name="Freeform 111"/>
                      <p:cNvSpPr>
                        <a:spLocks/>
                      </p:cNvSpPr>
                      <p:nvPr/>
                    </p:nvSpPr>
                    <p:spPr bwMode="auto">
                      <a:xfrm>
                        <a:off x="1571" y="1593"/>
                        <a:ext cx="82" cy="135"/>
                      </a:xfrm>
                      <a:custGeom>
                        <a:avLst/>
                        <a:gdLst>
                          <a:gd name="T0" fmla="*/ 47 w 82"/>
                          <a:gd name="T1" fmla="*/ 0 h 135"/>
                          <a:gd name="T2" fmla="*/ 79 w 82"/>
                          <a:gd name="T3" fmla="*/ 0 h 135"/>
                          <a:gd name="T4" fmla="*/ 82 w 82"/>
                          <a:gd name="T5" fmla="*/ 13 h 135"/>
                          <a:gd name="T6" fmla="*/ 77 w 82"/>
                          <a:gd name="T7" fmla="*/ 82 h 135"/>
                          <a:gd name="T8" fmla="*/ 73 w 82"/>
                          <a:gd name="T9" fmla="*/ 101 h 135"/>
                          <a:gd name="T10" fmla="*/ 61 w 82"/>
                          <a:gd name="T11" fmla="*/ 124 h 135"/>
                          <a:gd name="T12" fmla="*/ 52 w 82"/>
                          <a:gd name="T13" fmla="*/ 135 h 135"/>
                          <a:gd name="T14" fmla="*/ 27 w 82"/>
                          <a:gd name="T15" fmla="*/ 135 h 135"/>
                          <a:gd name="T16" fmla="*/ 17 w 82"/>
                          <a:gd name="T17" fmla="*/ 117 h 135"/>
                          <a:gd name="T18" fmla="*/ 9 w 82"/>
                          <a:gd name="T19" fmla="*/ 103 h 135"/>
                          <a:gd name="T20" fmla="*/ 2 w 82"/>
                          <a:gd name="T21" fmla="*/ 87 h 135"/>
                          <a:gd name="T22" fmla="*/ 0 w 82"/>
                          <a:gd name="T23" fmla="*/ 69 h 135"/>
                          <a:gd name="T24" fmla="*/ 3 w 82"/>
                          <a:gd name="T25" fmla="*/ 51 h 135"/>
                          <a:gd name="T26" fmla="*/ 12 w 82"/>
                          <a:gd name="T27" fmla="*/ 30 h 135"/>
                          <a:gd name="T28" fmla="*/ 27 w 82"/>
                          <a:gd name="T29" fmla="*/ 11 h 135"/>
                          <a:gd name="T30" fmla="*/ 47 w 82"/>
                          <a:gd name="T31" fmla="*/ 0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135"/>
                          <a:gd name="T50" fmla="*/ 82 w 82"/>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135">
                            <a:moveTo>
                              <a:pt x="47" y="0"/>
                            </a:moveTo>
                            <a:lnTo>
                              <a:pt x="79" y="0"/>
                            </a:lnTo>
                            <a:lnTo>
                              <a:pt x="82" y="13"/>
                            </a:lnTo>
                            <a:lnTo>
                              <a:pt x="77" y="82"/>
                            </a:lnTo>
                            <a:lnTo>
                              <a:pt x="73" y="101"/>
                            </a:lnTo>
                            <a:lnTo>
                              <a:pt x="61" y="124"/>
                            </a:lnTo>
                            <a:lnTo>
                              <a:pt x="52" y="135"/>
                            </a:lnTo>
                            <a:lnTo>
                              <a:pt x="27" y="135"/>
                            </a:lnTo>
                            <a:lnTo>
                              <a:pt x="17" y="117"/>
                            </a:lnTo>
                            <a:lnTo>
                              <a:pt x="9" y="103"/>
                            </a:lnTo>
                            <a:lnTo>
                              <a:pt x="2" y="87"/>
                            </a:lnTo>
                            <a:lnTo>
                              <a:pt x="0" y="69"/>
                            </a:lnTo>
                            <a:lnTo>
                              <a:pt x="3" y="51"/>
                            </a:lnTo>
                            <a:lnTo>
                              <a:pt x="12" y="30"/>
                            </a:lnTo>
                            <a:lnTo>
                              <a:pt x="27" y="11"/>
                            </a:lnTo>
                            <a:lnTo>
                              <a:pt x="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nvGrpSpPr>
                      <p:cNvPr id="18469" name="Group 112"/>
                      <p:cNvGrpSpPr>
                        <a:grpSpLocks/>
                      </p:cNvGrpSpPr>
                      <p:nvPr/>
                    </p:nvGrpSpPr>
                    <p:grpSpPr bwMode="auto">
                      <a:xfrm>
                        <a:off x="1585" y="1547"/>
                        <a:ext cx="244" cy="150"/>
                        <a:chOff x="1585" y="1547"/>
                        <a:chExt cx="244" cy="150"/>
                      </a:xfrm>
                    </p:grpSpPr>
                    <p:sp>
                      <p:nvSpPr>
                        <p:cNvPr id="18471" name="Freeform 113"/>
                        <p:cNvSpPr>
                          <a:spLocks/>
                        </p:cNvSpPr>
                        <p:nvPr/>
                      </p:nvSpPr>
                      <p:spPr bwMode="auto">
                        <a:xfrm>
                          <a:off x="1588" y="1547"/>
                          <a:ext cx="241" cy="150"/>
                        </a:xfrm>
                        <a:custGeom>
                          <a:avLst/>
                          <a:gdLst>
                            <a:gd name="T0" fmla="*/ 31 w 241"/>
                            <a:gd name="T1" fmla="*/ 59 h 150"/>
                            <a:gd name="T2" fmla="*/ 49 w 241"/>
                            <a:gd name="T3" fmla="*/ 59 h 150"/>
                            <a:gd name="T4" fmla="*/ 62 w 241"/>
                            <a:gd name="T5" fmla="*/ 55 h 150"/>
                            <a:gd name="T6" fmla="*/ 87 w 241"/>
                            <a:gd name="T7" fmla="*/ 38 h 150"/>
                            <a:gd name="T8" fmla="*/ 128 w 241"/>
                            <a:gd name="T9" fmla="*/ 11 h 150"/>
                            <a:gd name="T10" fmla="*/ 140 w 241"/>
                            <a:gd name="T11" fmla="*/ 1 h 150"/>
                            <a:gd name="T12" fmla="*/ 150 w 241"/>
                            <a:gd name="T13" fmla="*/ 0 h 150"/>
                            <a:gd name="T14" fmla="*/ 160 w 241"/>
                            <a:gd name="T15" fmla="*/ 0 h 150"/>
                            <a:gd name="T16" fmla="*/ 177 w 241"/>
                            <a:gd name="T17" fmla="*/ 8 h 150"/>
                            <a:gd name="T18" fmla="*/ 233 w 241"/>
                            <a:gd name="T19" fmla="*/ 32 h 150"/>
                            <a:gd name="T20" fmla="*/ 240 w 241"/>
                            <a:gd name="T21" fmla="*/ 39 h 150"/>
                            <a:gd name="T22" fmla="*/ 234 w 241"/>
                            <a:gd name="T23" fmla="*/ 50 h 150"/>
                            <a:gd name="T24" fmla="*/ 241 w 241"/>
                            <a:gd name="T25" fmla="*/ 63 h 150"/>
                            <a:gd name="T26" fmla="*/ 240 w 241"/>
                            <a:gd name="T27" fmla="*/ 66 h 150"/>
                            <a:gd name="T28" fmla="*/ 233 w 241"/>
                            <a:gd name="T29" fmla="*/ 80 h 150"/>
                            <a:gd name="T30" fmla="*/ 219 w 241"/>
                            <a:gd name="T31" fmla="*/ 81 h 150"/>
                            <a:gd name="T32" fmla="*/ 220 w 241"/>
                            <a:gd name="T33" fmla="*/ 91 h 150"/>
                            <a:gd name="T34" fmla="*/ 212 w 241"/>
                            <a:gd name="T35" fmla="*/ 102 h 150"/>
                            <a:gd name="T36" fmla="*/ 202 w 241"/>
                            <a:gd name="T37" fmla="*/ 105 h 150"/>
                            <a:gd name="T38" fmla="*/ 198 w 241"/>
                            <a:gd name="T39" fmla="*/ 116 h 150"/>
                            <a:gd name="T40" fmla="*/ 181 w 241"/>
                            <a:gd name="T41" fmla="*/ 125 h 150"/>
                            <a:gd name="T42" fmla="*/ 149 w 241"/>
                            <a:gd name="T43" fmla="*/ 116 h 150"/>
                            <a:gd name="T44" fmla="*/ 131 w 241"/>
                            <a:gd name="T45" fmla="*/ 118 h 150"/>
                            <a:gd name="T46" fmla="*/ 96 w 241"/>
                            <a:gd name="T47" fmla="*/ 140 h 150"/>
                            <a:gd name="T48" fmla="*/ 77 w 241"/>
                            <a:gd name="T49" fmla="*/ 147 h 150"/>
                            <a:gd name="T50" fmla="*/ 65 w 241"/>
                            <a:gd name="T51" fmla="*/ 150 h 150"/>
                            <a:gd name="T52" fmla="*/ 0 w 241"/>
                            <a:gd name="T53" fmla="*/ 135 h 150"/>
                            <a:gd name="T54" fmla="*/ 2 w 241"/>
                            <a:gd name="T55" fmla="*/ 107 h 150"/>
                            <a:gd name="T56" fmla="*/ 7 w 241"/>
                            <a:gd name="T57" fmla="*/ 85 h 150"/>
                            <a:gd name="T58" fmla="*/ 31 w 241"/>
                            <a:gd name="T59" fmla="*/ 59 h 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1"/>
                            <a:gd name="T91" fmla="*/ 0 h 150"/>
                            <a:gd name="T92" fmla="*/ 241 w 241"/>
                            <a:gd name="T93" fmla="*/ 150 h 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1" h="150">
                              <a:moveTo>
                                <a:pt x="31" y="59"/>
                              </a:moveTo>
                              <a:lnTo>
                                <a:pt x="49" y="59"/>
                              </a:lnTo>
                              <a:lnTo>
                                <a:pt x="62" y="55"/>
                              </a:lnTo>
                              <a:lnTo>
                                <a:pt x="87" y="38"/>
                              </a:lnTo>
                              <a:lnTo>
                                <a:pt x="128" y="11"/>
                              </a:lnTo>
                              <a:lnTo>
                                <a:pt x="140" y="1"/>
                              </a:lnTo>
                              <a:lnTo>
                                <a:pt x="150" y="0"/>
                              </a:lnTo>
                              <a:lnTo>
                                <a:pt x="160" y="0"/>
                              </a:lnTo>
                              <a:lnTo>
                                <a:pt x="177" y="8"/>
                              </a:lnTo>
                              <a:lnTo>
                                <a:pt x="233" y="32"/>
                              </a:lnTo>
                              <a:lnTo>
                                <a:pt x="240" y="39"/>
                              </a:lnTo>
                              <a:lnTo>
                                <a:pt x="234" y="50"/>
                              </a:lnTo>
                              <a:lnTo>
                                <a:pt x="241" y="63"/>
                              </a:lnTo>
                              <a:lnTo>
                                <a:pt x="240" y="66"/>
                              </a:lnTo>
                              <a:lnTo>
                                <a:pt x="233" y="80"/>
                              </a:lnTo>
                              <a:lnTo>
                                <a:pt x="219" y="81"/>
                              </a:lnTo>
                              <a:lnTo>
                                <a:pt x="220" y="91"/>
                              </a:lnTo>
                              <a:lnTo>
                                <a:pt x="212" y="102"/>
                              </a:lnTo>
                              <a:lnTo>
                                <a:pt x="202" y="105"/>
                              </a:lnTo>
                              <a:lnTo>
                                <a:pt x="198" y="116"/>
                              </a:lnTo>
                              <a:lnTo>
                                <a:pt x="181" y="125"/>
                              </a:lnTo>
                              <a:lnTo>
                                <a:pt x="149" y="116"/>
                              </a:lnTo>
                              <a:lnTo>
                                <a:pt x="131" y="118"/>
                              </a:lnTo>
                              <a:lnTo>
                                <a:pt x="96" y="140"/>
                              </a:lnTo>
                              <a:lnTo>
                                <a:pt x="77" y="147"/>
                              </a:lnTo>
                              <a:lnTo>
                                <a:pt x="65" y="150"/>
                              </a:lnTo>
                              <a:lnTo>
                                <a:pt x="0" y="135"/>
                              </a:lnTo>
                              <a:lnTo>
                                <a:pt x="2" y="107"/>
                              </a:lnTo>
                              <a:lnTo>
                                <a:pt x="7" y="85"/>
                              </a:lnTo>
                              <a:lnTo>
                                <a:pt x="31" y="59"/>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72" name="Freeform 114"/>
                        <p:cNvSpPr>
                          <a:spLocks/>
                        </p:cNvSpPr>
                        <p:nvPr/>
                      </p:nvSpPr>
                      <p:spPr bwMode="auto">
                        <a:xfrm>
                          <a:off x="1585" y="1565"/>
                          <a:ext cx="141" cy="132"/>
                        </a:xfrm>
                        <a:custGeom>
                          <a:avLst/>
                          <a:gdLst>
                            <a:gd name="T0" fmla="*/ 0 w 141"/>
                            <a:gd name="T1" fmla="*/ 97 h 132"/>
                            <a:gd name="T2" fmla="*/ 41 w 141"/>
                            <a:gd name="T3" fmla="*/ 103 h 132"/>
                            <a:gd name="T4" fmla="*/ 55 w 141"/>
                            <a:gd name="T5" fmla="*/ 91 h 132"/>
                            <a:gd name="T6" fmla="*/ 63 w 141"/>
                            <a:gd name="T7" fmla="*/ 77 h 132"/>
                            <a:gd name="T8" fmla="*/ 72 w 141"/>
                            <a:gd name="T9" fmla="*/ 59 h 132"/>
                            <a:gd name="T10" fmla="*/ 76 w 141"/>
                            <a:gd name="T11" fmla="*/ 44 h 132"/>
                            <a:gd name="T12" fmla="*/ 132 w 141"/>
                            <a:gd name="T13" fmla="*/ 0 h 132"/>
                            <a:gd name="T14" fmla="*/ 131 w 141"/>
                            <a:gd name="T15" fmla="*/ 11 h 132"/>
                            <a:gd name="T16" fmla="*/ 141 w 141"/>
                            <a:gd name="T17" fmla="*/ 15 h 132"/>
                            <a:gd name="T18" fmla="*/ 139 w 141"/>
                            <a:gd name="T19" fmla="*/ 18 h 132"/>
                            <a:gd name="T20" fmla="*/ 131 w 141"/>
                            <a:gd name="T21" fmla="*/ 27 h 132"/>
                            <a:gd name="T22" fmla="*/ 134 w 141"/>
                            <a:gd name="T23" fmla="*/ 39 h 132"/>
                            <a:gd name="T24" fmla="*/ 122 w 141"/>
                            <a:gd name="T25" fmla="*/ 52 h 132"/>
                            <a:gd name="T26" fmla="*/ 131 w 141"/>
                            <a:gd name="T27" fmla="*/ 55 h 132"/>
                            <a:gd name="T28" fmla="*/ 122 w 141"/>
                            <a:gd name="T29" fmla="*/ 69 h 132"/>
                            <a:gd name="T30" fmla="*/ 118 w 141"/>
                            <a:gd name="T31" fmla="*/ 82 h 132"/>
                            <a:gd name="T32" fmla="*/ 122 w 141"/>
                            <a:gd name="T33" fmla="*/ 90 h 132"/>
                            <a:gd name="T34" fmla="*/ 129 w 141"/>
                            <a:gd name="T35" fmla="*/ 100 h 132"/>
                            <a:gd name="T36" fmla="*/ 115 w 141"/>
                            <a:gd name="T37" fmla="*/ 111 h 132"/>
                            <a:gd name="T38" fmla="*/ 86 w 141"/>
                            <a:gd name="T39" fmla="*/ 128 h 132"/>
                            <a:gd name="T40" fmla="*/ 72 w 141"/>
                            <a:gd name="T41" fmla="*/ 132 h 132"/>
                            <a:gd name="T42" fmla="*/ 54 w 141"/>
                            <a:gd name="T43" fmla="*/ 129 h 132"/>
                            <a:gd name="T44" fmla="*/ 40 w 141"/>
                            <a:gd name="T45" fmla="*/ 125 h 132"/>
                            <a:gd name="T46" fmla="*/ 9 w 141"/>
                            <a:gd name="T47" fmla="*/ 117 h 132"/>
                            <a:gd name="T48" fmla="*/ 0 w 141"/>
                            <a:gd name="T49" fmla="*/ 9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1"/>
                            <a:gd name="T76" fmla="*/ 0 h 132"/>
                            <a:gd name="T77" fmla="*/ 141 w 141"/>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1" h="132">
                              <a:moveTo>
                                <a:pt x="0" y="97"/>
                              </a:moveTo>
                              <a:lnTo>
                                <a:pt x="41" y="103"/>
                              </a:lnTo>
                              <a:lnTo>
                                <a:pt x="55" y="91"/>
                              </a:lnTo>
                              <a:lnTo>
                                <a:pt x="63" y="77"/>
                              </a:lnTo>
                              <a:lnTo>
                                <a:pt x="72" y="59"/>
                              </a:lnTo>
                              <a:lnTo>
                                <a:pt x="76" y="44"/>
                              </a:lnTo>
                              <a:lnTo>
                                <a:pt x="132" y="0"/>
                              </a:lnTo>
                              <a:lnTo>
                                <a:pt x="131" y="11"/>
                              </a:lnTo>
                              <a:lnTo>
                                <a:pt x="141" y="15"/>
                              </a:lnTo>
                              <a:lnTo>
                                <a:pt x="139" y="18"/>
                              </a:lnTo>
                              <a:lnTo>
                                <a:pt x="131" y="27"/>
                              </a:lnTo>
                              <a:lnTo>
                                <a:pt x="134" y="39"/>
                              </a:lnTo>
                              <a:lnTo>
                                <a:pt x="122" y="52"/>
                              </a:lnTo>
                              <a:lnTo>
                                <a:pt x="131" y="55"/>
                              </a:lnTo>
                              <a:lnTo>
                                <a:pt x="122" y="69"/>
                              </a:lnTo>
                              <a:lnTo>
                                <a:pt x="118" y="82"/>
                              </a:lnTo>
                              <a:lnTo>
                                <a:pt x="122" y="90"/>
                              </a:lnTo>
                              <a:lnTo>
                                <a:pt x="129" y="100"/>
                              </a:lnTo>
                              <a:lnTo>
                                <a:pt x="115" y="111"/>
                              </a:lnTo>
                              <a:lnTo>
                                <a:pt x="86" y="128"/>
                              </a:lnTo>
                              <a:lnTo>
                                <a:pt x="72" y="132"/>
                              </a:lnTo>
                              <a:lnTo>
                                <a:pt x="54" y="129"/>
                              </a:lnTo>
                              <a:lnTo>
                                <a:pt x="40" y="125"/>
                              </a:lnTo>
                              <a:lnTo>
                                <a:pt x="9" y="117"/>
                              </a:lnTo>
                              <a:lnTo>
                                <a:pt x="0" y="97"/>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sp>
                    <p:nvSpPr>
                      <p:cNvPr id="18470" name="Freeform 115"/>
                      <p:cNvSpPr>
                        <a:spLocks/>
                      </p:cNvSpPr>
                      <p:nvPr/>
                    </p:nvSpPr>
                    <p:spPr bwMode="auto">
                      <a:xfrm>
                        <a:off x="1566" y="1592"/>
                        <a:ext cx="85" cy="139"/>
                      </a:xfrm>
                      <a:custGeom>
                        <a:avLst/>
                        <a:gdLst>
                          <a:gd name="T0" fmla="*/ 49 w 85"/>
                          <a:gd name="T1" fmla="*/ 0 h 139"/>
                          <a:gd name="T2" fmla="*/ 33 w 85"/>
                          <a:gd name="T3" fmla="*/ 8 h 139"/>
                          <a:gd name="T4" fmla="*/ 24 w 85"/>
                          <a:gd name="T5" fmla="*/ 17 h 139"/>
                          <a:gd name="T6" fmla="*/ 15 w 85"/>
                          <a:gd name="T7" fmla="*/ 25 h 139"/>
                          <a:gd name="T8" fmla="*/ 10 w 85"/>
                          <a:gd name="T9" fmla="*/ 35 h 139"/>
                          <a:gd name="T10" fmla="*/ 4 w 85"/>
                          <a:gd name="T11" fmla="*/ 43 h 139"/>
                          <a:gd name="T12" fmla="*/ 1 w 85"/>
                          <a:gd name="T13" fmla="*/ 56 h 139"/>
                          <a:gd name="T14" fmla="*/ 0 w 85"/>
                          <a:gd name="T15" fmla="*/ 70 h 139"/>
                          <a:gd name="T16" fmla="*/ 0 w 85"/>
                          <a:gd name="T17" fmla="*/ 81 h 139"/>
                          <a:gd name="T18" fmla="*/ 2 w 85"/>
                          <a:gd name="T19" fmla="*/ 93 h 139"/>
                          <a:gd name="T20" fmla="*/ 8 w 85"/>
                          <a:gd name="T21" fmla="*/ 102 h 139"/>
                          <a:gd name="T22" fmla="*/ 18 w 85"/>
                          <a:gd name="T23" fmla="*/ 121 h 139"/>
                          <a:gd name="T24" fmla="*/ 28 w 85"/>
                          <a:gd name="T25" fmla="*/ 138 h 139"/>
                          <a:gd name="T26" fmla="*/ 60 w 85"/>
                          <a:gd name="T27" fmla="*/ 139 h 139"/>
                          <a:gd name="T28" fmla="*/ 47 w 85"/>
                          <a:gd name="T29" fmla="*/ 123 h 139"/>
                          <a:gd name="T30" fmla="*/ 38 w 85"/>
                          <a:gd name="T31" fmla="*/ 104 h 139"/>
                          <a:gd name="T32" fmla="*/ 31 w 85"/>
                          <a:gd name="T33" fmla="*/ 90 h 139"/>
                          <a:gd name="T34" fmla="*/ 28 w 85"/>
                          <a:gd name="T35" fmla="*/ 63 h 139"/>
                          <a:gd name="T36" fmla="*/ 33 w 85"/>
                          <a:gd name="T37" fmla="*/ 43 h 139"/>
                          <a:gd name="T38" fmla="*/ 45 w 85"/>
                          <a:gd name="T39" fmla="*/ 28 h 139"/>
                          <a:gd name="T40" fmla="*/ 63 w 85"/>
                          <a:gd name="T41" fmla="*/ 15 h 139"/>
                          <a:gd name="T42" fmla="*/ 85 w 85"/>
                          <a:gd name="T43" fmla="*/ 1 h 139"/>
                          <a:gd name="T44" fmla="*/ 49 w 85"/>
                          <a:gd name="T45" fmla="*/ 0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139"/>
                          <a:gd name="T71" fmla="*/ 85 w 85"/>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139">
                            <a:moveTo>
                              <a:pt x="49" y="0"/>
                            </a:moveTo>
                            <a:lnTo>
                              <a:pt x="33" y="8"/>
                            </a:lnTo>
                            <a:lnTo>
                              <a:pt x="24" y="17"/>
                            </a:lnTo>
                            <a:lnTo>
                              <a:pt x="15" y="25"/>
                            </a:lnTo>
                            <a:lnTo>
                              <a:pt x="10" y="35"/>
                            </a:lnTo>
                            <a:lnTo>
                              <a:pt x="4" y="43"/>
                            </a:lnTo>
                            <a:lnTo>
                              <a:pt x="1" y="56"/>
                            </a:lnTo>
                            <a:lnTo>
                              <a:pt x="0" y="70"/>
                            </a:lnTo>
                            <a:lnTo>
                              <a:pt x="0" y="81"/>
                            </a:lnTo>
                            <a:lnTo>
                              <a:pt x="2" y="93"/>
                            </a:lnTo>
                            <a:lnTo>
                              <a:pt x="8" y="102"/>
                            </a:lnTo>
                            <a:lnTo>
                              <a:pt x="18" y="121"/>
                            </a:lnTo>
                            <a:lnTo>
                              <a:pt x="28" y="138"/>
                            </a:lnTo>
                            <a:lnTo>
                              <a:pt x="60" y="139"/>
                            </a:lnTo>
                            <a:lnTo>
                              <a:pt x="47" y="123"/>
                            </a:lnTo>
                            <a:lnTo>
                              <a:pt x="38" y="104"/>
                            </a:lnTo>
                            <a:lnTo>
                              <a:pt x="31" y="90"/>
                            </a:lnTo>
                            <a:lnTo>
                              <a:pt x="28" y="63"/>
                            </a:lnTo>
                            <a:lnTo>
                              <a:pt x="33" y="43"/>
                            </a:lnTo>
                            <a:lnTo>
                              <a:pt x="45" y="28"/>
                            </a:lnTo>
                            <a:lnTo>
                              <a:pt x="63" y="15"/>
                            </a:lnTo>
                            <a:lnTo>
                              <a:pt x="85" y="1"/>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nvGrpSpPr>
                  <p:cNvPr id="18453" name="Group 116"/>
                  <p:cNvGrpSpPr>
                    <a:grpSpLocks/>
                  </p:cNvGrpSpPr>
                  <p:nvPr/>
                </p:nvGrpSpPr>
                <p:grpSpPr bwMode="auto">
                  <a:xfrm>
                    <a:off x="1737" y="1575"/>
                    <a:ext cx="84" cy="84"/>
                    <a:chOff x="1737" y="1575"/>
                    <a:chExt cx="84" cy="84"/>
                  </a:xfrm>
                </p:grpSpPr>
                <p:sp>
                  <p:nvSpPr>
                    <p:cNvPr id="18463" name="Freeform 117"/>
                    <p:cNvSpPr>
                      <a:spLocks/>
                    </p:cNvSpPr>
                    <p:nvPr/>
                  </p:nvSpPr>
                  <p:spPr bwMode="auto">
                    <a:xfrm>
                      <a:off x="1737" y="1623"/>
                      <a:ext cx="62" cy="36"/>
                    </a:xfrm>
                    <a:custGeom>
                      <a:avLst/>
                      <a:gdLst>
                        <a:gd name="T0" fmla="*/ 0 w 62"/>
                        <a:gd name="T1" fmla="*/ 0 h 36"/>
                        <a:gd name="T2" fmla="*/ 26 w 62"/>
                        <a:gd name="T3" fmla="*/ 14 h 36"/>
                        <a:gd name="T4" fmla="*/ 42 w 62"/>
                        <a:gd name="T5" fmla="*/ 21 h 36"/>
                        <a:gd name="T6" fmla="*/ 54 w 62"/>
                        <a:gd name="T7" fmla="*/ 24 h 36"/>
                        <a:gd name="T8" fmla="*/ 62 w 62"/>
                        <a:gd name="T9" fmla="*/ 24 h 36"/>
                        <a:gd name="T10" fmla="*/ 50 w 62"/>
                        <a:gd name="T11" fmla="*/ 29 h 36"/>
                        <a:gd name="T12" fmla="*/ 50 w 62"/>
                        <a:gd name="T13" fmla="*/ 36 h 36"/>
                        <a:gd name="T14" fmla="*/ 35 w 62"/>
                        <a:gd name="T15" fmla="*/ 24 h 36"/>
                        <a:gd name="T16" fmla="*/ 21 w 62"/>
                        <a:gd name="T17" fmla="*/ 12 h 36"/>
                        <a:gd name="T18" fmla="*/ 0 w 62"/>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36"/>
                        <a:gd name="T32" fmla="*/ 62 w 62"/>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36">
                          <a:moveTo>
                            <a:pt x="0" y="0"/>
                          </a:moveTo>
                          <a:lnTo>
                            <a:pt x="26" y="14"/>
                          </a:lnTo>
                          <a:lnTo>
                            <a:pt x="42" y="21"/>
                          </a:lnTo>
                          <a:lnTo>
                            <a:pt x="54" y="24"/>
                          </a:lnTo>
                          <a:lnTo>
                            <a:pt x="62" y="24"/>
                          </a:lnTo>
                          <a:lnTo>
                            <a:pt x="50" y="29"/>
                          </a:lnTo>
                          <a:lnTo>
                            <a:pt x="50" y="36"/>
                          </a:lnTo>
                          <a:lnTo>
                            <a:pt x="35" y="24"/>
                          </a:lnTo>
                          <a:lnTo>
                            <a:pt x="21" y="12"/>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64" name="Freeform 118"/>
                    <p:cNvSpPr>
                      <a:spLocks/>
                    </p:cNvSpPr>
                    <p:nvPr/>
                  </p:nvSpPr>
                  <p:spPr bwMode="auto">
                    <a:xfrm>
                      <a:off x="1756" y="1600"/>
                      <a:ext cx="57" cy="31"/>
                    </a:xfrm>
                    <a:custGeom>
                      <a:avLst/>
                      <a:gdLst>
                        <a:gd name="T0" fmla="*/ 0 w 57"/>
                        <a:gd name="T1" fmla="*/ 0 h 31"/>
                        <a:gd name="T2" fmla="*/ 57 w 57"/>
                        <a:gd name="T3" fmla="*/ 24 h 31"/>
                        <a:gd name="T4" fmla="*/ 50 w 57"/>
                        <a:gd name="T5" fmla="*/ 27 h 31"/>
                        <a:gd name="T6" fmla="*/ 50 w 57"/>
                        <a:gd name="T7" fmla="*/ 31 h 31"/>
                        <a:gd name="T8" fmla="*/ 0 w 57"/>
                        <a:gd name="T9" fmla="*/ 0 h 31"/>
                        <a:gd name="T10" fmla="*/ 0 60000 65536"/>
                        <a:gd name="T11" fmla="*/ 0 60000 65536"/>
                        <a:gd name="T12" fmla="*/ 0 60000 65536"/>
                        <a:gd name="T13" fmla="*/ 0 60000 65536"/>
                        <a:gd name="T14" fmla="*/ 0 60000 65536"/>
                        <a:gd name="T15" fmla="*/ 0 w 57"/>
                        <a:gd name="T16" fmla="*/ 0 h 31"/>
                        <a:gd name="T17" fmla="*/ 57 w 57"/>
                        <a:gd name="T18" fmla="*/ 31 h 31"/>
                      </a:gdLst>
                      <a:ahLst/>
                      <a:cxnLst>
                        <a:cxn ang="T10">
                          <a:pos x="T0" y="T1"/>
                        </a:cxn>
                        <a:cxn ang="T11">
                          <a:pos x="T2" y="T3"/>
                        </a:cxn>
                        <a:cxn ang="T12">
                          <a:pos x="T4" y="T5"/>
                        </a:cxn>
                        <a:cxn ang="T13">
                          <a:pos x="T6" y="T7"/>
                        </a:cxn>
                        <a:cxn ang="T14">
                          <a:pos x="T8" y="T9"/>
                        </a:cxn>
                      </a:cxnLst>
                      <a:rect l="T15" t="T16" r="T17" b="T18"/>
                      <a:pathLst>
                        <a:path w="57" h="31">
                          <a:moveTo>
                            <a:pt x="0" y="0"/>
                          </a:moveTo>
                          <a:lnTo>
                            <a:pt x="57" y="24"/>
                          </a:lnTo>
                          <a:lnTo>
                            <a:pt x="50" y="27"/>
                          </a:lnTo>
                          <a:lnTo>
                            <a:pt x="50" y="31"/>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65" name="Freeform 119"/>
                    <p:cNvSpPr>
                      <a:spLocks/>
                    </p:cNvSpPr>
                    <p:nvPr/>
                  </p:nvSpPr>
                  <p:spPr bwMode="auto">
                    <a:xfrm>
                      <a:off x="1759" y="1575"/>
                      <a:ext cx="62" cy="25"/>
                    </a:xfrm>
                    <a:custGeom>
                      <a:avLst/>
                      <a:gdLst>
                        <a:gd name="T0" fmla="*/ 0 w 62"/>
                        <a:gd name="T1" fmla="*/ 0 h 25"/>
                        <a:gd name="T2" fmla="*/ 62 w 62"/>
                        <a:gd name="T3" fmla="*/ 21 h 25"/>
                        <a:gd name="T4" fmla="*/ 56 w 62"/>
                        <a:gd name="T5" fmla="*/ 25 h 25"/>
                        <a:gd name="T6" fmla="*/ 0 w 62"/>
                        <a:gd name="T7" fmla="*/ 0 h 25"/>
                        <a:gd name="T8" fmla="*/ 0 60000 65536"/>
                        <a:gd name="T9" fmla="*/ 0 60000 65536"/>
                        <a:gd name="T10" fmla="*/ 0 60000 65536"/>
                        <a:gd name="T11" fmla="*/ 0 60000 65536"/>
                        <a:gd name="T12" fmla="*/ 0 w 62"/>
                        <a:gd name="T13" fmla="*/ 0 h 25"/>
                        <a:gd name="T14" fmla="*/ 62 w 62"/>
                        <a:gd name="T15" fmla="*/ 25 h 25"/>
                      </a:gdLst>
                      <a:ahLst/>
                      <a:cxnLst>
                        <a:cxn ang="T8">
                          <a:pos x="T0" y="T1"/>
                        </a:cxn>
                        <a:cxn ang="T9">
                          <a:pos x="T2" y="T3"/>
                        </a:cxn>
                        <a:cxn ang="T10">
                          <a:pos x="T4" y="T5"/>
                        </a:cxn>
                        <a:cxn ang="T11">
                          <a:pos x="T6" y="T7"/>
                        </a:cxn>
                      </a:cxnLst>
                      <a:rect l="T12" t="T13" r="T14" b="T15"/>
                      <a:pathLst>
                        <a:path w="62" h="25">
                          <a:moveTo>
                            <a:pt x="0" y="0"/>
                          </a:moveTo>
                          <a:lnTo>
                            <a:pt x="62" y="21"/>
                          </a:lnTo>
                          <a:lnTo>
                            <a:pt x="56" y="25"/>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nvGrpSpPr>
                  <p:cNvPr id="18454" name="Group 120"/>
                  <p:cNvGrpSpPr>
                    <a:grpSpLocks/>
                  </p:cNvGrpSpPr>
                  <p:nvPr/>
                </p:nvGrpSpPr>
                <p:grpSpPr bwMode="auto">
                  <a:xfrm>
                    <a:off x="1749" y="1378"/>
                    <a:ext cx="35" cy="121"/>
                    <a:chOff x="1749" y="1378"/>
                    <a:chExt cx="35" cy="121"/>
                  </a:xfrm>
                </p:grpSpPr>
                <p:grpSp>
                  <p:nvGrpSpPr>
                    <p:cNvPr id="18455" name="Group 121"/>
                    <p:cNvGrpSpPr>
                      <a:grpSpLocks/>
                    </p:cNvGrpSpPr>
                    <p:nvPr/>
                  </p:nvGrpSpPr>
                  <p:grpSpPr bwMode="auto">
                    <a:xfrm>
                      <a:off x="1751" y="1378"/>
                      <a:ext cx="33" cy="121"/>
                      <a:chOff x="1751" y="1378"/>
                      <a:chExt cx="33" cy="121"/>
                    </a:xfrm>
                  </p:grpSpPr>
                  <p:sp>
                    <p:nvSpPr>
                      <p:cNvPr id="18460" name="Oval 122"/>
                      <p:cNvSpPr>
                        <a:spLocks noChangeArrowheads="1"/>
                      </p:cNvSpPr>
                      <p:nvPr/>
                    </p:nvSpPr>
                    <p:spPr bwMode="auto">
                      <a:xfrm>
                        <a:off x="1751" y="1378"/>
                        <a:ext cx="33" cy="34"/>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61" name="Oval 123"/>
                      <p:cNvSpPr>
                        <a:spLocks noChangeArrowheads="1"/>
                      </p:cNvSpPr>
                      <p:nvPr/>
                    </p:nvSpPr>
                    <p:spPr bwMode="auto">
                      <a:xfrm>
                        <a:off x="1751" y="1424"/>
                        <a:ext cx="32" cy="31"/>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62" name="Oval 124"/>
                      <p:cNvSpPr>
                        <a:spLocks noChangeArrowheads="1"/>
                      </p:cNvSpPr>
                      <p:nvPr/>
                    </p:nvSpPr>
                    <p:spPr bwMode="auto">
                      <a:xfrm>
                        <a:off x="1751" y="1466"/>
                        <a:ext cx="32" cy="33"/>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nvGrpSpPr>
                    <p:cNvPr id="18456" name="Group 125"/>
                    <p:cNvGrpSpPr>
                      <a:grpSpLocks/>
                    </p:cNvGrpSpPr>
                    <p:nvPr/>
                  </p:nvGrpSpPr>
                  <p:grpSpPr bwMode="auto">
                    <a:xfrm>
                      <a:off x="1749" y="1378"/>
                      <a:ext cx="33" cy="119"/>
                      <a:chOff x="1749" y="1378"/>
                      <a:chExt cx="33" cy="119"/>
                    </a:xfrm>
                  </p:grpSpPr>
                  <p:sp>
                    <p:nvSpPr>
                      <p:cNvPr id="18457" name="Oval 126"/>
                      <p:cNvSpPr>
                        <a:spLocks noChangeArrowheads="1"/>
                      </p:cNvSpPr>
                      <p:nvPr/>
                    </p:nvSpPr>
                    <p:spPr bwMode="auto">
                      <a:xfrm>
                        <a:off x="1749" y="1378"/>
                        <a:ext cx="33" cy="32"/>
                      </a:xfrm>
                      <a:prstGeom prst="ellipse">
                        <a:avLst/>
                      </a:pr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58" name="Oval 127"/>
                      <p:cNvSpPr>
                        <a:spLocks noChangeArrowheads="1"/>
                      </p:cNvSpPr>
                      <p:nvPr/>
                    </p:nvSpPr>
                    <p:spPr bwMode="auto">
                      <a:xfrm>
                        <a:off x="1749" y="1423"/>
                        <a:ext cx="33" cy="32"/>
                      </a:xfrm>
                      <a:prstGeom prst="ellipse">
                        <a:avLst/>
                      </a:pr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sp>
                    <p:nvSpPr>
                      <p:cNvPr id="18459" name="Oval 128"/>
                      <p:cNvSpPr>
                        <a:spLocks noChangeArrowheads="1"/>
                      </p:cNvSpPr>
                      <p:nvPr/>
                    </p:nvSpPr>
                    <p:spPr bwMode="auto">
                      <a:xfrm>
                        <a:off x="1749" y="1465"/>
                        <a:ext cx="33" cy="32"/>
                      </a:xfrm>
                      <a:prstGeom prst="ellipse">
                        <a:avLst/>
                      </a:pr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pt-BR">
                          <a:solidFill>
                            <a:prstClr val="black"/>
                          </a:solidFill>
                          <a:latin typeface="Bell MT"/>
                        </a:endParaRPr>
                      </a:p>
                    </p:txBody>
                  </p:sp>
                </p:grpSp>
              </p:grpSp>
            </p:grpSp>
          </p:grpSp>
        </p:grpSp>
        <p:sp>
          <p:nvSpPr>
            <p:cNvPr id="18442" name="Text Box 129"/>
            <p:cNvSpPr txBox="1">
              <a:spLocks noChangeArrowheads="1"/>
            </p:cNvSpPr>
            <p:nvPr/>
          </p:nvSpPr>
          <p:spPr bwMode="auto">
            <a:xfrm>
              <a:off x="124" y="3686"/>
              <a:ext cx="2693" cy="6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spcBef>
                  <a:spcPct val="50000"/>
                </a:spcBef>
              </a:pPr>
              <a:r>
                <a:rPr lang="pt-BR" sz="2000" dirty="0">
                  <a:solidFill>
                    <a:prstClr val="black"/>
                  </a:solidFill>
                  <a:latin typeface="Bell MT"/>
                </a:rPr>
                <a:t>Emanações Energéticas características de cada pessoa.</a:t>
              </a:r>
            </a:p>
          </p:txBody>
        </p:sp>
        <p:sp>
          <p:nvSpPr>
            <p:cNvPr id="18443" name="Line 130"/>
            <p:cNvSpPr>
              <a:spLocks noChangeShapeType="1"/>
            </p:cNvSpPr>
            <p:nvPr/>
          </p:nvSpPr>
          <p:spPr bwMode="auto">
            <a:xfrm flipH="1" flipV="1">
              <a:off x="1152" y="2976"/>
              <a:ext cx="240" cy="720"/>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defTabSz="914400"/>
              <a:endParaRPr lang="pt-BR">
                <a:solidFill>
                  <a:prstClr val="black"/>
                </a:solidFill>
                <a:latin typeface="Bell MT"/>
              </a:endParaRPr>
            </a:p>
          </p:txBody>
        </p:sp>
        <p:sp>
          <p:nvSpPr>
            <p:cNvPr id="18444" name="Line 131"/>
            <p:cNvSpPr>
              <a:spLocks noChangeShapeType="1"/>
            </p:cNvSpPr>
            <p:nvPr/>
          </p:nvSpPr>
          <p:spPr bwMode="auto">
            <a:xfrm flipV="1">
              <a:off x="1488" y="3024"/>
              <a:ext cx="480" cy="672"/>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defTabSz="914400"/>
              <a:endParaRPr lang="pt-BR">
                <a:solidFill>
                  <a:prstClr val="black"/>
                </a:solidFill>
                <a:latin typeface="Bell MT"/>
              </a:endParaRPr>
            </a:p>
          </p:txBody>
        </p:sp>
      </p:grpSp>
      <p:sp>
        <p:nvSpPr>
          <p:cNvPr id="18435" name="Freeform 132"/>
          <p:cNvSpPr>
            <a:spLocks/>
          </p:cNvSpPr>
          <p:nvPr/>
        </p:nvSpPr>
        <p:spPr bwMode="auto">
          <a:xfrm>
            <a:off x="1258888" y="1376363"/>
            <a:ext cx="2017712" cy="540544"/>
          </a:xfrm>
          <a:custGeom>
            <a:avLst/>
            <a:gdLst>
              <a:gd name="T0" fmla="*/ 1584 w 1584"/>
              <a:gd name="T1" fmla="*/ 624 h 624"/>
              <a:gd name="T2" fmla="*/ 816 w 1584"/>
              <a:gd name="T3" fmla="*/ 0 h 624"/>
              <a:gd name="T4" fmla="*/ 0 w 1584"/>
              <a:gd name="T5" fmla="*/ 624 h 624"/>
              <a:gd name="T6" fmla="*/ 0 60000 65536"/>
              <a:gd name="T7" fmla="*/ 0 60000 65536"/>
              <a:gd name="T8" fmla="*/ 0 60000 65536"/>
              <a:gd name="T9" fmla="*/ 0 w 1584"/>
              <a:gd name="T10" fmla="*/ 0 h 624"/>
              <a:gd name="T11" fmla="*/ 1584 w 1584"/>
              <a:gd name="T12" fmla="*/ 624 h 624"/>
            </a:gdLst>
            <a:ahLst/>
            <a:cxnLst>
              <a:cxn ang="T6">
                <a:pos x="T0" y="T1"/>
              </a:cxn>
              <a:cxn ang="T7">
                <a:pos x="T2" y="T3"/>
              </a:cxn>
              <a:cxn ang="T8">
                <a:pos x="T4" y="T5"/>
              </a:cxn>
            </a:cxnLst>
            <a:rect l="T9" t="T10" r="T11" b="T12"/>
            <a:pathLst>
              <a:path w="1584" h="624">
                <a:moveTo>
                  <a:pt x="1584" y="624"/>
                </a:moveTo>
                <a:cubicBezTo>
                  <a:pt x="1332" y="312"/>
                  <a:pt x="1080" y="0"/>
                  <a:pt x="816" y="0"/>
                </a:cubicBezTo>
                <a:cubicBezTo>
                  <a:pt x="552" y="0"/>
                  <a:pt x="276" y="312"/>
                  <a:pt x="0" y="624"/>
                </a:cubicBezTo>
              </a:path>
            </a:pathLst>
          </a:custGeom>
          <a:noFill/>
          <a:ln w="66675" cap="flat" cmpd="sng">
            <a:solidFill>
              <a:srgbClr val="800000"/>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pt-BR">
              <a:solidFill>
                <a:prstClr val="black"/>
              </a:solidFill>
              <a:latin typeface="Bell MT"/>
            </a:endParaRPr>
          </a:p>
        </p:txBody>
      </p:sp>
      <p:sp>
        <p:nvSpPr>
          <p:cNvPr id="95365" name="AutoShape 133" descr="Ondulado"/>
          <p:cNvSpPr>
            <a:spLocks noChangeArrowheads="1"/>
          </p:cNvSpPr>
          <p:nvPr/>
        </p:nvSpPr>
        <p:spPr bwMode="auto">
          <a:xfrm>
            <a:off x="1752600" y="2825354"/>
            <a:ext cx="1066800" cy="400050"/>
          </a:xfrm>
          <a:prstGeom prst="leftArrow">
            <a:avLst>
              <a:gd name="adj1" fmla="val 50000"/>
              <a:gd name="adj2" fmla="val 50000"/>
            </a:avLst>
          </a:prstGeom>
          <a:pattFill prst="wave">
            <a:fgClr>
              <a:srgbClr val="CC0099"/>
            </a:fgClr>
            <a:bgClr>
              <a:schemeClr val="bg1"/>
            </a:bgClr>
          </a:pattFill>
          <a:ln w="38100" cmpd="dbl">
            <a:solidFill>
              <a:schemeClr val="tx1"/>
            </a:solidFill>
            <a:miter lim="800000"/>
            <a:headEnd/>
            <a:tailEnd/>
          </a:ln>
        </p:spPr>
        <p:txBody>
          <a:bodyPr wrap="none" anchor="ctr"/>
          <a:lstStyle/>
          <a:p>
            <a:pPr defTabSz="914400"/>
            <a:endParaRPr lang="pt-BR">
              <a:solidFill>
                <a:prstClr val="black"/>
              </a:solidFill>
              <a:latin typeface="Bell MT"/>
            </a:endParaRPr>
          </a:p>
        </p:txBody>
      </p:sp>
      <p:sp>
        <p:nvSpPr>
          <p:cNvPr id="95366" name="Text Box 134"/>
          <p:cNvSpPr txBox="1">
            <a:spLocks noChangeArrowheads="1"/>
          </p:cNvSpPr>
          <p:nvPr/>
        </p:nvSpPr>
        <p:spPr bwMode="auto">
          <a:xfrm>
            <a:off x="1295400" y="3111104"/>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spcBef>
                <a:spcPct val="50000"/>
              </a:spcBef>
            </a:pPr>
            <a:r>
              <a:rPr lang="pt-BR" sz="2100">
                <a:solidFill>
                  <a:prstClr val="black"/>
                </a:solidFill>
                <a:latin typeface="Bell MT"/>
              </a:rPr>
              <a:t>Transferência Energética</a:t>
            </a:r>
          </a:p>
        </p:txBody>
      </p:sp>
      <p:sp>
        <p:nvSpPr>
          <p:cNvPr id="95367" name="Text Box 135"/>
          <p:cNvSpPr txBox="1">
            <a:spLocks noChangeArrowheads="1"/>
          </p:cNvSpPr>
          <p:nvPr/>
        </p:nvSpPr>
        <p:spPr bwMode="auto">
          <a:xfrm>
            <a:off x="4356100" y="1808561"/>
            <a:ext cx="4465638" cy="3194721"/>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defTabSz="914400" eaLnBrk="0" hangingPunct="0">
              <a:lnSpc>
                <a:spcPct val="120000"/>
              </a:lnSpc>
              <a:spcBef>
                <a:spcPct val="25000"/>
              </a:spcBef>
              <a:spcAft>
                <a:spcPct val="25000"/>
              </a:spcAft>
              <a:defRPr/>
            </a:pPr>
            <a:r>
              <a:rPr lang="pt-BR" sz="2400" dirty="0">
                <a:solidFill>
                  <a:prstClr val="black"/>
                </a:solidFill>
                <a:effectLst>
                  <a:outerShdw blurRad="38100" dist="38100" dir="2700000" algn="tl">
                    <a:srgbClr val="000000">
                      <a:alpha val="43137"/>
                    </a:srgbClr>
                  </a:outerShdw>
                </a:effectLst>
                <a:latin typeface="Bell MT"/>
              </a:rPr>
              <a:t>A OUTRA PESSOA ABSORVERÁ OU NÃO NOSSAS ENERGIAS, VIBRAÇÕES E PENSAMENTOS, DE ACORDO COM A SUA </a:t>
            </a:r>
            <a:r>
              <a:rPr lang="pt-BR" sz="2400" u="sng" dirty="0">
                <a:solidFill>
                  <a:prstClr val="black"/>
                </a:solidFill>
                <a:effectLst>
                  <a:outerShdw blurRad="38100" dist="38100" dir="2700000" algn="tl">
                    <a:srgbClr val="000000">
                      <a:alpha val="43137"/>
                    </a:srgbClr>
                  </a:outerShdw>
                </a:effectLst>
                <a:latin typeface="Bell MT"/>
              </a:rPr>
              <a:t>SENSIBILIDADE, AFINIDADE E SINTONIA </a:t>
            </a:r>
            <a:r>
              <a:rPr lang="pt-BR" sz="2400" dirty="0">
                <a:solidFill>
                  <a:prstClr val="black"/>
                </a:solidFill>
                <a:effectLst>
                  <a:outerShdw blurRad="38100" dist="38100" dir="2700000" algn="tl">
                    <a:srgbClr val="000000">
                      <a:alpha val="43137"/>
                    </a:srgbClr>
                  </a:outerShdw>
                </a:effectLst>
                <a:latin typeface="Bell MT"/>
              </a:rPr>
              <a:t>QUE TENHA CONOSCO.</a:t>
            </a:r>
          </a:p>
        </p:txBody>
      </p:sp>
      <p:sp>
        <p:nvSpPr>
          <p:cNvPr id="138" name="Retângulo 137"/>
          <p:cNvSpPr/>
          <p:nvPr/>
        </p:nvSpPr>
        <p:spPr>
          <a:xfrm>
            <a:off x="5220073" y="5457886"/>
            <a:ext cx="350217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defTabSz="914400">
              <a:spcBef>
                <a:spcPct val="50000"/>
              </a:spcBef>
            </a:pPr>
            <a:r>
              <a:rPr lang="pt-BR" dirty="0">
                <a:solidFill>
                  <a:prstClr val="black"/>
                </a:solidFill>
                <a:latin typeface="Bell MT"/>
              </a:rPr>
              <a:t>Imagem: www.parchen.hpg.com.br </a:t>
            </a:r>
          </a:p>
        </p:txBody>
      </p:sp>
      <p:sp>
        <p:nvSpPr>
          <p:cNvPr id="139" name="Retângulo 138"/>
          <p:cNvSpPr/>
          <p:nvPr/>
        </p:nvSpPr>
        <p:spPr>
          <a:xfrm>
            <a:off x="384636" y="998730"/>
            <a:ext cx="8446223" cy="707886"/>
          </a:xfrm>
          <a:prstGeom prst="rect">
            <a:avLst/>
          </a:prstGeom>
        </p:spPr>
        <p:txBody>
          <a:bodyPr wrap="none">
            <a:spAutoFit/>
          </a:bodyPr>
          <a:lstStyle/>
          <a:p>
            <a:pPr algn="ctr" defTabSz="914400">
              <a:defRPr/>
            </a:pPr>
            <a:r>
              <a:rPr lang="pt-BR" sz="4000" dirty="0">
                <a:solidFill>
                  <a:prstClr val="black"/>
                </a:solidFill>
                <a:effectLst>
                  <a:outerShdw blurRad="38100" dist="38100" dir="2700000" algn="tl">
                    <a:srgbClr val="000000">
                      <a:alpha val="43137"/>
                    </a:srgbClr>
                  </a:outerShdw>
                </a:effectLst>
                <a:latin typeface="Bell MT"/>
              </a:rPr>
              <a:t>TRANSMISSÃO DO PENSAMENTO</a:t>
            </a:r>
          </a:p>
        </p:txBody>
      </p:sp>
    </p:spTree>
    <p:extLst>
      <p:ext uri="{BB962C8B-B14F-4D97-AF65-F5344CB8AC3E}">
        <p14:creationId xmlns:p14="http://schemas.microsoft.com/office/powerpoint/2010/main" val="3559607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8" presetClass="entr" presetSubtype="12" fill="hold" grpId="0" nodeType="afterEffect">
                                  <p:stCondLst>
                                    <p:cond delay="0"/>
                                  </p:stCondLst>
                                  <p:childTnLst>
                                    <p:set>
                                      <p:cBhvr>
                                        <p:cTn id="9" dur="1" fill="hold">
                                          <p:stCondLst>
                                            <p:cond delay="0"/>
                                          </p:stCondLst>
                                        </p:cTn>
                                        <p:tgtEl>
                                          <p:spTgt spid="95365"/>
                                        </p:tgtEl>
                                        <p:attrNameLst>
                                          <p:attrName>style.visibility</p:attrName>
                                        </p:attrNameLst>
                                      </p:cBhvr>
                                      <p:to>
                                        <p:strVal val="visible"/>
                                      </p:to>
                                    </p:set>
                                    <p:animEffect transition="in" filter="strips(downLeft)">
                                      <p:cBhvr>
                                        <p:cTn id="10" dur="500"/>
                                        <p:tgtEl>
                                          <p:spTgt spid="95365"/>
                                        </p:tgtEl>
                                      </p:cBhvr>
                                    </p:animEffec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9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65" grpId="0" animBg="1"/>
      <p:bldP spid="95366"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65060" y="2542001"/>
            <a:ext cx="5634780"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única coisa a fazer-se com a vítima é convencê-la de que está sendo ludibriada e reconduzir-lhe a obsessão ao caso da obsessão simples. </a:t>
            </a:r>
          </a:p>
        </p:txBody>
      </p:sp>
      <p:sp>
        <p:nvSpPr>
          <p:cNvPr id="4" name="Retângulo 3"/>
          <p:cNvSpPr/>
          <p:nvPr/>
        </p:nvSpPr>
        <p:spPr>
          <a:xfrm>
            <a:off x="4501653" y="4678317"/>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250.</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9801963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587142" y="1263843"/>
            <a:ext cx="4977303" cy="4299685"/>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Isto, porém, nem sempre é fácil, dado que algumas vezes não seja mesmo impossível. Pode ser tal o ascendente do Espírito, que torne o </a:t>
            </a:r>
            <a:r>
              <a:rPr lang="pt-BR" sz="2735" b="1" i="1" dirty="0">
                <a:solidFill>
                  <a:prstClr val="black"/>
                </a:solidFill>
                <a:latin typeface="Times New Roman" panose="02020603050405020304" pitchFamily="18" charset="0"/>
                <a:cs typeface="Times New Roman" panose="02020603050405020304" pitchFamily="18" charset="0"/>
              </a:rPr>
              <a:t>fascinado</a:t>
            </a:r>
            <a:r>
              <a:rPr lang="pt-BR" sz="2735" i="1" dirty="0">
                <a:solidFill>
                  <a:prstClr val="black"/>
                </a:solidFill>
                <a:latin typeface="Times New Roman" panose="02020603050405020304" pitchFamily="18" charset="0"/>
                <a:cs typeface="Times New Roman" panose="02020603050405020304" pitchFamily="18" charset="0"/>
              </a:rPr>
              <a:t> surdo a toda sorte de raciocínio, podendo chegar até, quando o Espírito comete alguma grossa heresia científica, a pô-lo em dúvida sobre se não é a ciência que se acha em erro. </a:t>
            </a:r>
          </a:p>
        </p:txBody>
      </p:sp>
      <p:sp>
        <p:nvSpPr>
          <p:cNvPr id="4" name="Retângulo 3"/>
          <p:cNvSpPr/>
          <p:nvPr/>
        </p:nvSpPr>
        <p:spPr>
          <a:xfrm>
            <a:off x="4360959" y="5571069"/>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250.</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332806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29690" y="1279158"/>
            <a:ext cx="5487068" cy="4299685"/>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Como já dissemos, o </a:t>
            </a:r>
            <a:r>
              <a:rPr lang="pt-BR" sz="2735" b="1" i="1" dirty="0">
                <a:solidFill>
                  <a:prstClr val="black"/>
                </a:solidFill>
                <a:latin typeface="Times New Roman" panose="02020603050405020304" pitchFamily="18" charset="0"/>
                <a:cs typeface="Times New Roman" panose="02020603050405020304" pitchFamily="18" charset="0"/>
              </a:rPr>
              <a:t>fascinado</a:t>
            </a:r>
            <a:r>
              <a:rPr lang="pt-BR" sz="2735" i="1" dirty="0">
                <a:solidFill>
                  <a:prstClr val="black"/>
                </a:solidFill>
                <a:latin typeface="Times New Roman" panose="02020603050405020304" pitchFamily="18" charset="0"/>
                <a:cs typeface="Times New Roman" panose="02020603050405020304" pitchFamily="18" charset="0"/>
              </a:rPr>
              <a:t>, geralmente, acolhe mal os conselhos; a crítica o aborrece, irrita e o faz tomar quizila dos que não partilham da sua admiração. Suspeitar do Espírito que o acompanha é quase, aos seus olhos, uma profanação e outra coisa não quer o dito Espírito, pois tudo a que aspira é que todos se curvem diante da sua palavra. </a:t>
            </a:r>
          </a:p>
        </p:txBody>
      </p:sp>
      <p:sp>
        <p:nvSpPr>
          <p:cNvPr id="4" name="Retângulo 3"/>
          <p:cNvSpPr/>
          <p:nvPr/>
        </p:nvSpPr>
        <p:spPr>
          <a:xfrm>
            <a:off x="4548509" y="5618808"/>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250.</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969209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99732" y="2009032"/>
            <a:ext cx="5487068" cy="3036840"/>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Um deles exercia, sobre pessoa do nosso conhecimento, uma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extraordinária. Evocamo-lo e, depois de umas tantas fanfarrices, vendo que não lograva mistificar-nos quanto à sua identidade, acabou por confessar que não era quem se dizia. </a:t>
            </a:r>
          </a:p>
        </p:txBody>
      </p:sp>
      <p:sp>
        <p:nvSpPr>
          <p:cNvPr id="4" name="Retângulo 3"/>
          <p:cNvSpPr/>
          <p:nvPr/>
        </p:nvSpPr>
        <p:spPr>
          <a:xfrm>
            <a:off x="4561321" y="5237571"/>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250.</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1697432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65941" y="1100936"/>
            <a:ext cx="5487068" cy="472206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Sendo-lhe perguntado por que ludibriava de tal modo aquela pessoa, respondeu com estas palavras, que pintam claramente o caráter desse gênero de Espírito: Eu procurava um homem que me fosse possível manejar; encontrei-o, não o largo. — Mas se lhe mostrais as coisas como são, ele vos soltará isto: — É o que veremos! </a:t>
            </a:r>
          </a:p>
          <a:p>
            <a:pPr algn="just" defTabSz="943033"/>
            <a:endParaRPr lang="pt-BR" sz="2735" i="1" dirty="0">
              <a:solidFill>
                <a:prstClr val="black"/>
              </a:solidFill>
              <a:latin typeface="Times New Roman" panose="02020603050405020304" pitchFamily="18" charset="0"/>
              <a:cs typeface="Times New Roman" panose="02020603050405020304" pitchFamily="18" charset="0"/>
            </a:endParaRPr>
          </a:p>
        </p:txBody>
      </p:sp>
      <p:sp>
        <p:nvSpPr>
          <p:cNvPr id="4" name="Retângulo 3"/>
          <p:cNvSpPr/>
          <p:nvPr/>
        </p:nvSpPr>
        <p:spPr>
          <a:xfrm>
            <a:off x="4622009" y="5433011"/>
            <a:ext cx="4125480" cy="390881"/>
          </a:xfrm>
          <a:prstGeom prst="rect">
            <a:avLst/>
          </a:prstGeom>
        </p:spPr>
        <p:txBody>
          <a:bodyPr wrap="none">
            <a:spAutoFit/>
          </a:bodyPr>
          <a:lstStyle/>
          <a:p>
            <a:pPr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250.</a:t>
            </a:r>
            <a:endParaRPr lang="pt-BR" sz="1856" dirty="0">
              <a:solidFill>
                <a:prstClr val="black"/>
              </a:solidFill>
              <a:latin typeface="Calibri"/>
            </a:endParaRP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6912518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05754" y="1582791"/>
            <a:ext cx="5381047"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Como não há cego pior do que aquele que não quer ver, reconhecida a inutilidade de toda tentativa para abrir os olhos ao fascinado, o que se tem de melhor a fazer é deixá-lo com as suas ilusões. Ninguém pode curar um doente que se obstina em conservar o seu mal e nele se compraz. </a:t>
            </a:r>
          </a:p>
        </p:txBody>
      </p:sp>
      <p:sp>
        <p:nvSpPr>
          <p:cNvPr id="4" name="Retângulo 3"/>
          <p:cNvSpPr/>
          <p:nvPr/>
        </p:nvSpPr>
        <p:spPr>
          <a:xfrm>
            <a:off x="4561321" y="5535964"/>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250.</a:t>
            </a:r>
          </a:p>
        </p:txBody>
      </p:sp>
    </p:spTree>
    <p:extLst>
      <p:ext uri="{BB962C8B-B14F-4D97-AF65-F5344CB8AC3E}">
        <p14:creationId xmlns:p14="http://schemas.microsoft.com/office/powerpoint/2010/main" val="6046488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800980" y="2121637"/>
            <a:ext cx="5698109" cy="3036840"/>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As reuniões de estudo são, além disso, de imensa utilidade para os médiuns de manifestações inteligentes, para aqueles, sobretudo, que seriamente desejam aperfeiçoar-se e que a elas não comparecerem dominados por tola presunção de infalibilidade. </a:t>
            </a:r>
          </a:p>
        </p:txBody>
      </p:sp>
      <p:sp>
        <p:nvSpPr>
          <p:cNvPr id="4" name="Retângulo 3"/>
          <p:cNvSpPr/>
          <p:nvPr/>
        </p:nvSpPr>
        <p:spPr>
          <a:xfrm>
            <a:off x="4496010" y="1401478"/>
            <a:ext cx="4003080" cy="571286"/>
          </a:xfrm>
          <a:prstGeom prst="rect">
            <a:avLst/>
          </a:prstGeom>
        </p:spPr>
        <p:txBody>
          <a:bodyPr wrap="none">
            <a:spAutoFit/>
          </a:bodyPr>
          <a:lstStyle/>
          <a:p>
            <a:pPr algn="just" defTabSz="943033"/>
            <a:r>
              <a:rPr lang="pt-BR" sz="3126" i="1" dirty="0">
                <a:solidFill>
                  <a:prstClr val="black"/>
                </a:solidFill>
                <a:latin typeface="Times New Roman" panose="02020603050405020304" pitchFamily="18" charset="0"/>
                <a:cs typeface="Times New Roman" panose="02020603050405020304" pitchFamily="18" charset="0"/>
              </a:rPr>
              <a:t>Os médiuns obsidiados.</a:t>
            </a:r>
          </a:p>
        </p:txBody>
      </p:sp>
      <p:sp>
        <p:nvSpPr>
          <p:cNvPr id="5" name="Retângulo 4"/>
          <p:cNvSpPr/>
          <p:nvPr/>
        </p:nvSpPr>
        <p:spPr>
          <a:xfrm>
            <a:off x="4310969" y="5340524"/>
            <a:ext cx="4188121"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 </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8867958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99930" y="2655183"/>
            <a:ext cx="5205680"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Constituem um dos grandes tropeços da mediunidade, como já tivemos ocasião de dizer, a obsessão e 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a:t>
            </a:r>
          </a:p>
        </p:txBody>
      </p:sp>
      <p:sp>
        <p:nvSpPr>
          <p:cNvPr id="5" name="Retângulo 4"/>
          <p:cNvSpPr/>
          <p:nvPr/>
        </p:nvSpPr>
        <p:spPr>
          <a:xfrm>
            <a:off x="4399934" y="4765593"/>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3948157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024366" y="2049714"/>
            <a:ext cx="5575531" cy="3038524"/>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Graças ao insulamento e à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conseguem sem dificuldade levá-lo a aceitar tudo o que eles queiram. Nunca será demais repetir: aí se encontra não somente um tropeço, mas um perigo; sim, verdadeiro perigo, dizemos. </a:t>
            </a:r>
          </a:p>
        </p:txBody>
      </p:sp>
      <p:sp>
        <p:nvSpPr>
          <p:cNvPr id="5" name="Retângulo 4"/>
          <p:cNvSpPr/>
          <p:nvPr/>
        </p:nvSpPr>
        <p:spPr>
          <a:xfrm>
            <a:off x="4474416" y="5237571"/>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4294190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988691" y="2012760"/>
            <a:ext cx="5698109" cy="3036840"/>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O único meio, para o médium, de escapar-lhe é a análise praticada por pessoas desinteressadas e benevolentes que, apreciando com sangue frio e imparcialidade as comunicações, lhe abram os olhos e o façam perceber o que, por si mesmo, ele não possa ver. </a:t>
            </a:r>
          </a:p>
        </p:txBody>
      </p:sp>
      <p:sp>
        <p:nvSpPr>
          <p:cNvPr id="5" name="Retângulo 4"/>
          <p:cNvSpPr/>
          <p:nvPr/>
        </p:nvSpPr>
        <p:spPr>
          <a:xfrm>
            <a:off x="4431306" y="5237571"/>
            <a:ext cx="4125480" cy="390881"/>
          </a:xfrm>
          <a:prstGeom prst="rect">
            <a:avLst/>
          </a:prstGeom>
        </p:spPr>
        <p:txBody>
          <a:bodyPr wrap="none">
            <a:spAutoFit/>
          </a:bodyPr>
          <a:lstStyle/>
          <a:p>
            <a:pPr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47678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61463"/>
            <a:ext cx="9144000" cy="594122"/>
          </a:xfrm>
          <a:ln>
            <a:noFill/>
          </a:ln>
        </p:spPr>
        <p:style>
          <a:lnRef idx="1">
            <a:schemeClr val="dk1"/>
          </a:lnRef>
          <a:fillRef idx="2">
            <a:schemeClr val="dk1"/>
          </a:fillRef>
          <a:effectRef idx="1">
            <a:schemeClr val="dk1"/>
          </a:effectRef>
          <a:fontRef idx="minor">
            <a:schemeClr val="dk1"/>
          </a:fontRef>
        </p:style>
        <p:txBody>
          <a:bodyPr anchor="b">
            <a:normAutofit fontScale="90000"/>
          </a:bodyPr>
          <a:lstStyle/>
          <a:p>
            <a:pPr algn="ctr" eaLnBrk="1" hangingPunct="1">
              <a:defRPr/>
            </a:pPr>
            <a:r>
              <a:rPr lang="pt-BR" sz="4000" spc="0" dirty="0">
                <a:ln w="18415" cmpd="sng">
                  <a:solidFill>
                    <a:schemeClr val="bg2">
                      <a:lumMod val="10000"/>
                    </a:schemeClr>
                  </a:solidFill>
                  <a:prstDash val="solid"/>
                </a:ln>
                <a:solidFill>
                  <a:schemeClr val="tx1"/>
                </a:solidFill>
                <a:effectLst>
                  <a:outerShdw blurRad="63500" dir="3600000" algn="tl" rotWithShape="0">
                    <a:srgbClr val="000000">
                      <a:alpha val="70000"/>
                    </a:srgbClr>
                  </a:outerShdw>
                </a:effectLst>
              </a:rPr>
              <a:t>COMPARAÇÃO</a:t>
            </a:r>
          </a:p>
        </p:txBody>
      </p:sp>
      <p:grpSp>
        <p:nvGrpSpPr>
          <p:cNvPr id="2" name="Group 4"/>
          <p:cNvGrpSpPr>
            <a:grpSpLocks/>
          </p:cNvGrpSpPr>
          <p:nvPr/>
        </p:nvGrpSpPr>
        <p:grpSpPr bwMode="auto">
          <a:xfrm>
            <a:off x="1835697" y="2837848"/>
            <a:ext cx="5205543" cy="2747405"/>
            <a:chOff x="2880" y="1887"/>
            <a:chExt cx="2626" cy="2433"/>
          </a:xfrm>
        </p:grpSpPr>
        <p:grpSp>
          <p:nvGrpSpPr>
            <p:cNvPr id="3081" name="Group 5"/>
            <p:cNvGrpSpPr>
              <a:grpSpLocks/>
            </p:cNvGrpSpPr>
            <p:nvPr/>
          </p:nvGrpSpPr>
          <p:grpSpPr bwMode="auto">
            <a:xfrm>
              <a:off x="2880" y="1887"/>
              <a:ext cx="2626" cy="2433"/>
              <a:chOff x="2880" y="1887"/>
              <a:chExt cx="2626" cy="2433"/>
            </a:xfrm>
          </p:grpSpPr>
          <p:graphicFrame>
            <p:nvGraphicFramePr>
              <p:cNvPr id="3074" name="Object 6"/>
              <p:cNvGraphicFramePr>
                <a:graphicFrameLocks noChangeAspect="1"/>
              </p:cNvGraphicFramePr>
              <p:nvPr/>
            </p:nvGraphicFramePr>
            <p:xfrm>
              <a:off x="2880" y="1887"/>
              <a:ext cx="2626" cy="2433"/>
            </p:xfrm>
            <a:graphic>
              <a:graphicData uri="http://schemas.openxmlformats.org/presentationml/2006/ole">
                <mc:AlternateContent xmlns:mc="http://schemas.openxmlformats.org/markup-compatibility/2006">
                  <mc:Choice xmlns:v="urn:schemas-microsoft-com:vml" Requires="v">
                    <p:oleObj spid="_x0000_s5126" name="Clip" r:id="rId4" imgW="4168440" imgH="3862080" progId="MS_ClipArt_Gallery.2">
                      <p:embed/>
                    </p:oleObj>
                  </mc:Choice>
                  <mc:Fallback>
                    <p:oleObj name="Clip" r:id="rId4" imgW="4168440" imgH="3862080" progId="MS_ClipArt_Gallery.2">
                      <p:embed/>
                      <p:pic>
                        <p:nvPicPr>
                          <p:cNvPr id="307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887"/>
                            <a:ext cx="2626" cy="2433"/>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7"/>
              <p:cNvGraphicFramePr>
                <a:graphicFrameLocks noChangeAspect="1"/>
              </p:cNvGraphicFramePr>
              <p:nvPr/>
            </p:nvGraphicFramePr>
            <p:xfrm>
              <a:off x="4464" y="3600"/>
              <a:ext cx="768" cy="571"/>
            </p:xfrm>
            <a:graphic>
              <a:graphicData uri="http://schemas.openxmlformats.org/presentationml/2006/ole">
                <mc:AlternateContent xmlns:mc="http://schemas.openxmlformats.org/markup-compatibility/2006">
                  <mc:Choice xmlns:v="urn:schemas-microsoft-com:vml" Requires="v">
                    <p:oleObj spid="_x0000_s5127" name="Clip" r:id="rId6" imgW="3665160" imgH="2727000" progId="MS_ClipArt_Gallery.2">
                      <p:embed/>
                    </p:oleObj>
                  </mc:Choice>
                  <mc:Fallback>
                    <p:oleObj name="Clip" r:id="rId6" imgW="3665160" imgH="2727000" progId="MS_ClipArt_Gallery.2">
                      <p:embed/>
                      <p:pic>
                        <p:nvPicPr>
                          <p:cNvPr id="3075"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4" y="3600"/>
                            <a:ext cx="768" cy="571"/>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3082" name="TELEX.WAV">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136" y="3936"/>
              <a:ext cx="192" cy="192"/>
            </a:xfrm>
            <a:prstGeom prst="rect">
              <a:avLst/>
            </a:prstGeom>
            <a:ln/>
          </p:spPr>
          <p:style>
            <a:lnRef idx="2">
              <a:schemeClr val="accent1"/>
            </a:lnRef>
            <a:fillRef idx="1">
              <a:schemeClr val="lt1"/>
            </a:fillRef>
            <a:effectRef idx="0">
              <a:schemeClr val="accent1"/>
            </a:effectRef>
            <a:fontRef idx="minor">
              <a:schemeClr val="dk1"/>
            </a:fontRef>
          </p:style>
        </p:pic>
      </p:grpSp>
      <p:sp>
        <p:nvSpPr>
          <p:cNvPr id="10" name="Retângulo 9"/>
          <p:cNvSpPr/>
          <p:nvPr/>
        </p:nvSpPr>
        <p:spPr>
          <a:xfrm>
            <a:off x="5641824" y="5585252"/>
            <a:ext cx="350217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defTabSz="914400">
              <a:spcBef>
                <a:spcPct val="50000"/>
              </a:spcBef>
            </a:pPr>
            <a:r>
              <a:rPr lang="pt-BR" dirty="0">
                <a:solidFill>
                  <a:prstClr val="black"/>
                </a:solidFill>
                <a:latin typeface="Bell MT"/>
              </a:rPr>
              <a:t>Imagem: www.parchen.hpg.com.br </a:t>
            </a:r>
          </a:p>
        </p:txBody>
      </p:sp>
      <p:sp>
        <p:nvSpPr>
          <p:cNvPr id="3" name="Retângulo 2"/>
          <p:cNvSpPr/>
          <p:nvPr/>
        </p:nvSpPr>
        <p:spPr>
          <a:xfrm>
            <a:off x="446615" y="1484785"/>
            <a:ext cx="8280920" cy="1200329"/>
          </a:xfrm>
          <a:prstGeom prst="rect">
            <a:avLst/>
          </a:prstGeom>
        </p:spPr>
        <p:txBody>
          <a:bodyPr wrap="square">
            <a:spAutoFit/>
          </a:bodyPr>
          <a:lstStyle/>
          <a:p>
            <a:pPr algn="ctr" defTabSz="914400">
              <a:tabLst>
                <a:tab pos="228600" algn="l"/>
              </a:tabLst>
              <a:defRPr/>
            </a:pP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rPr>
              <a:t>HOMEM </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sym typeface="Symbol" pitchFamily="18" charset="2"/>
              </a:rPr>
              <a:t></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rPr>
              <a:t> </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sym typeface="Symbol" pitchFamily="18" charset="2"/>
              </a:rPr>
              <a:t>RÁDIO </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rPr>
              <a:t> </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sym typeface="Symbol" pitchFamily="18" charset="2"/>
              </a:rPr>
              <a:t>SINTONIA FÍSICA</a:t>
            </a:r>
          </a:p>
          <a:p>
            <a:pPr algn="ctr" defTabSz="914400">
              <a:tabLst>
                <a:tab pos="228600" algn="l"/>
              </a:tabLst>
              <a:defRPr/>
            </a:pPr>
            <a:endPar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sym typeface="Symbol" pitchFamily="18" charset="2"/>
            </a:endParaRPr>
          </a:p>
          <a:p>
            <a:pPr algn="ctr" defTabSz="914400">
              <a:tabLst>
                <a:tab pos="228600" algn="l"/>
              </a:tabLst>
              <a:defRPr/>
            </a:pP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sym typeface="Symbol" pitchFamily="18" charset="2"/>
              </a:rPr>
              <a:t>HOMEM </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rPr>
              <a:t> ESPÍRITO </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sym typeface="Symbol" pitchFamily="18" charset="2"/>
              </a:rPr>
              <a:t></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rPr>
              <a:t> SINTONIA </a:t>
            </a:r>
            <a:r>
              <a:rPr lang="pt-BR" sz="2400" dirty="0">
                <a:ln w="18415" cmpd="sng">
                  <a:solidFill>
                    <a:prstClr val="black"/>
                  </a:solidFill>
                  <a:prstDash val="solid"/>
                </a:ln>
                <a:solidFill>
                  <a:prstClr val="black"/>
                </a:solidFill>
                <a:effectLst>
                  <a:outerShdw blurRad="63500" dir="3600000" algn="tl" rotWithShape="0">
                    <a:srgbClr val="000000">
                      <a:alpha val="70000"/>
                    </a:srgbClr>
                  </a:outerShdw>
                </a:effectLst>
                <a:latin typeface="Tahoma" pitchFamily="34" charset="0"/>
                <a:sym typeface="Symbol" pitchFamily="18" charset="2"/>
              </a:rPr>
              <a:t>MORAL</a:t>
            </a:r>
          </a:p>
        </p:txBody>
      </p:sp>
    </p:spTree>
    <p:extLst>
      <p:ext uri="{BB962C8B-B14F-4D97-AF65-F5344CB8AC3E}">
        <p14:creationId xmlns:p14="http://schemas.microsoft.com/office/powerpoint/2010/main" val="2771791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99732" y="1544089"/>
            <a:ext cx="5487068"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Ora, todo médium que teme esse juízo já está no caminho da obsessão; aquele que acredita ter sido a luz feita exclusivamente em seu proveito está completamente subjugado. Se toma a mal as observações, se as repele, se se irrita ao ouvi-las, dúvida não cabe sobre a natureza má do Espírito que o assiste. </a:t>
            </a:r>
          </a:p>
        </p:txBody>
      </p:sp>
      <p:sp>
        <p:nvSpPr>
          <p:cNvPr id="5" name="Retângulo 4"/>
          <p:cNvSpPr/>
          <p:nvPr/>
        </p:nvSpPr>
        <p:spPr>
          <a:xfrm>
            <a:off x="4572000" y="5449943"/>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9584444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46447" y="1522979"/>
            <a:ext cx="5240352"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Aliás, ao médium, que se irrita com a crítica, tanto menos razão assiste para semelhante irritação, quanto o seu amor-próprio nada tem que ver com o caso, pois que não é seu o que lhe sai da boca, ou do lápis, e que mais responsável não é por isso, do que o seria se lesse os versos de um mau poeta. </a:t>
            </a:r>
          </a:p>
        </p:txBody>
      </p:sp>
      <p:sp>
        <p:nvSpPr>
          <p:cNvPr id="5" name="Retângulo 4"/>
          <p:cNvSpPr/>
          <p:nvPr/>
        </p:nvSpPr>
        <p:spPr>
          <a:xfrm>
            <a:off x="4561320" y="5504669"/>
            <a:ext cx="4125480" cy="390881"/>
          </a:xfrm>
          <a:prstGeom prst="rect">
            <a:avLst/>
          </a:prstGeom>
        </p:spPr>
        <p:txBody>
          <a:bodyPr wrap="none">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0345701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17045" y="2255370"/>
            <a:ext cx="5487068" cy="261589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Insistimos nesse ponto, porque, assim como esse é um escolho para os médiuns, também o é para as reuniões, nas quais importa não se confie levianamente em todos os intérpretes dos Espíritos. </a:t>
            </a:r>
          </a:p>
        </p:txBody>
      </p:sp>
      <p:sp>
        <p:nvSpPr>
          <p:cNvPr id="7" name="Retângulo 6"/>
          <p:cNvSpPr/>
          <p:nvPr/>
        </p:nvSpPr>
        <p:spPr>
          <a:xfrm>
            <a:off x="4501653" y="5066678"/>
            <a:ext cx="4572000" cy="691558"/>
          </a:xfrm>
          <a:prstGeom prst="rect">
            <a:avLst/>
          </a:prstGeom>
        </p:spPr>
        <p:txBody>
          <a:bodyPr>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a:p>
            <a:pPr algn="just" defTabSz="943033"/>
            <a:endParaRPr lang="pt-BR" sz="1954" i="1" dirty="0">
              <a:solidFill>
                <a:prstClr val="black"/>
              </a:solidFill>
              <a:latin typeface="Times New Roman" panose="02020603050405020304" pitchFamily="18" charset="0"/>
              <a:cs typeface="Times New Roman" panose="02020603050405020304" pitchFamily="18" charset="0"/>
            </a:endParaRP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6583823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3" y="637384"/>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46448" y="2725530"/>
            <a:ext cx="5099658"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O concurso de qualquer médium obsidiado, ou </a:t>
            </a:r>
            <a:r>
              <a:rPr lang="pt-BR" sz="2735" b="1" i="1" dirty="0">
                <a:solidFill>
                  <a:prstClr val="black"/>
                </a:solidFill>
                <a:latin typeface="Times New Roman" panose="02020603050405020304" pitchFamily="18" charset="0"/>
                <a:cs typeface="Times New Roman" panose="02020603050405020304" pitchFamily="18" charset="0"/>
              </a:rPr>
              <a:t>fascinado</a:t>
            </a:r>
            <a:r>
              <a:rPr lang="pt-BR" sz="2735" i="1" dirty="0">
                <a:solidFill>
                  <a:prstClr val="black"/>
                </a:solidFill>
                <a:latin typeface="Times New Roman" panose="02020603050405020304" pitchFamily="18" charset="0"/>
                <a:cs typeface="Times New Roman" panose="02020603050405020304" pitchFamily="18" charset="0"/>
              </a:rPr>
              <a:t>, lhes seria mais nocivo do que útil; não devem elas, pois, aceitá-lo. </a:t>
            </a:r>
          </a:p>
        </p:txBody>
      </p:sp>
      <p:sp>
        <p:nvSpPr>
          <p:cNvPr id="7" name="Retângulo 6"/>
          <p:cNvSpPr/>
          <p:nvPr/>
        </p:nvSpPr>
        <p:spPr>
          <a:xfrm>
            <a:off x="4336144" y="4718209"/>
            <a:ext cx="4572000" cy="691558"/>
          </a:xfrm>
          <a:prstGeom prst="rect">
            <a:avLst/>
          </a:prstGeom>
        </p:spPr>
        <p:txBody>
          <a:bodyPr>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a:p>
            <a:pPr algn="just" defTabSz="943033"/>
            <a:endParaRPr lang="pt-BR" sz="1954" i="1" dirty="0">
              <a:solidFill>
                <a:prstClr val="black"/>
              </a:solidFill>
              <a:latin typeface="Times New Roman" panose="02020603050405020304" pitchFamily="18" charset="0"/>
              <a:cs typeface="Times New Roman" panose="02020603050405020304" pitchFamily="18" charset="0"/>
            </a:endParaRP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333185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094713" y="2334218"/>
            <a:ext cx="5487068" cy="261589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Os médiuns obsidiados, que se recusam a reconhecer que o são, se assemelham a esses doentes que se iludem sobre a própria enfermidade e se perdem, por se não submeterem a um regime salutar.  </a:t>
            </a:r>
          </a:p>
        </p:txBody>
      </p:sp>
      <p:sp>
        <p:nvSpPr>
          <p:cNvPr id="7" name="Retângulo 6"/>
          <p:cNvSpPr/>
          <p:nvPr/>
        </p:nvSpPr>
        <p:spPr>
          <a:xfrm>
            <a:off x="4431306" y="5235288"/>
            <a:ext cx="4572000" cy="691558"/>
          </a:xfrm>
          <a:prstGeom prst="rect">
            <a:avLst/>
          </a:prstGeom>
        </p:spPr>
        <p:txBody>
          <a:bodyPr>
            <a:spAutoFit/>
          </a:bodyPr>
          <a:lstStyle/>
          <a:p>
            <a:pPr algn="just" defTabSz="943033"/>
            <a:r>
              <a:rPr lang="pt-BR" sz="1954" i="1" dirty="0">
                <a:solidFill>
                  <a:prstClr val="black"/>
                </a:solidFill>
                <a:latin typeface="Times New Roman" panose="02020603050405020304" pitchFamily="18" charset="0"/>
                <a:cs typeface="Times New Roman" panose="02020603050405020304" pitchFamily="18" charset="0"/>
              </a:rPr>
              <a:t>Allan Kardec - Livro dos médiuns, 329.</a:t>
            </a:r>
          </a:p>
          <a:p>
            <a:pPr algn="just" defTabSz="943033"/>
            <a:endParaRPr lang="pt-BR" sz="1954"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6739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17291" y="2590060"/>
            <a:ext cx="5698109"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Repeli impiedosamente todos esses Espíritos que reclamam o exclusivismo de seus conselhos, pregando a divisão e o insulamento. </a:t>
            </a:r>
          </a:p>
        </p:txBody>
      </p:sp>
      <p:sp>
        <p:nvSpPr>
          <p:cNvPr id="5" name="Retângulo 4"/>
          <p:cNvSpPr/>
          <p:nvPr/>
        </p:nvSpPr>
        <p:spPr>
          <a:xfrm>
            <a:off x="4114800" y="4512930"/>
            <a:ext cx="4572000" cy="992235"/>
          </a:xfrm>
          <a:prstGeom prst="rect">
            <a:avLst/>
          </a:prstGeom>
        </p:spPr>
        <p:txBody>
          <a:bodyPr>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O Livro dos Médiuns, cap.31 item 27.  Erasto (discípulo de São Paulo).</a:t>
            </a:r>
          </a:p>
          <a:p>
            <a:pPr algn="r" defTabSz="943033"/>
            <a:endParaRPr lang="pt-BR" sz="1954" i="1" dirty="0">
              <a:solidFill>
                <a:prstClr val="black"/>
              </a:solidFill>
              <a:latin typeface="Times New Roman" panose="02020603050405020304" pitchFamily="18" charset="0"/>
              <a:cs typeface="Times New Roman" panose="02020603050405020304" pitchFamily="18" charset="0"/>
            </a:endParaRP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9035022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5406" y="2078390"/>
            <a:ext cx="5187564" cy="2615892"/>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São quase sempre Espíritos vaidosos e medíocres, que procuram impor-se a homens fracos e crédulos, prodigalizando-lhes louvores exagerados, a fim de os </a:t>
            </a:r>
            <a:r>
              <a:rPr lang="pt-BR" sz="2735" b="1" i="1" dirty="0">
                <a:solidFill>
                  <a:prstClr val="black"/>
                </a:solidFill>
                <a:latin typeface="Times New Roman" panose="02020603050405020304" pitchFamily="18" charset="0"/>
                <a:cs typeface="Times New Roman" panose="02020603050405020304" pitchFamily="18" charset="0"/>
              </a:rPr>
              <a:t>fascinar</a:t>
            </a:r>
            <a:r>
              <a:rPr lang="pt-BR" sz="2735" i="1" dirty="0">
                <a:solidFill>
                  <a:prstClr val="black"/>
                </a:solidFill>
                <a:latin typeface="Times New Roman" panose="02020603050405020304" pitchFamily="18" charset="0"/>
                <a:cs typeface="Times New Roman" panose="02020603050405020304" pitchFamily="18" charset="0"/>
              </a:rPr>
              <a:t> e ter sob seu domínio. </a:t>
            </a:r>
          </a:p>
        </p:txBody>
      </p:sp>
      <p:sp>
        <p:nvSpPr>
          <p:cNvPr id="7" name="Retângulo 6"/>
          <p:cNvSpPr/>
          <p:nvPr/>
        </p:nvSpPr>
        <p:spPr>
          <a:xfrm>
            <a:off x="3830869" y="4835000"/>
            <a:ext cx="4572000" cy="992235"/>
          </a:xfrm>
          <a:prstGeom prst="rect">
            <a:avLst/>
          </a:prstGeom>
        </p:spPr>
        <p:txBody>
          <a:bodyPr>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O Livro dos Médiuns, cap.31 item 27.  Erasto (discípulo de São Paulo).</a:t>
            </a:r>
          </a:p>
          <a:p>
            <a:pPr algn="r" defTabSz="943033"/>
            <a:endParaRPr lang="pt-BR" sz="1954" i="1" dirty="0">
              <a:solidFill>
                <a:prstClr val="black"/>
              </a:solidFill>
              <a:latin typeface="Times New Roman" panose="02020603050405020304" pitchFamily="18" charset="0"/>
              <a:cs typeface="Times New Roman" panose="02020603050405020304" pitchFamily="18" charset="0"/>
            </a:endParaRP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4371594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99732" y="2325417"/>
            <a:ext cx="5487068" cy="2194944"/>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São geralmente Espíritos famintos de poder que, déspotas, públicos ou privados, quando vivos, ainda se esforçam, depois de mortos, por ter vítimas para tiranizarem. </a:t>
            </a:r>
          </a:p>
        </p:txBody>
      </p:sp>
      <p:sp>
        <p:nvSpPr>
          <p:cNvPr id="5" name="Retângulo 4"/>
          <p:cNvSpPr/>
          <p:nvPr/>
        </p:nvSpPr>
        <p:spPr>
          <a:xfrm>
            <a:off x="4114800" y="4655762"/>
            <a:ext cx="4572000" cy="992235"/>
          </a:xfrm>
          <a:prstGeom prst="rect">
            <a:avLst/>
          </a:prstGeom>
        </p:spPr>
        <p:txBody>
          <a:bodyPr>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O Livro dos Médiuns, cap.31 item 27. Erasto (discípulo de São Paulo).</a:t>
            </a:r>
          </a:p>
          <a:p>
            <a:pPr algn="just" defTabSz="943033"/>
            <a:r>
              <a:rPr lang="pt-BR" sz="1954" i="1" dirty="0">
                <a:solidFill>
                  <a:prstClr val="black"/>
                </a:solidFill>
                <a:latin typeface="Times New Roman" panose="02020603050405020304" pitchFamily="18" charset="0"/>
                <a:cs typeface="Times New Roman" panose="02020603050405020304" pitchFamily="18" charset="0"/>
              </a:rPr>
              <a:t> </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4947277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46301" y="1887644"/>
            <a:ext cx="5240499" cy="3036840"/>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É incontestável que, submetendo ao cadinho da razão e da lógica todos os dados e todas as comunicações dos Espíritos, fácil será descobrir-se o absurdo e o erro. Pode um médium ser </a:t>
            </a:r>
            <a:r>
              <a:rPr lang="pt-BR" sz="2735" b="1" i="1" dirty="0">
                <a:solidFill>
                  <a:prstClr val="black"/>
                </a:solidFill>
                <a:latin typeface="Times New Roman" panose="02020603050405020304" pitchFamily="18" charset="0"/>
                <a:cs typeface="Times New Roman" panose="02020603050405020304" pitchFamily="18" charset="0"/>
              </a:rPr>
              <a:t>fascinado</a:t>
            </a:r>
            <a:r>
              <a:rPr lang="pt-BR" sz="2735" i="1" dirty="0">
                <a:solidFill>
                  <a:prstClr val="black"/>
                </a:solidFill>
                <a:latin typeface="Times New Roman" panose="02020603050405020304" pitchFamily="18" charset="0"/>
                <a:cs typeface="Times New Roman" panose="02020603050405020304" pitchFamily="18" charset="0"/>
              </a:rPr>
              <a:t>, como pode um grupo ser mistificado. </a:t>
            </a:r>
          </a:p>
        </p:txBody>
      </p:sp>
      <p:sp>
        <p:nvSpPr>
          <p:cNvPr id="5" name="Retângulo 4"/>
          <p:cNvSpPr/>
          <p:nvPr/>
        </p:nvSpPr>
        <p:spPr>
          <a:xfrm>
            <a:off x="4009224" y="5050591"/>
            <a:ext cx="4572000" cy="992235"/>
          </a:xfrm>
          <a:prstGeom prst="rect">
            <a:avLst/>
          </a:prstGeom>
        </p:spPr>
        <p:txBody>
          <a:bodyPr>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O Livro dos Médiuns, cap.31 item 27. Erasto (discípulo de São Paulo).</a:t>
            </a:r>
          </a:p>
          <a:p>
            <a:pPr algn="r" defTabSz="943033"/>
            <a:r>
              <a:rPr lang="pt-BR" sz="1954" i="1" dirty="0">
                <a:solidFill>
                  <a:prstClr val="black"/>
                </a:solidFill>
                <a:latin typeface="Times New Roman" panose="02020603050405020304" pitchFamily="18" charset="0"/>
                <a:cs typeface="Times New Roman" panose="02020603050405020304" pitchFamily="18" charset="0"/>
              </a:rPr>
              <a:t> </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9616727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927888" y="1084131"/>
            <a:ext cx="5783700" cy="4299685"/>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Mas, a verificação severa dos outros grupos, o conhecimento adquirido e a alta autoridade moral dos diretores de grupos, as comunicações dos principais médiuns, com um cunho de lógica e de autenticidade dos melhores Espíritos, farão justiça rapidamente a esses ditados mentirosos e astuciosos, emanados de uma turba de Espíritos enganadores e malignos. </a:t>
            </a:r>
          </a:p>
        </p:txBody>
      </p:sp>
      <p:sp>
        <p:nvSpPr>
          <p:cNvPr id="5" name="Retângulo 4"/>
          <p:cNvSpPr/>
          <p:nvPr/>
        </p:nvSpPr>
        <p:spPr>
          <a:xfrm>
            <a:off x="4009224" y="5381879"/>
            <a:ext cx="4572000" cy="992235"/>
          </a:xfrm>
          <a:prstGeom prst="rect">
            <a:avLst/>
          </a:prstGeom>
        </p:spPr>
        <p:txBody>
          <a:bodyPr>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O Livro dos Médiuns, cap.31 item 27. Erasto (discípulo de São Paulo).</a:t>
            </a:r>
          </a:p>
          <a:p>
            <a:pPr algn="r" defTabSz="943033"/>
            <a:r>
              <a:rPr lang="pt-BR" sz="1954" i="1" dirty="0">
                <a:solidFill>
                  <a:prstClr val="black"/>
                </a:solidFill>
                <a:latin typeface="Times New Roman" panose="02020603050405020304" pitchFamily="18" charset="0"/>
                <a:cs typeface="Times New Roman" panose="02020603050405020304" pitchFamily="18" charset="0"/>
              </a:rPr>
              <a:t> </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2030324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337" y="857250"/>
            <a:ext cx="9144000" cy="519522"/>
          </a:xfrm>
          <a:ln>
            <a:noFill/>
          </a:ln>
        </p:spPr>
        <p:style>
          <a:lnRef idx="1">
            <a:schemeClr val="dk1"/>
          </a:lnRef>
          <a:fillRef idx="2">
            <a:schemeClr val="dk1"/>
          </a:fillRef>
          <a:effectRef idx="1">
            <a:schemeClr val="dk1"/>
          </a:effectRef>
          <a:fontRef idx="minor">
            <a:schemeClr val="dk1"/>
          </a:fontRef>
        </p:style>
        <p:txBody>
          <a:bodyPr>
            <a:normAutofit fontScale="90000"/>
          </a:bodyPr>
          <a:lstStyle/>
          <a:p>
            <a:pPr algn="ctr" eaLnBrk="1" hangingPunct="1">
              <a:defRPr/>
            </a:pPr>
            <a:r>
              <a:rPr lang="pt-BR" sz="40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PODEMOS CONCLUIR:</a:t>
            </a:r>
          </a:p>
        </p:txBody>
      </p:sp>
      <p:sp>
        <p:nvSpPr>
          <p:cNvPr id="30731" name="Rectangle 11"/>
          <p:cNvSpPr>
            <a:spLocks noChangeArrowheads="1"/>
          </p:cNvSpPr>
          <p:nvPr/>
        </p:nvSpPr>
        <p:spPr bwMode="auto">
          <a:xfrm>
            <a:off x="315109" y="4149080"/>
            <a:ext cx="8496300" cy="1477328"/>
          </a:xfrm>
          <a:prstGeom prst="rect">
            <a:avLst/>
          </a:prstGeom>
          <a:ln>
            <a:noFill/>
            <a:headEnd/>
            <a:tailEnd/>
          </a:ln>
        </p:spPr>
        <p:style>
          <a:lnRef idx="1">
            <a:schemeClr val="dk1"/>
          </a:lnRef>
          <a:fillRef idx="2">
            <a:schemeClr val="dk1"/>
          </a:fillRef>
          <a:effectRef idx="1">
            <a:schemeClr val="dk1"/>
          </a:effectRef>
          <a:fontRef idx="minor">
            <a:schemeClr val="dk1"/>
          </a:fontRef>
        </p:style>
        <p:txBody>
          <a:bodyPr>
            <a:spAutoFit/>
          </a:bodyPr>
          <a:lstStyle/>
          <a:p>
            <a:pPr algn="just" defTabSz="914400" eaLnBrk="0" hangingPunct="0">
              <a:lnSpc>
                <a:spcPct val="125000"/>
              </a:lnSpc>
              <a:spcBef>
                <a:spcPct val="25000"/>
              </a:spcBef>
              <a:spcAft>
                <a:spcPct val="25000"/>
              </a:spcAft>
              <a:defRPr/>
            </a:pPr>
            <a:r>
              <a:rPr lang="pt-BR" sz="3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ll MT"/>
              </a:rPr>
              <a:t>A partir do conteúdo dos pensamentos temos as companhias espirituais que elegemos.</a:t>
            </a:r>
          </a:p>
        </p:txBody>
      </p:sp>
      <p:sp>
        <p:nvSpPr>
          <p:cNvPr id="2" name="Retângulo 1"/>
          <p:cNvSpPr/>
          <p:nvPr/>
        </p:nvSpPr>
        <p:spPr>
          <a:xfrm>
            <a:off x="179513" y="1700809"/>
            <a:ext cx="8631896" cy="2316019"/>
          </a:xfrm>
          <a:prstGeom prst="rect">
            <a:avLst/>
          </a:prstGeom>
        </p:spPr>
        <p:txBody>
          <a:bodyPr wrap="square">
            <a:spAutoFit/>
          </a:bodyPr>
          <a:lstStyle/>
          <a:p>
            <a:pPr algn="just" defTabSz="914400">
              <a:lnSpc>
                <a:spcPct val="125000"/>
              </a:lnSpc>
              <a:spcBef>
                <a:spcPct val="25000"/>
              </a:spcBef>
              <a:spcAft>
                <a:spcPct val="25000"/>
              </a:spcAft>
              <a:tabLst>
                <a:tab pos="381000" algn="l"/>
              </a:tabLst>
              <a:defRPr/>
            </a:pPr>
            <a:r>
              <a:rPr lang="pt-BR" sz="3400" i="1" dirty="0">
                <a:ln>
                  <a:solidFill>
                    <a:prstClr val="black"/>
                  </a:solidFill>
                </a:ln>
                <a:solidFill>
                  <a:prstClr val="black"/>
                </a:solidFill>
                <a:effectLst>
                  <a:outerShdw blurRad="38100" dist="38100" dir="2700000" algn="tl">
                    <a:srgbClr val="C0C0C0"/>
                  </a:outerShdw>
                </a:effectLst>
                <a:latin typeface="Bell MT"/>
                <a:cs typeface="Times New Roman" pitchFamily="18" charset="0"/>
              </a:rPr>
              <a:t>A influência externa depende da nossa </a:t>
            </a:r>
            <a:r>
              <a:rPr lang="pt-BR" sz="3400" i="1" u="sng" dirty="0">
                <a:ln>
                  <a:solidFill>
                    <a:prstClr val="black"/>
                  </a:solidFill>
                </a:ln>
                <a:solidFill>
                  <a:prstClr val="black"/>
                </a:solidFill>
                <a:effectLst>
                  <a:outerShdw blurRad="38100" dist="38100" dir="2700000" algn="tl">
                    <a:srgbClr val="C0C0C0"/>
                  </a:outerShdw>
                </a:effectLst>
                <a:latin typeface="Bell MT"/>
                <a:cs typeface="Times New Roman" pitchFamily="18" charset="0"/>
              </a:rPr>
              <a:t>receptividade</a:t>
            </a:r>
            <a:r>
              <a:rPr lang="pt-BR" sz="3400" i="1" dirty="0">
                <a:ln>
                  <a:solidFill>
                    <a:prstClr val="black"/>
                  </a:solidFill>
                </a:ln>
                <a:solidFill>
                  <a:prstClr val="black"/>
                </a:solidFill>
                <a:effectLst>
                  <a:outerShdw blurRad="38100" dist="38100" dir="2700000" algn="tl">
                    <a:srgbClr val="C0C0C0"/>
                  </a:outerShdw>
                </a:effectLst>
                <a:latin typeface="Bell MT"/>
                <a:cs typeface="Times New Roman" pitchFamily="18" charset="0"/>
              </a:rPr>
              <a:t>;</a:t>
            </a:r>
            <a:endParaRPr lang="pt-BR" sz="3400" i="1" dirty="0">
              <a:ln>
                <a:solidFill>
                  <a:prstClr val="black"/>
                </a:solidFill>
              </a:ln>
              <a:solidFill>
                <a:prstClr val="black"/>
              </a:solidFill>
              <a:effectLst>
                <a:outerShdw blurRad="38100" dist="38100" dir="2700000" algn="tl">
                  <a:srgbClr val="C0C0C0"/>
                </a:outerShdw>
              </a:effectLst>
              <a:latin typeface="Bell MT"/>
            </a:endParaRPr>
          </a:p>
          <a:p>
            <a:pPr algn="just" defTabSz="914400" eaLnBrk="0" hangingPunct="0">
              <a:lnSpc>
                <a:spcPct val="125000"/>
              </a:lnSpc>
              <a:spcBef>
                <a:spcPct val="25000"/>
              </a:spcBef>
              <a:spcAft>
                <a:spcPct val="25000"/>
              </a:spcAft>
              <a:tabLst>
                <a:tab pos="381000" algn="l"/>
              </a:tabLst>
              <a:defRPr/>
            </a:pPr>
            <a:r>
              <a:rPr lang="pt-BR" sz="3400" i="1" dirty="0">
                <a:ln>
                  <a:solidFill>
                    <a:prstClr val="black"/>
                  </a:solidFill>
                </a:ln>
                <a:solidFill>
                  <a:prstClr val="black"/>
                </a:solidFill>
                <a:effectLst>
                  <a:outerShdw blurRad="38100" dist="38100" dir="2700000" algn="tl">
                    <a:srgbClr val="C0C0C0"/>
                  </a:outerShdw>
                </a:effectLst>
                <a:latin typeface="Bell MT"/>
                <a:cs typeface="Times New Roman" pitchFamily="18" charset="0"/>
              </a:rPr>
              <a:t>Assim como podemos controlar a sintonia do rádio, também podemos controlar a nossa mente.</a:t>
            </a:r>
          </a:p>
        </p:txBody>
      </p:sp>
    </p:spTree>
    <p:extLst>
      <p:ext uri="{BB962C8B-B14F-4D97-AF65-F5344CB8AC3E}">
        <p14:creationId xmlns:p14="http://schemas.microsoft.com/office/powerpoint/2010/main" val="3923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31"/>
                                        </p:tgtEl>
                                        <p:attrNameLst>
                                          <p:attrName>style.visibility</p:attrName>
                                        </p:attrNameLst>
                                      </p:cBhvr>
                                      <p:to>
                                        <p:strVal val="visible"/>
                                      </p:to>
                                    </p:set>
                                    <p:animEffect transition="in" filter="barn(inVertical)">
                                      <p:cBhvr>
                                        <p:cTn id="12" dur="500"/>
                                        <p:tgtEl>
                                          <p:spTgt spid="30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87075" y="1633220"/>
            <a:ext cx="5170005" cy="4299685"/>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 </a:t>
            </a:r>
            <a:r>
              <a:rPr lang="pt-BR" sz="2735" b="1" i="1" u="sng" dirty="0">
                <a:solidFill>
                  <a:prstClr val="black"/>
                </a:solidFill>
                <a:latin typeface="Times New Roman" panose="02020603050405020304" pitchFamily="18" charset="0"/>
                <a:cs typeface="Times New Roman" panose="02020603050405020304" pitchFamily="18" charset="0"/>
              </a:rPr>
              <a:t>Nota.</a:t>
            </a:r>
            <a:r>
              <a:rPr lang="pt-BR" sz="2735" i="1" dirty="0">
                <a:solidFill>
                  <a:prstClr val="black"/>
                </a:solidFill>
                <a:latin typeface="Times New Roman" panose="02020603050405020304" pitchFamily="18" charset="0"/>
                <a:cs typeface="Times New Roman" panose="02020603050405020304" pitchFamily="18" charset="0"/>
              </a:rPr>
              <a:t> Um dos caracteres distintivos desses Espíritos, que procuram impor-se e fazer que sejam aceitas suas ideias extravagantes e sistemáticas, é o pretenderem (bom seria fossem eles os únicos dessa opinião) ter razão contra todo o mundo.</a:t>
            </a:r>
          </a:p>
          <a:p>
            <a:pPr algn="r" defTabSz="943033"/>
            <a:endParaRPr lang="pt-BR" sz="2735" i="1" dirty="0">
              <a:solidFill>
                <a:prstClr val="black"/>
              </a:solidFill>
              <a:latin typeface="Times New Roman" panose="02020603050405020304" pitchFamily="18" charset="0"/>
              <a:cs typeface="Times New Roman" panose="02020603050405020304" pitchFamily="18" charset="0"/>
            </a:endParaRPr>
          </a:p>
          <a:p>
            <a:pPr algn="r" defTabSz="943033"/>
            <a:endParaRPr lang="pt-BR" sz="2735" i="1" dirty="0">
              <a:solidFill>
                <a:prstClr val="black"/>
              </a:solidFill>
              <a:latin typeface="Times New Roman" panose="02020603050405020304" pitchFamily="18" charset="0"/>
              <a:cs typeface="Times New Roman" panose="02020603050405020304" pitchFamily="18" charset="0"/>
            </a:endParaRPr>
          </a:p>
        </p:txBody>
      </p:sp>
      <p:sp>
        <p:nvSpPr>
          <p:cNvPr id="5" name="Retângulo 4"/>
          <p:cNvSpPr/>
          <p:nvPr/>
        </p:nvSpPr>
        <p:spPr>
          <a:xfrm>
            <a:off x="3868530" y="5085995"/>
            <a:ext cx="4597117" cy="691558"/>
          </a:xfrm>
          <a:prstGeom prst="rect">
            <a:avLst/>
          </a:prstGeom>
        </p:spPr>
        <p:txBody>
          <a:bodyPr wrap="square">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Médiuns, cap.31 item 27. Erasto (discípulo de São Paulo). </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4632478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428333" y="1674881"/>
            <a:ext cx="5364489"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 </a:t>
            </a:r>
            <a:r>
              <a:rPr lang="pt-BR" sz="2735" b="1" i="1" u="sng" dirty="0">
                <a:solidFill>
                  <a:prstClr val="black"/>
                </a:solidFill>
                <a:latin typeface="Times New Roman" panose="02020603050405020304" pitchFamily="18" charset="0"/>
                <a:cs typeface="Times New Roman" panose="02020603050405020304" pitchFamily="18" charset="0"/>
              </a:rPr>
              <a:t>Nota.</a:t>
            </a:r>
            <a:r>
              <a:rPr lang="pt-BR" sz="2735" i="1" dirty="0">
                <a:solidFill>
                  <a:prstClr val="black"/>
                </a:solidFill>
                <a:latin typeface="Times New Roman" panose="02020603050405020304" pitchFamily="18" charset="0"/>
                <a:cs typeface="Times New Roman" panose="02020603050405020304" pitchFamily="18" charset="0"/>
              </a:rPr>
              <a:t> Consiste a tática de que usam em evitar a discussão e, quando se veem vitoriosamente combatidos com as armas irresistíveis da lógica, negam-se desdenhosamente a responder e prescrevem a seus médiuns que se afastem dos centros onde suas ideias não são aceitas.</a:t>
            </a:r>
          </a:p>
        </p:txBody>
      </p:sp>
      <p:sp>
        <p:nvSpPr>
          <p:cNvPr id="7" name="Retângulo 6"/>
          <p:cNvSpPr/>
          <p:nvPr/>
        </p:nvSpPr>
        <p:spPr>
          <a:xfrm>
            <a:off x="3641277" y="5235288"/>
            <a:ext cx="5053064" cy="691558"/>
          </a:xfrm>
          <a:prstGeom prst="rect">
            <a:avLst/>
          </a:prstGeom>
        </p:spPr>
        <p:txBody>
          <a:bodyPr wrap="square">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Médiuns, cap.31 item 27. Erasto (discípulo de São Paulo). </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4118902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5407" y="2162754"/>
            <a:ext cx="5364489" cy="3036840"/>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 </a:t>
            </a:r>
            <a:r>
              <a:rPr lang="pt-BR" sz="2735" b="1" i="1" u="sng" dirty="0">
                <a:solidFill>
                  <a:prstClr val="black"/>
                </a:solidFill>
                <a:latin typeface="Times New Roman" panose="02020603050405020304" pitchFamily="18" charset="0"/>
                <a:cs typeface="Times New Roman" panose="02020603050405020304" pitchFamily="18" charset="0"/>
              </a:rPr>
              <a:t>Nota.</a:t>
            </a:r>
            <a:r>
              <a:rPr lang="pt-BR" sz="2735" i="1" dirty="0">
                <a:solidFill>
                  <a:prstClr val="black"/>
                </a:solidFill>
                <a:latin typeface="Times New Roman" panose="02020603050405020304" pitchFamily="18" charset="0"/>
                <a:cs typeface="Times New Roman" panose="02020603050405020304" pitchFamily="18" charset="0"/>
              </a:rPr>
              <a:t> Esse insulamento é o que há de mais fatal para os médiuns, porque, assim, sofrem eles o jugo dos Espíritos obsessores que os guiam, como cegos, e os levam frequentemente aos maus caminhos.</a:t>
            </a:r>
          </a:p>
          <a:p>
            <a:pPr algn="r" defTabSz="943033"/>
            <a:endParaRPr lang="pt-BR" sz="2735" i="1" dirty="0">
              <a:solidFill>
                <a:prstClr val="black"/>
              </a:solidFill>
              <a:latin typeface="Times New Roman" panose="02020603050405020304" pitchFamily="18" charset="0"/>
              <a:cs typeface="Times New Roman" panose="02020603050405020304" pitchFamily="18" charset="0"/>
            </a:endParaRPr>
          </a:p>
        </p:txBody>
      </p:sp>
      <p:sp>
        <p:nvSpPr>
          <p:cNvPr id="7" name="Retângulo 6"/>
          <p:cNvSpPr/>
          <p:nvPr/>
        </p:nvSpPr>
        <p:spPr>
          <a:xfrm>
            <a:off x="3516794" y="4936894"/>
            <a:ext cx="5011419" cy="691558"/>
          </a:xfrm>
          <a:prstGeom prst="rect">
            <a:avLst/>
          </a:prstGeom>
        </p:spPr>
        <p:txBody>
          <a:bodyPr wrap="square">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Médiuns, cap.31 item 27. Erasto (discípulo de São Paulo). </a:t>
            </a:r>
          </a:p>
        </p:txBody>
      </p:sp>
    </p:spTree>
    <p:extLst>
      <p:ext uri="{BB962C8B-B14F-4D97-AF65-F5344CB8AC3E}">
        <p14:creationId xmlns:p14="http://schemas.microsoft.com/office/powerpoint/2010/main" val="39719248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65060" y="2752475"/>
            <a:ext cx="5257912" cy="135304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É o caso da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infinitamente mais rebelde do que a mais violenta subjugação. </a:t>
            </a:r>
          </a:p>
        </p:txBody>
      </p:sp>
      <p:sp>
        <p:nvSpPr>
          <p:cNvPr id="4" name="Retângulo 3"/>
          <p:cNvSpPr/>
          <p:nvPr/>
        </p:nvSpPr>
        <p:spPr>
          <a:xfrm>
            <a:off x="4431306" y="4343511"/>
            <a:ext cx="3868530" cy="691558"/>
          </a:xfrm>
          <a:prstGeom prst="rect">
            <a:avLst/>
          </a:prstGeom>
        </p:spPr>
        <p:txBody>
          <a:bodyPr wrap="square">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O Livro dos Médiuns, 2ª Parte, cap. XXIII.)</a:t>
            </a:r>
          </a:p>
        </p:txBody>
      </p:sp>
    </p:spTree>
    <p:extLst>
      <p:ext uri="{BB962C8B-B14F-4D97-AF65-F5344CB8AC3E}">
        <p14:creationId xmlns:p14="http://schemas.microsoft.com/office/powerpoint/2010/main" val="312739024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657489" y="2542001"/>
            <a:ext cx="4776112" cy="1773996"/>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Em todos os casos de obsessão, a prece é o mais poderoso auxiliar de quem haja de atuar sobre o Espírito obsessor.  </a:t>
            </a:r>
          </a:p>
        </p:txBody>
      </p:sp>
      <p:sp>
        <p:nvSpPr>
          <p:cNvPr id="4" name="Retângulo 3"/>
          <p:cNvSpPr/>
          <p:nvPr/>
        </p:nvSpPr>
        <p:spPr>
          <a:xfrm>
            <a:off x="4149917" y="4574546"/>
            <a:ext cx="4083042" cy="691558"/>
          </a:xfrm>
          <a:prstGeom prst="rect">
            <a:avLst/>
          </a:prstGeom>
        </p:spPr>
        <p:txBody>
          <a:bodyPr wrap="square">
            <a:spAutoFit/>
          </a:bodyPr>
          <a:lstStyle/>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O Evangelho Segundo o Espiritismo, cap. 28, item 81.</a:t>
            </a:r>
          </a:p>
        </p:txBody>
      </p:sp>
    </p:spTree>
    <p:extLst>
      <p:ext uri="{BB962C8B-B14F-4D97-AF65-F5344CB8AC3E}">
        <p14:creationId xmlns:p14="http://schemas.microsoft.com/office/powerpoint/2010/main" val="35165373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961962" y="1633220"/>
            <a:ext cx="4379631" cy="4299685"/>
          </a:xfrm>
          <a:prstGeom prst="rect">
            <a:avLst/>
          </a:prstGeom>
          <a:noFill/>
        </p:spPr>
        <p:txBody>
          <a:bodyPr wrap="square" rtlCol="0">
            <a:spAutoFit/>
          </a:bodyPr>
          <a:lstStyle/>
          <a:p>
            <a:pPr algn="r" defTabSz="943033"/>
            <a:r>
              <a:rPr lang="pt-BR" sz="2735" b="1" i="1" dirty="0" err="1">
                <a:solidFill>
                  <a:prstClr val="black"/>
                </a:solidFill>
                <a:latin typeface="Times New Roman" panose="02020603050405020304" pitchFamily="18" charset="0"/>
                <a:cs typeface="Times New Roman" panose="02020603050405020304" pitchFamily="18" charset="0"/>
              </a:rPr>
              <a:t>Obsediados</a:t>
            </a:r>
            <a:r>
              <a:rPr lang="pt-BR" sz="2735" b="1" i="1" dirty="0">
                <a:solidFill>
                  <a:prstClr val="black"/>
                </a:solidFill>
                <a:latin typeface="Times New Roman" panose="02020603050405020304" pitchFamily="18" charset="0"/>
                <a:cs typeface="Times New Roman" panose="02020603050405020304" pitchFamily="18" charset="0"/>
              </a:rPr>
              <a:t> e Subjugados</a:t>
            </a:r>
            <a:endParaRPr lang="pt-BR" sz="2735" i="1" dirty="0">
              <a:solidFill>
                <a:prstClr val="black"/>
              </a:solidFill>
              <a:latin typeface="Times New Roman" panose="02020603050405020304" pitchFamily="18" charset="0"/>
              <a:cs typeface="Times New Roman" panose="02020603050405020304" pitchFamily="18" charset="0"/>
            </a:endParaRPr>
          </a:p>
          <a:p>
            <a:pPr algn="r" defTabSz="943033"/>
            <a:endParaRPr lang="pt-BR" sz="2735" i="1" dirty="0">
              <a:solidFill>
                <a:prstClr val="black"/>
              </a:solidFill>
              <a:latin typeface="Times New Roman" panose="02020603050405020304" pitchFamily="18" charset="0"/>
              <a:cs typeface="Times New Roman" panose="02020603050405020304" pitchFamily="18" charset="0"/>
            </a:endParaRPr>
          </a:p>
          <a:p>
            <a:pPr algn="r" defTabSz="943033"/>
            <a:r>
              <a:rPr lang="pt-BR" sz="2735" i="1" dirty="0">
                <a:solidFill>
                  <a:prstClr val="black"/>
                </a:solidFill>
                <a:latin typeface="Times New Roman" panose="02020603050405020304" pitchFamily="18" charset="0"/>
                <a:cs typeface="Times New Roman" panose="02020603050405020304" pitchFamily="18" charset="0"/>
              </a:rPr>
              <a:t>7º O grau de constrangimento e a natureza dos efeitos que produz marcam a diferença entre a obsessão, a subjugação e 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a:t>
            </a:r>
          </a:p>
          <a:p>
            <a:pPr algn="r" defTabSz="943033"/>
            <a:endParaRPr lang="pt-BR" sz="2735" i="1" dirty="0">
              <a:solidFill>
                <a:prstClr val="black"/>
              </a:solidFill>
              <a:latin typeface="Times New Roman" panose="02020603050405020304" pitchFamily="18" charset="0"/>
              <a:cs typeface="Times New Roman" panose="02020603050405020304" pitchFamily="18" charset="0"/>
            </a:endParaRP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p:txBody>
      </p:sp>
      <p:sp>
        <p:nvSpPr>
          <p:cNvPr id="4" name="Retângulo 3"/>
          <p:cNvSpPr/>
          <p:nvPr/>
        </p:nvSpPr>
        <p:spPr>
          <a:xfrm>
            <a:off x="4173783" y="4655762"/>
            <a:ext cx="4167810" cy="992235"/>
          </a:xfrm>
          <a:prstGeom prst="rect">
            <a:avLst/>
          </a:prstGeom>
        </p:spPr>
        <p:txBody>
          <a:bodyPr wrap="square">
            <a:spAutoFit/>
          </a:bodyPr>
          <a:lstStyle/>
          <a:p>
            <a:pPr algn="r" defTabSz="943033"/>
            <a:endParaRPr lang="pt-BR" sz="1954" i="1" dirty="0">
              <a:solidFill>
                <a:prstClr val="black"/>
              </a:solidFill>
              <a:latin typeface="Times New Roman" panose="02020603050405020304" pitchFamily="18" charset="0"/>
              <a:cs typeface="Times New Roman" panose="02020603050405020304" pitchFamily="18" charset="0"/>
            </a:endParaRPr>
          </a:p>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Revista Espírita, outubro de 1858, n.7.</a:t>
            </a:r>
          </a:p>
        </p:txBody>
      </p:sp>
      <p:sp>
        <p:nvSpPr>
          <p:cNvPr id="7" name="Seta para baixo 6"/>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7662475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54059" y="2048109"/>
            <a:ext cx="5557415" cy="3878737"/>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obsessão é a ação quase permanente de um Espírito estranho, que faz com que a vítima seja induzida, por uma necessidade incessante, a agir nesse ou naquele sentido, a fazer tal ou qual coisa.</a:t>
            </a:r>
          </a:p>
          <a:p>
            <a:pPr algn="r" defTabSz="943033"/>
            <a:endParaRPr lang="pt-BR" sz="2735" i="1" dirty="0">
              <a:solidFill>
                <a:prstClr val="black"/>
              </a:solidFill>
              <a:latin typeface="Times New Roman" panose="02020603050405020304" pitchFamily="18" charset="0"/>
              <a:cs typeface="Times New Roman" panose="02020603050405020304" pitchFamily="18" charset="0"/>
            </a:endParaRP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p:txBody>
      </p:sp>
      <p:sp>
        <p:nvSpPr>
          <p:cNvPr id="7" name="Retângulo 6"/>
          <p:cNvSpPr/>
          <p:nvPr/>
        </p:nvSpPr>
        <p:spPr>
          <a:xfrm>
            <a:off x="5205124" y="4587691"/>
            <a:ext cx="3350541" cy="992235"/>
          </a:xfrm>
          <a:prstGeom prst="rect">
            <a:avLst/>
          </a:prstGeom>
        </p:spPr>
        <p:txBody>
          <a:bodyPr wrap="square">
            <a:spAutoFit/>
          </a:bodyPr>
          <a:lstStyle/>
          <a:p>
            <a:pPr algn="just" defTabSz="943033"/>
            <a:endParaRPr lang="pt-BR" sz="1954" i="1" dirty="0">
              <a:solidFill>
                <a:prstClr val="black"/>
              </a:solidFill>
              <a:latin typeface="Times New Roman" panose="02020603050405020304" pitchFamily="18" charset="0"/>
              <a:cs typeface="Times New Roman" panose="02020603050405020304" pitchFamily="18" charset="0"/>
            </a:endParaRPr>
          </a:p>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Revista Espírita, outubro de 1858, n.7.</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3862235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165060" y="2048109"/>
            <a:ext cx="5521741" cy="3457788"/>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subjugação é uma opressão moral que paralisa a vontade daquele que a sofre, impelindo-o às mais despropositadas ações e, frequentemente, àquelas que mais contrariam os seus interesses.</a:t>
            </a: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p:txBody>
      </p:sp>
      <p:sp>
        <p:nvSpPr>
          <p:cNvPr id="7" name="Retângulo 6"/>
          <p:cNvSpPr/>
          <p:nvPr/>
        </p:nvSpPr>
        <p:spPr>
          <a:xfrm>
            <a:off x="5205124" y="4587691"/>
            <a:ext cx="3350541" cy="992235"/>
          </a:xfrm>
          <a:prstGeom prst="rect">
            <a:avLst/>
          </a:prstGeom>
        </p:spPr>
        <p:txBody>
          <a:bodyPr wrap="square">
            <a:spAutoFit/>
          </a:bodyPr>
          <a:lstStyle/>
          <a:p>
            <a:pPr algn="just" defTabSz="943033"/>
            <a:endParaRPr lang="pt-BR" sz="1954" i="1" dirty="0">
              <a:solidFill>
                <a:prstClr val="black"/>
              </a:solidFill>
              <a:latin typeface="Times New Roman" panose="02020603050405020304" pitchFamily="18" charset="0"/>
              <a:cs typeface="Times New Roman" panose="02020603050405020304" pitchFamily="18" charset="0"/>
            </a:endParaRPr>
          </a:p>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Revista Espírita, outubro de 1858, n.7.</a:t>
            </a:r>
          </a:p>
        </p:txBody>
      </p:sp>
      <p:sp>
        <p:nvSpPr>
          <p:cNvPr id="8" name="Seta para baixo 7"/>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18896894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1"/>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76101" y="1918608"/>
            <a:ext cx="4994639" cy="4299685"/>
          </a:xfrm>
          <a:prstGeom prst="rect">
            <a:avLst/>
          </a:prstGeom>
          <a:noFill/>
        </p:spPr>
        <p:txBody>
          <a:bodyPr wrap="square" rtlCol="0">
            <a:spAutoFit/>
          </a:bodyPr>
          <a:lstStyle/>
          <a:p>
            <a:pPr algn="r" defTabSz="943033"/>
            <a:r>
              <a:rPr lang="pt-BR" sz="2735" i="1" dirty="0">
                <a:solidFill>
                  <a:prstClr val="black"/>
                </a:solidFill>
                <a:latin typeface="Times New Roman" panose="02020603050405020304" pitchFamily="18" charset="0"/>
                <a:cs typeface="Times New Roman" panose="02020603050405020304" pitchFamily="18" charset="0"/>
              </a:rPr>
              <a:t>A </a:t>
            </a:r>
            <a:r>
              <a:rPr lang="pt-BR" sz="2735" b="1" i="1" dirty="0">
                <a:solidFill>
                  <a:prstClr val="black"/>
                </a:solidFill>
                <a:latin typeface="Times New Roman" panose="02020603050405020304" pitchFamily="18" charset="0"/>
                <a:cs typeface="Times New Roman" panose="02020603050405020304" pitchFamily="18" charset="0"/>
              </a:rPr>
              <a:t>fascinação</a:t>
            </a:r>
            <a:r>
              <a:rPr lang="pt-BR" sz="2735" i="1" dirty="0">
                <a:solidFill>
                  <a:prstClr val="black"/>
                </a:solidFill>
                <a:latin typeface="Times New Roman" panose="02020603050405020304" pitchFamily="18" charset="0"/>
                <a:cs typeface="Times New Roman" panose="02020603050405020304" pitchFamily="18" charset="0"/>
              </a:rPr>
              <a:t> é uma espécie de ilusão, ora produzida pela ação direta de um Espírito estranho, ora por seus raciocínios capciosos, ilusão que altera o senso moral, falseia o julgamento e faz tomar o mal pelo bem. </a:t>
            </a:r>
          </a:p>
          <a:p>
            <a:pPr algn="r" defTabSz="943033"/>
            <a:endParaRPr lang="pt-BR" sz="2735" i="1" dirty="0">
              <a:solidFill>
                <a:prstClr val="black"/>
              </a:solidFill>
              <a:latin typeface="Times New Roman" panose="02020603050405020304" pitchFamily="18" charset="0"/>
              <a:cs typeface="Times New Roman" panose="02020603050405020304" pitchFamily="18" charset="0"/>
            </a:endParaRP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a:p>
            <a:pPr algn="r" defTabSz="943033"/>
            <a:r>
              <a:rPr lang="pt-BR" sz="2735" i="1" dirty="0">
                <a:solidFill>
                  <a:prstClr val="black"/>
                </a:solidFill>
                <a:latin typeface="Times New Roman" panose="02020603050405020304" pitchFamily="18" charset="0"/>
                <a:cs typeface="Times New Roman" panose="02020603050405020304" pitchFamily="18" charset="0"/>
              </a:rPr>
              <a:t> </a:t>
            </a:r>
          </a:p>
        </p:txBody>
      </p:sp>
      <p:sp>
        <p:nvSpPr>
          <p:cNvPr id="8" name="Retângulo 7"/>
          <p:cNvSpPr/>
          <p:nvPr/>
        </p:nvSpPr>
        <p:spPr>
          <a:xfrm>
            <a:off x="4923736" y="4763313"/>
            <a:ext cx="3350541" cy="992235"/>
          </a:xfrm>
          <a:prstGeom prst="rect">
            <a:avLst/>
          </a:prstGeom>
        </p:spPr>
        <p:txBody>
          <a:bodyPr wrap="square">
            <a:spAutoFit/>
          </a:bodyPr>
          <a:lstStyle/>
          <a:p>
            <a:pPr algn="just" defTabSz="943033"/>
            <a:endParaRPr lang="pt-BR" sz="1954" i="1" dirty="0">
              <a:solidFill>
                <a:prstClr val="black"/>
              </a:solidFill>
              <a:latin typeface="Times New Roman" panose="02020603050405020304" pitchFamily="18" charset="0"/>
              <a:cs typeface="Times New Roman" panose="02020603050405020304" pitchFamily="18" charset="0"/>
            </a:endParaRPr>
          </a:p>
          <a:p>
            <a:pPr algn="r" defTabSz="943033"/>
            <a:r>
              <a:rPr lang="pt-BR" sz="1954" i="1" dirty="0">
                <a:solidFill>
                  <a:prstClr val="black"/>
                </a:solidFill>
                <a:latin typeface="Times New Roman" panose="02020603050405020304" pitchFamily="18" charset="0"/>
                <a:cs typeface="Times New Roman" panose="02020603050405020304" pitchFamily="18" charset="0"/>
              </a:rPr>
              <a:t>Allan Kardec - Revista Espírita, outubro de 1858, n.7.</a:t>
            </a:r>
          </a:p>
        </p:txBody>
      </p:sp>
      <p:sp>
        <p:nvSpPr>
          <p:cNvPr id="9" name="Seta para baixo 8"/>
          <p:cNvSpPr/>
          <p:nvPr/>
        </p:nvSpPr>
        <p:spPr>
          <a:xfrm>
            <a:off x="8589720" y="5741862"/>
            <a:ext cx="343796" cy="36032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033"/>
            <a:endParaRPr lang="pt-BR" sz="1856">
              <a:solidFill>
                <a:prstClr val="white"/>
              </a:solidFill>
              <a:latin typeface="Calibri"/>
            </a:endParaRPr>
          </a:p>
        </p:txBody>
      </p:sp>
    </p:spTree>
    <p:extLst>
      <p:ext uri="{BB962C8B-B14F-4D97-AF65-F5344CB8AC3E}">
        <p14:creationId xmlns:p14="http://schemas.microsoft.com/office/powerpoint/2010/main" val="36781896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descr="C:\Users\Convidado\Documents\logotipo_atual\novo_POWERPOINT_kardec3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503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95288" y="2582482"/>
            <a:ext cx="8362950" cy="1131079"/>
          </a:xfrm>
          <a:ln>
            <a:noFill/>
          </a:ln>
        </p:spPr>
        <p:style>
          <a:lnRef idx="1">
            <a:schemeClr val="dk1"/>
          </a:lnRef>
          <a:fillRef idx="2">
            <a:schemeClr val="dk1"/>
          </a:fillRef>
          <a:effectRef idx="1">
            <a:schemeClr val="dk1"/>
          </a:effectRef>
          <a:fontRef idx="minor">
            <a:schemeClr val="dk1"/>
          </a:fontRef>
        </p:style>
        <p:txBody>
          <a:bodyPr>
            <a:spAutoFit/>
          </a:bodyPr>
          <a:lstStyle/>
          <a:p>
            <a:pPr algn="ctr" eaLnBrk="1" hangingPunct="1">
              <a:lnSpc>
                <a:spcPct val="125000"/>
              </a:lnSpc>
              <a:spcBef>
                <a:spcPct val="15000"/>
              </a:spcBef>
              <a:spcAft>
                <a:spcPct val="15000"/>
              </a:spcAft>
              <a:defRPr/>
            </a:pPr>
            <a:r>
              <a:rPr lang="pt-BR" sz="5400" b="1" dirty="0">
                <a:solidFill>
                  <a:schemeClr val="tx1"/>
                </a:solidFill>
                <a:effectLst>
                  <a:outerShdw blurRad="38100" dist="38100" dir="2700000" algn="tl">
                    <a:srgbClr val="FFFFFF"/>
                  </a:outerShdw>
                </a:effectLst>
              </a:rPr>
              <a:t>LEI DA AFINIDADE</a:t>
            </a:r>
          </a:p>
        </p:txBody>
      </p:sp>
    </p:spTree>
    <p:extLst>
      <p:ext uri="{BB962C8B-B14F-4D97-AF65-F5344CB8AC3E}">
        <p14:creationId xmlns:p14="http://schemas.microsoft.com/office/powerpoint/2010/main" val="31371624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1" dirty="0"/>
              <a:t>Possessões</a:t>
            </a:r>
          </a:p>
        </p:txBody>
      </p:sp>
      <p:sp>
        <p:nvSpPr>
          <p:cNvPr id="3" name="Content Placeholder 2"/>
          <p:cNvSpPr>
            <a:spLocks noGrp="1"/>
          </p:cNvSpPr>
          <p:nvPr>
            <p:ph idx="1"/>
          </p:nvPr>
        </p:nvSpPr>
        <p:spPr>
          <a:xfrm>
            <a:off x="457200" y="1836614"/>
            <a:ext cx="4566514" cy="4289549"/>
          </a:xfrm>
        </p:spPr>
        <p:txBody>
          <a:bodyPr>
            <a:normAutofit fontScale="92500" lnSpcReduction="20000"/>
          </a:bodyPr>
          <a:lstStyle/>
          <a:p>
            <a:pPr marL="0" indent="0">
              <a:buNone/>
            </a:pPr>
            <a:r>
              <a:rPr lang="pt-BR" sz="2400" b="1" dirty="0"/>
              <a:t>Possesso = Dependência absoluta</a:t>
            </a:r>
          </a:p>
          <a:p>
            <a:pPr algn="just"/>
            <a:endParaRPr lang="pt-BR" sz="2400" dirty="0"/>
          </a:p>
          <a:p>
            <a:pPr algn="just"/>
            <a:r>
              <a:rPr lang="pt-BR" sz="2400" b="1" dirty="0"/>
              <a:t>Na possessão o espírito não entra no corpo do encarnado e sim se afina a seus defeitos.</a:t>
            </a:r>
          </a:p>
          <a:p>
            <a:pPr algn="just"/>
            <a:endParaRPr lang="pt-BR" sz="2400" b="1" dirty="0"/>
          </a:p>
          <a:p>
            <a:pPr algn="just"/>
            <a:r>
              <a:rPr lang="pt-BR" sz="2400" b="1" dirty="0"/>
              <a:t>A alma cria uma dependência de um outro Espírito, de maneira a estar por ele subjugada ou obsedada com sua vontade paralisada.</a:t>
            </a:r>
          </a:p>
          <a:p>
            <a:endParaRPr lang="pt-BR" sz="2400" dirty="0"/>
          </a:p>
          <a:p>
            <a:endParaRPr lang="pt-BR" dirty="0"/>
          </a:p>
          <a:p>
            <a:endParaRPr lang="pt-BR" dirty="0"/>
          </a:p>
        </p:txBody>
      </p:sp>
      <p:pic>
        <p:nvPicPr>
          <p:cNvPr id="5" name="Picture 4" descr="imgr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043" y="1836614"/>
            <a:ext cx="3303757" cy="428954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053391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1" dirty="0"/>
              <a:t>Possessões</a:t>
            </a:r>
          </a:p>
        </p:txBody>
      </p:sp>
      <p:sp>
        <p:nvSpPr>
          <p:cNvPr id="3" name="Content Placeholder 2"/>
          <p:cNvSpPr>
            <a:spLocks noGrp="1"/>
          </p:cNvSpPr>
          <p:nvPr>
            <p:ph idx="1"/>
          </p:nvPr>
        </p:nvSpPr>
        <p:spPr>
          <a:xfrm>
            <a:off x="4440179" y="1957737"/>
            <a:ext cx="4204676" cy="4525963"/>
          </a:xfrm>
        </p:spPr>
        <p:txBody>
          <a:bodyPr>
            <a:normAutofit/>
          </a:bodyPr>
          <a:lstStyle/>
          <a:p>
            <a:pPr algn="just"/>
            <a:r>
              <a:rPr lang="pt-BR" sz="2400" b="1" dirty="0"/>
              <a:t>A possessão não ocorre sem a participação daquele que a suporta, ou por sua fraqueza ou por seu desejo. </a:t>
            </a:r>
          </a:p>
          <a:p>
            <a:pPr algn="just"/>
            <a:endParaRPr lang="pt-BR" sz="2400" b="1" dirty="0"/>
          </a:p>
          <a:p>
            <a:pPr algn="just"/>
            <a:r>
              <a:rPr lang="pt-BR" sz="2400" b="1" dirty="0"/>
              <a:t>O tratamento pode se iniciar com a prece, porém Deus assiste aqueles que agem e não aqueles que se limitam a pedir.</a:t>
            </a:r>
          </a:p>
        </p:txBody>
      </p:sp>
      <p:pic>
        <p:nvPicPr>
          <p:cNvPr id="5" name="Picture 4" descr="imgr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11" y="1957737"/>
            <a:ext cx="3567854" cy="4290663"/>
          </a:xfrm>
          <a:prstGeom prst="ellipse">
            <a:avLst/>
          </a:prstGeom>
          <a:ln>
            <a:noFill/>
          </a:ln>
          <a:effectLst>
            <a:softEdge rad="112500"/>
          </a:effectLst>
        </p:spPr>
      </p:pic>
    </p:spTree>
    <p:extLst>
      <p:ext uri="{BB962C8B-B14F-4D97-AF65-F5344CB8AC3E}">
        <p14:creationId xmlns:p14="http://schemas.microsoft.com/office/powerpoint/2010/main" val="3400363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1" dirty="0"/>
              <a:t>Convulsionários	</a:t>
            </a:r>
          </a:p>
        </p:txBody>
      </p:sp>
      <p:sp>
        <p:nvSpPr>
          <p:cNvPr id="3" name="Content Placeholder 2"/>
          <p:cNvSpPr>
            <a:spLocks noGrp="1"/>
          </p:cNvSpPr>
          <p:nvPr>
            <p:ph idx="1"/>
          </p:nvPr>
        </p:nvSpPr>
        <p:spPr>
          <a:xfrm>
            <a:off x="3057049" y="1757485"/>
            <a:ext cx="5743002" cy="4756150"/>
          </a:xfrm>
        </p:spPr>
        <p:txBody>
          <a:bodyPr>
            <a:normAutofit fontScale="92500" lnSpcReduction="10000"/>
          </a:bodyPr>
          <a:lstStyle/>
          <a:p>
            <a:pPr algn="just"/>
            <a:r>
              <a:rPr lang="pt-BR" sz="2400" b="1" dirty="0"/>
              <a:t>Aqueles que tem convulsão.</a:t>
            </a:r>
          </a:p>
          <a:p>
            <a:pPr algn="just"/>
            <a:r>
              <a:rPr lang="pt-BR" sz="2400" b="1" dirty="0"/>
              <a:t>A origem desses fenômeno  está na influência magnética de um espírito agindo sobre uma anomalia do organismo físico do encarnado. </a:t>
            </a:r>
          </a:p>
          <a:p>
            <a:pPr algn="just"/>
            <a:r>
              <a:rPr lang="pt-BR" sz="2400" b="1" dirty="0"/>
              <a:t>Seria então, o espírito desencarnado, por estar vinculado psiquicamente ao encarnado, por afinidade de pensamentos, atuando magneticamente no organismo físico do encarnado, produzindo as convulsões.</a:t>
            </a:r>
          </a:p>
          <a:p>
            <a:pPr algn="just"/>
            <a:r>
              <a:rPr lang="pt-BR" sz="2400" b="1" dirty="0"/>
              <a:t>Revista Espírita 1859 </a:t>
            </a:r>
            <a:r>
              <a:rPr lang="en-US" sz="2400" b="1" dirty="0"/>
              <a:t>–</a:t>
            </a:r>
            <a:r>
              <a:rPr lang="pt-BR" sz="2400" b="1" dirty="0"/>
              <a:t>Nov 407.</a:t>
            </a:r>
          </a:p>
          <a:p>
            <a:endParaRPr lang="pt-BR" sz="2400" dirty="0"/>
          </a:p>
        </p:txBody>
      </p:sp>
      <p:pic>
        <p:nvPicPr>
          <p:cNvPr id="5" name="Picture 4" descr="imgr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769" y="1914769"/>
            <a:ext cx="2562156" cy="4441582"/>
          </a:xfrm>
          <a:prstGeom prst="rect">
            <a:avLst/>
          </a:prstGeom>
        </p:spPr>
      </p:pic>
    </p:spTree>
    <p:extLst>
      <p:ext uri="{BB962C8B-B14F-4D97-AF65-F5344CB8AC3E}">
        <p14:creationId xmlns:p14="http://schemas.microsoft.com/office/powerpoint/2010/main" val="3601989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1" dirty="0"/>
              <a:t>Convulsionários	</a:t>
            </a:r>
          </a:p>
        </p:txBody>
      </p:sp>
      <p:sp>
        <p:nvSpPr>
          <p:cNvPr id="3" name="Content Placeholder 2"/>
          <p:cNvSpPr>
            <a:spLocks noGrp="1"/>
          </p:cNvSpPr>
          <p:nvPr>
            <p:ph idx="1"/>
          </p:nvPr>
        </p:nvSpPr>
        <p:spPr>
          <a:xfrm>
            <a:off x="273538" y="1884974"/>
            <a:ext cx="5170091" cy="4728551"/>
          </a:xfrm>
        </p:spPr>
        <p:txBody>
          <a:bodyPr>
            <a:normAutofit fontScale="85000" lnSpcReduction="20000"/>
          </a:bodyPr>
          <a:lstStyle/>
          <a:p>
            <a:pPr marL="0" indent="0">
              <a:buNone/>
            </a:pPr>
            <a:r>
              <a:rPr lang="pt-BR" b="1" dirty="0"/>
              <a:t>        </a:t>
            </a:r>
            <a:r>
              <a:rPr lang="pt-BR" sz="3300" b="1" dirty="0"/>
              <a:t>Efeitos do convulsionário:</a:t>
            </a:r>
          </a:p>
          <a:p>
            <a:pPr algn="just"/>
            <a:r>
              <a:rPr lang="pt-BR" sz="2800" dirty="0"/>
              <a:t>Pode ter a insensibilidade física como efeito do magnetismo que atua sobre o sistema nervoso. ( não sentem dor)</a:t>
            </a:r>
          </a:p>
          <a:p>
            <a:pPr algn="just"/>
            <a:r>
              <a:rPr lang="pt-BR" sz="2800" dirty="0"/>
              <a:t>Faculdade de falar diferentes línguas.</a:t>
            </a:r>
          </a:p>
          <a:p>
            <a:pPr algn="just"/>
            <a:r>
              <a:rPr lang="pt-BR" sz="2800" dirty="0"/>
              <a:t>Facilidade de ler o pensamento.</a:t>
            </a:r>
          </a:p>
          <a:p>
            <a:pPr algn="just"/>
            <a:r>
              <a:rPr lang="pt-BR" sz="2800" dirty="0"/>
              <a:t>Transmissão simpática das dores como numa espécie de sonambulismo desperto, dos que os procuram.</a:t>
            </a:r>
          </a:p>
          <a:p>
            <a:endParaRPr lang="pt-BR" sz="2800" dirty="0"/>
          </a:p>
          <a:p>
            <a:endParaRPr lang="pt-BR" dirty="0"/>
          </a:p>
        </p:txBody>
      </p:sp>
      <p:pic>
        <p:nvPicPr>
          <p:cNvPr id="5" name="Picture 4" descr="imgr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290" y="1884974"/>
            <a:ext cx="3087672" cy="43634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1191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398" y="274638"/>
            <a:ext cx="7583488" cy="1143000"/>
          </a:xfrm>
        </p:spPr>
        <p:txBody>
          <a:bodyPr/>
          <a:lstStyle/>
          <a:p>
            <a:r>
              <a:rPr lang="pt-BR" b="1" dirty="0"/>
              <a:t>Convulsionários	</a:t>
            </a:r>
          </a:p>
        </p:txBody>
      </p:sp>
      <p:sp>
        <p:nvSpPr>
          <p:cNvPr id="3" name="Content Placeholder 2"/>
          <p:cNvSpPr>
            <a:spLocks noGrp="1"/>
          </p:cNvSpPr>
          <p:nvPr>
            <p:ph idx="1"/>
          </p:nvPr>
        </p:nvSpPr>
        <p:spPr>
          <a:xfrm>
            <a:off x="3040310" y="1860259"/>
            <a:ext cx="5701018" cy="4756150"/>
          </a:xfrm>
        </p:spPr>
        <p:txBody>
          <a:bodyPr>
            <a:normAutofit/>
          </a:bodyPr>
          <a:lstStyle/>
          <a:p>
            <a:pPr algn="just"/>
            <a:r>
              <a:rPr lang="pt-BR" sz="2400" b="1" dirty="0"/>
              <a:t>Como se pode fazer cessar a ocorrência deste fenômeno?</a:t>
            </a:r>
          </a:p>
          <a:p>
            <a:pPr algn="just"/>
            <a:r>
              <a:rPr lang="pt-BR" sz="2400" dirty="0"/>
              <a:t>A atuação dos espíritos é secundária, pois nada mais fazem do que se aproveitarem de uma disposição do organismo físico do encarnado. </a:t>
            </a:r>
          </a:p>
          <a:p>
            <a:pPr algn="just"/>
            <a:r>
              <a:rPr lang="pt-BR" sz="2400" dirty="0"/>
              <a:t>Sendo assim, é possível neutralizar a sua ação através de um tratamento espiritual e preces.</a:t>
            </a:r>
          </a:p>
        </p:txBody>
      </p:sp>
      <p:pic>
        <p:nvPicPr>
          <p:cNvPr id="5" name="Picture 4" descr="imgr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21" y="1417638"/>
            <a:ext cx="2669970" cy="49387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4047330" y="5814503"/>
            <a:ext cx="35271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103154"/>
                </a:solidFill>
                <a:effectLst/>
                <a:uLnTx/>
                <a:uFillTx/>
                <a:latin typeface="Corbel"/>
                <a:ea typeface="+mn-ea"/>
                <a:cs typeface="+mn-cs"/>
              </a:rPr>
              <a:t>Missionários da Luz - Caso Marcelo </a:t>
            </a:r>
          </a:p>
        </p:txBody>
      </p:sp>
    </p:spTree>
    <p:extLst>
      <p:ext uri="{BB962C8B-B14F-4D97-AF65-F5344CB8AC3E}">
        <p14:creationId xmlns:p14="http://schemas.microsoft.com/office/powerpoint/2010/main" val="736276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extLst/>
          </p:nvPr>
        </p:nvGraphicFramePr>
        <p:xfrm>
          <a:off x="544083" y="1985232"/>
          <a:ext cx="8077403" cy="2813190"/>
        </p:xfrm>
        <a:graphic>
          <a:graphicData uri="http://schemas.openxmlformats.org/drawingml/2006/table">
            <a:tbl>
              <a:tblPr firstRow="1" bandRow="1"/>
              <a:tblGrid>
                <a:gridCol w="8077403">
                  <a:extLst>
                    <a:ext uri="{9D8B030D-6E8A-4147-A177-3AD203B41FA5}">
                      <a16:colId xmlns:a16="http://schemas.microsoft.com/office/drawing/2014/main" val="1244802210"/>
                    </a:ext>
                  </a:extLst>
                </a:gridCol>
              </a:tblGrid>
              <a:tr h="281319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just"/>
                      <a:r>
                        <a:rPr lang="pt-BR" sz="2000" dirty="0">
                          <a:solidFill>
                            <a:srgbClr val="FFFF00"/>
                          </a:solidFill>
                        </a:rPr>
                        <a:t>NOTAS</a:t>
                      </a:r>
                    </a:p>
                    <a:p>
                      <a:pPr algn="just"/>
                      <a:endParaRPr lang="pt-BR" sz="2000" dirty="0">
                        <a:solidFill>
                          <a:srgbClr val="FFFF00"/>
                        </a:solidFill>
                      </a:endParaRPr>
                    </a:p>
                    <a:p>
                      <a:pPr algn="just"/>
                      <a:endParaRPr lang="pt-BR" sz="2000" dirty="0"/>
                    </a:p>
                    <a:p>
                      <a:pPr algn="just"/>
                      <a:r>
                        <a:rPr lang="pt-BR" sz="2000" dirty="0"/>
                        <a:t>[30]	Esta resposta dos Espíritos lembra a Kardec os estudos magnéticos a que se dedicara longamente, antes do Espiritismo, e que lhe serviram, como se vê, de preparação para o desempenho da sua missão de pesquisador e codificador. (N. do T.)</a:t>
                      </a:r>
                    </a:p>
                    <a:p>
                      <a:pPr algn="just"/>
                      <a:endParaRPr lang="pt-BR" sz="20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95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14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49807">
                <a:tc>
                  <a:txBody>
                    <a:bodyPr/>
                    <a:lstStyle/>
                    <a:p>
                      <a:pPr algn="just"/>
                      <a:r>
                        <a:rPr lang="pt-BR" sz="2400" dirty="0"/>
                        <a:t>Entre as faculdades estranhas que se notam nos convulsionários, reconhecemos facilmente algumas de que o sonambulismo e o magnetismo oferecem numerosos exemplos: tais são, entre outras, a insensibilidade física, a leitura do pensamento, a transmissão simpática de dores, etc. Não se pode duvidar que esses indivíduos em crise estejam numa espécie de estado sonambúlico desperto, provocado pela influência que exercem uns sobre os outros.</a:t>
                      </a:r>
                    </a:p>
                    <a:p>
                      <a:pPr algn="just"/>
                      <a:r>
                        <a:rPr lang="pt-BR" sz="2400" dirty="0"/>
                        <a:t>Eles são, ao mesmo tempo, magnetizadores e magnetizados, sem o saber.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63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333365533"/>
              </p:ext>
            </p:extLst>
          </p:nvPr>
        </p:nvGraphicFramePr>
        <p:xfrm>
          <a:off x="685041" y="447874"/>
          <a:ext cx="7857461" cy="5882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870864">
                <a:tc>
                  <a:txBody>
                    <a:bodyPr/>
                    <a:lstStyle/>
                    <a:p>
                      <a:pPr marL="342900" indent="-342900" algn="just">
                        <a:buAutoNum type="arabicPeriod" startAt="483"/>
                      </a:pPr>
                      <a:r>
                        <a:rPr lang="pt-BR" sz="2000" dirty="0"/>
                        <a:t> Qual a causa da insensibilidade física que se verifica, seja entre certos convulsionários, seja entre outros indivíduos submetidos às torturas mais atrozes?</a:t>
                      </a:r>
                    </a:p>
                    <a:p>
                      <a:pPr marL="342900" indent="-342900" algn="just">
                        <a:buAutoNum type="arabicPeriod" startAt="483"/>
                      </a:pPr>
                      <a:endParaRPr lang="pt-BR" sz="2000" dirty="0">
                        <a:solidFill>
                          <a:srgbClr val="FFFF00"/>
                        </a:solidFill>
                      </a:endParaRPr>
                    </a:p>
                    <a:p>
                      <a:pPr algn="just"/>
                      <a:r>
                        <a:rPr lang="pt-BR" sz="2000" dirty="0">
                          <a:solidFill>
                            <a:srgbClr val="FFFF00"/>
                          </a:solidFill>
                        </a:rPr>
                        <a:t>R. Entre alguns é um efeito exclusivamente magnético, que age sobre o sistema nervoso da mesma maneira que certas substâncias. Entre outros, a exaltação do pensamento embota a sensibilidade, pelo que a vida parece haver-se retirado do corpo e se transportado ao Espírito. Não sabeis que, quando o Espírito está fortemente preocupado com uma coisa, o corpo não sente, não ouve e não vê?</a:t>
                      </a:r>
                    </a:p>
                    <a:p>
                      <a:pPr algn="just"/>
                      <a:r>
                        <a:rPr lang="pt-BR" sz="2000" dirty="0">
                          <a:solidFill>
                            <a:srgbClr val="FFFF00"/>
                          </a:solidFill>
                        </a:rPr>
                        <a:t>A exaltação fanática e o entusiasmo oferecem muitas vezes, nos casos de suplício, o exemplo de uma calma e de um sangue frio que não poderiam triunfar de uma dor aguda, se não se admitisse que a sensibilidade foi neutralizada por uma espécie de efeito anestésico. Sabe-se que, no calor do combate, frequentemente não se percebe um ferimento grave, enquanto nas circunstâncias ordinárias uma arranhadura provoca tremores.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92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44805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80560">
                <a:tc>
                  <a:txBody>
                    <a:bodyPr/>
                    <a:lstStyle/>
                    <a:p>
                      <a:pPr algn="just"/>
                      <a:r>
                        <a:rPr lang="pt-BR" sz="2400" dirty="0"/>
                        <a:t>Desde que esses fenômenos dependem de uma causa física e da ação de certos Espíritos, pode-se perguntar como, em alguns casos, a autoridade os pode fazer cessar. A razão é simples. A ação dos Espíritos é secundária, eles nada mais fazem do que aproveitar uma disposição natural. A autoridade não pode suprimir essa disposição, mas a causa que a entretinha e exaltava; de ativa, ela a torna latente, e com razão para agir assim, porque o fato resultava em abuso e escândalo. Sabe-se, aliás, que essa intervenção é impotente, quando a ação dos Espíritos é direta e espontânea.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4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2" name="Picture 4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de cantos arredondados 9"/>
          <p:cNvSpPr/>
          <p:nvPr/>
        </p:nvSpPr>
        <p:spPr>
          <a:xfrm>
            <a:off x="571500" y="1214438"/>
            <a:ext cx="8072438" cy="4643437"/>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ctr" defTabSz="914400" rtl="0" eaLnBrk="0" fontAlgn="auto" latinLnBrk="0" hangingPunct="0">
              <a:lnSpc>
                <a:spcPct val="150000"/>
              </a:lnSpc>
              <a:spcBef>
                <a:spcPts val="0"/>
              </a:spcBef>
              <a:spcAft>
                <a:spcPts val="0"/>
              </a:spcAft>
              <a:buClrTx/>
              <a:buSzTx/>
              <a:buFontTx/>
              <a:buNone/>
              <a:tabLst/>
              <a:defRPr/>
            </a:pPr>
            <a:r>
              <a:rPr kumimoji="0" lang="pt-BR" sz="50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A Mediunidade foi descoberta pelo Espiritismo?</a:t>
            </a:r>
          </a:p>
        </p:txBody>
      </p:sp>
    </p:spTree>
    <p:extLst>
      <p:ext uri="{BB962C8B-B14F-4D97-AF65-F5344CB8AC3E}">
        <p14:creationId xmlns:p14="http://schemas.microsoft.com/office/powerpoint/2010/main" val="4074730305"/>
      </p:ext>
    </p:extLst>
  </p:cSld>
  <p:clrMapOvr>
    <a:masterClrMapping/>
  </p:clrMapOvr>
  <p:timing>
    <p:tnLst>
      <p:par>
        <p:cTn id="1" dur="indefinite" restart="never" nodeType="tmRoot">
          <p:childTnLst>
            <p:audio>
              <p:cMediaNode numSld="7" showWhenStopped="0">
                <p:cTn id="2" repeatCount="indefinite" fill="hold" display="0">
                  <p:stCondLst>
                    <p:cond delay="indefinite"/>
                  </p:stCondLst>
                  <p:endCondLst>
                    <p:cond evt="onPrev" delay="0">
                      <p:tgtEl>
                        <p:sldTgt/>
                      </p:tgtEl>
                    </p:cond>
                    <p:cond evt="onStopAudio" delay="0">
                      <p:tgtEl>
                        <p:sldTgt/>
                      </p:tgtEl>
                    </p:cond>
                  </p:endCondLst>
                </p:cTn>
                <p:tgtEl>
                  <p:spTgt spid="1643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55576" y="1052736"/>
            <a:ext cx="7560840" cy="1566174"/>
          </a:xfrm>
          <a:ln>
            <a:noFill/>
          </a:ln>
          <a:effectLst/>
          <a:scene3d>
            <a:camera prst="orthographicFront">
              <a:rot lat="0" lon="0" rev="0"/>
            </a:camera>
            <a:lightRig rig="balanced" dir="t">
              <a:rot lat="0" lon="0" rev="8700000"/>
            </a:lightRig>
          </a:scene3d>
          <a:sp3d>
            <a:bevelT w="190500" h="38100"/>
          </a:sp3d>
        </p:spPr>
        <p:txBody>
          <a:bodyPr>
            <a:noAutofit/>
          </a:bodyPr>
          <a:lstStyle/>
          <a:p>
            <a:pPr algn="just" hangingPunct="0"/>
            <a:r>
              <a:rPr lang="pt-BR" sz="3600" i="1" dirty="0"/>
              <a:t>460 .Além dos pensamentos que nos são próprios, muitos outros existem que são sugeridos pelos espíritos. </a:t>
            </a:r>
          </a:p>
        </p:txBody>
      </p:sp>
      <p:pic>
        <p:nvPicPr>
          <p:cNvPr id="15361" name="Picture 1" descr="C:\Users\Gracinha\Pictures\gg.jpg"/>
          <p:cNvPicPr>
            <a:picLocks noChangeAspect="1" noChangeArrowheads="1"/>
          </p:cNvPicPr>
          <p:nvPr/>
        </p:nvPicPr>
        <p:blipFill>
          <a:blip r:embed="rId3" cstate="print"/>
          <a:srcRect/>
          <a:stretch>
            <a:fillRect/>
          </a:stretch>
        </p:blipFill>
        <p:spPr bwMode="auto">
          <a:xfrm>
            <a:off x="4859018" y="2905049"/>
            <a:ext cx="3102908" cy="2054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 Box 5"/>
          <p:cNvSpPr txBox="1">
            <a:spLocks noChangeArrowheads="1"/>
          </p:cNvSpPr>
          <p:nvPr/>
        </p:nvSpPr>
        <p:spPr bwMode="auto">
          <a:xfrm>
            <a:off x="1331640" y="5373216"/>
            <a:ext cx="6336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 ALLAN KARDEC – Q. 460)</a:t>
            </a:r>
          </a:p>
        </p:txBody>
      </p:sp>
      <p:pic>
        <p:nvPicPr>
          <p:cNvPr id="10" name="Picture 2" descr="C:\Users\Gracinha\Pictures\acaoreacao.jpg"/>
          <p:cNvPicPr>
            <a:picLocks noChangeAspect="1" noChangeArrowheads="1"/>
          </p:cNvPicPr>
          <p:nvPr/>
        </p:nvPicPr>
        <p:blipFill>
          <a:blip r:embed="rId4" cstate="print"/>
          <a:srcRect/>
          <a:stretch>
            <a:fillRect/>
          </a:stretch>
        </p:blipFill>
        <p:spPr bwMode="auto">
          <a:xfrm>
            <a:off x="1259632" y="2943448"/>
            <a:ext cx="3361544" cy="2020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902962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7" name="Retângulo de cantos arredondados 6"/>
          <p:cNvSpPr/>
          <p:nvPr/>
        </p:nvSpPr>
        <p:spPr>
          <a:xfrm>
            <a:off x="106363" y="785813"/>
            <a:ext cx="8931275" cy="535781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63538" marR="0" lvl="0" indent="-363538" algn="l" defTabSz="914400" rtl="0" eaLnBrk="1" fontAlgn="base" latinLnBrk="0" hangingPunct="1">
              <a:lnSpc>
                <a:spcPct val="125000"/>
              </a:lnSpc>
              <a:spcBef>
                <a:spcPts val="300"/>
              </a:spcBef>
              <a:spcAft>
                <a:spcPts val="300"/>
              </a:spcAft>
              <a:buClrTx/>
              <a:buSzTx/>
              <a:buFont typeface="Wingdings" pitchFamily="2" charset="2"/>
              <a:buChar char="Ø"/>
              <a:tabLst/>
              <a:defRPr/>
            </a:pPr>
            <a:r>
              <a:rPr kumimoji="0" lang="pt-BR"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Os profetas eram médiuns;</a:t>
            </a:r>
          </a:p>
          <a:p>
            <a:pPr marL="363538" marR="0" lvl="0" indent="-363538" algn="l" defTabSz="914400" rtl="0" eaLnBrk="1" fontAlgn="base" latinLnBrk="0" hangingPunct="1">
              <a:lnSpc>
                <a:spcPct val="125000"/>
              </a:lnSpc>
              <a:spcBef>
                <a:spcPts val="300"/>
              </a:spcBef>
              <a:spcAft>
                <a:spcPts val="300"/>
              </a:spcAft>
              <a:buClrTx/>
              <a:buSzTx/>
              <a:buFont typeface="Wingdings" pitchFamily="2" charset="2"/>
              <a:buChar char="Ø"/>
              <a:tabLst/>
              <a:defRPr/>
            </a:pPr>
            <a:r>
              <a:rPr kumimoji="0" lang="pt-BR" sz="34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Os Caldeus e os Assírios tinham médiuns;</a:t>
            </a:r>
          </a:p>
          <a:p>
            <a:pPr marL="363538" marR="0" lvl="0" indent="-363538" algn="l" defTabSz="914400" rtl="0" eaLnBrk="1" fontAlgn="base" latinLnBrk="0" hangingPunct="1">
              <a:lnSpc>
                <a:spcPct val="125000"/>
              </a:lnSpc>
              <a:spcBef>
                <a:spcPts val="300"/>
              </a:spcBef>
              <a:spcAft>
                <a:spcPts val="300"/>
              </a:spcAft>
              <a:buClrTx/>
              <a:buSzTx/>
              <a:buFont typeface="Wingdings" pitchFamily="2" charset="2"/>
              <a:buChar char="Ø"/>
              <a:tabLst/>
              <a:defRPr/>
            </a:pPr>
            <a:r>
              <a:rPr kumimoji="0" lang="pt-BR" sz="3400" b="1" i="0" u="none" strike="noStrike" kern="1200" cap="none" spc="0" normalizeH="0" baseline="0" noProof="0" dirty="0">
                <a:ln>
                  <a:noFill/>
                </a:ln>
                <a:solidFill>
                  <a:srgbClr val="660066"/>
                </a:solidFill>
                <a:effectLst>
                  <a:outerShdw blurRad="38100" dist="38100" dir="2700000" algn="tl">
                    <a:srgbClr val="000000">
                      <a:alpha val="43137"/>
                    </a:srgbClr>
                  </a:outerShdw>
                </a:effectLst>
                <a:uLnTx/>
                <a:uFillTx/>
                <a:latin typeface="Comic Sans MS" pitchFamily="66" charset="0"/>
                <a:ea typeface="+mn-ea"/>
                <a:cs typeface="+mn-cs"/>
              </a:rPr>
              <a:t>Sócrates era dirigido por um Espírito; </a:t>
            </a:r>
          </a:p>
          <a:p>
            <a:pPr marL="363538" marR="0" lvl="0" indent="-363538" algn="l" defTabSz="914400" rtl="0" eaLnBrk="1" fontAlgn="base" latinLnBrk="0" hangingPunct="1">
              <a:lnSpc>
                <a:spcPct val="125000"/>
              </a:lnSpc>
              <a:spcBef>
                <a:spcPts val="300"/>
              </a:spcBef>
              <a:spcAft>
                <a:spcPts val="300"/>
              </a:spcAft>
              <a:buClrTx/>
              <a:buSzTx/>
              <a:buFont typeface="Wingdings" pitchFamily="2" charset="2"/>
              <a:buChar char="Ø"/>
              <a:tabLst/>
              <a:defRPr/>
            </a:pPr>
            <a:r>
              <a:rPr kumimoji="0" lang="pt-BR" sz="34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As inspirações de Joana d'Arc não eram mais do que vozes de Espíritos. </a:t>
            </a:r>
          </a:p>
        </p:txBody>
      </p:sp>
      <p:sp>
        <p:nvSpPr>
          <p:cNvPr id="4" name="Retângulo de cantos arredondados 3"/>
          <p:cNvSpPr/>
          <p:nvPr/>
        </p:nvSpPr>
        <p:spPr>
          <a:xfrm>
            <a:off x="142875" y="71438"/>
            <a:ext cx="8858250" cy="642937"/>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8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O Dom da Mediunidade é antigo!</a:t>
            </a:r>
          </a:p>
        </p:txBody>
      </p:sp>
      <p:sp>
        <p:nvSpPr>
          <p:cNvPr id="6" name="Retângulo de cantos arredondados 5"/>
          <p:cNvSpPr/>
          <p:nvPr/>
        </p:nvSpPr>
        <p:spPr>
          <a:xfrm>
            <a:off x="106363" y="6286500"/>
            <a:ext cx="8966200" cy="500063"/>
          </a:xfrm>
          <a:prstGeom prst="round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KARDEC, Allan. </a:t>
            </a:r>
            <a:r>
              <a:rPr kumimoji="0" lang="pt-BR" sz="2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O Livro dos Médiuns</a:t>
            </a:r>
            <a:r>
              <a:rPr kumimoji="0" lang="pt-BR"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 Cap. 31, item 11.  </a:t>
            </a:r>
          </a:p>
        </p:txBody>
      </p:sp>
    </p:spTree>
    <p:extLst>
      <p:ext uri="{BB962C8B-B14F-4D97-AF65-F5344CB8AC3E}">
        <p14:creationId xmlns:p14="http://schemas.microsoft.com/office/powerpoint/2010/main" val="3583835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mph" presetSubtype="0" nodeType="clickEffect">
                                  <p:stCondLst>
                                    <p:cond delay="0"/>
                                  </p:stCondLst>
                                  <p:childTnLst>
                                    <p:set>
                                      <p:cBhvr rctx="PPT">
                                        <p:cTn id="13" dur="indefinite"/>
                                        <p:tgtEl>
                                          <p:spTgt spid="7">
                                            <p:txEl>
                                              <p:pRg st="0" end="0"/>
                                            </p:txEl>
                                          </p:spTgt>
                                        </p:tgtEl>
                                        <p:attrNameLst>
                                          <p:attrName>style.opacity</p:attrName>
                                        </p:attrNameLst>
                                      </p:cBhvr>
                                      <p:to>
                                        <p:strVal val="0.5"/>
                                      </p:to>
                                    </p:set>
                                    <p:animEffect filter="image" prLst="opacity: 0.5">
                                      <p:cBhvr rctx="IE">
                                        <p:cTn id="14" dur="indefinite"/>
                                        <p:tgtEl>
                                          <p:spTgt spid="7">
                                            <p:txEl>
                                              <p:pRg st="0" end="0"/>
                                            </p:txEl>
                                          </p:spTgt>
                                        </p:tgtEl>
                                      </p:cBhvr>
                                    </p:animEffect>
                                  </p:childTnLst>
                                </p:cTn>
                              </p:par>
                            </p:childTnLst>
                          </p:cTn>
                        </p:par>
                        <p:par>
                          <p:cTn id="15" fill="hold" nodeType="afterGroup">
                            <p:stCondLst>
                              <p:cond delay="0"/>
                            </p:stCondLst>
                            <p:childTnLst>
                              <p:par>
                                <p:cTn id="16" presetID="29" presetClass="entr" presetSubtype="0" fill="hold"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nodeType="clickEffect">
                                  <p:stCondLst>
                                    <p:cond delay="0"/>
                                  </p:stCondLst>
                                  <p:childTnLst>
                                    <p:set>
                                      <p:cBhvr rctx="PPT">
                                        <p:cTn id="24" dur="indefinite"/>
                                        <p:tgtEl>
                                          <p:spTgt spid="7">
                                            <p:txEl>
                                              <p:pRg st="1" end="1"/>
                                            </p:txEl>
                                          </p:spTgt>
                                        </p:tgtEl>
                                        <p:attrNameLst>
                                          <p:attrName>style.opacity</p:attrName>
                                        </p:attrNameLst>
                                      </p:cBhvr>
                                      <p:to>
                                        <p:strVal val="0.5"/>
                                      </p:to>
                                    </p:set>
                                    <p:animEffect filter="image" prLst="opacity: 0.5">
                                      <p:cBhvr rctx="IE">
                                        <p:cTn id="25" dur="indefinite"/>
                                        <p:tgtEl>
                                          <p:spTgt spid="7">
                                            <p:txEl>
                                              <p:pRg st="1" end="1"/>
                                            </p:txEl>
                                          </p:spTgt>
                                        </p:tgtEl>
                                      </p:cBhvr>
                                    </p:animEffect>
                                  </p:childTnLst>
                                </p:cTn>
                              </p:par>
                            </p:childTnLst>
                          </p:cTn>
                        </p:par>
                        <p:par>
                          <p:cTn id="26" fill="hold" nodeType="afterGroup">
                            <p:stCondLst>
                              <p:cond delay="0"/>
                            </p:stCondLst>
                            <p:childTnLst>
                              <p:par>
                                <p:cTn id="27" presetID="29" presetClass="entr" presetSubtype="0" fill="hold"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7">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mph" presetSubtype="0" nodeType="clickEffect">
                                  <p:stCondLst>
                                    <p:cond delay="0"/>
                                  </p:stCondLst>
                                  <p:childTnLst>
                                    <p:set>
                                      <p:cBhvr rctx="PPT">
                                        <p:cTn id="35" dur="indefinite"/>
                                        <p:tgtEl>
                                          <p:spTgt spid="7">
                                            <p:txEl>
                                              <p:pRg st="2" end="2"/>
                                            </p:txEl>
                                          </p:spTgt>
                                        </p:tgtEl>
                                        <p:attrNameLst>
                                          <p:attrName>style.opacity</p:attrName>
                                        </p:attrNameLst>
                                      </p:cBhvr>
                                      <p:to>
                                        <p:strVal val="0.5"/>
                                      </p:to>
                                    </p:set>
                                    <p:animEffect filter="image" prLst="opacity: 0.5">
                                      <p:cBhvr rctx="IE">
                                        <p:cTn id="36" dur="indefinite"/>
                                        <p:tgtEl>
                                          <p:spTgt spid="7">
                                            <p:txEl>
                                              <p:pRg st="2" end="2"/>
                                            </p:txEl>
                                          </p:spTgt>
                                        </p:tgtEl>
                                      </p:cBhvr>
                                    </p:animEffect>
                                  </p:childTnLst>
                                </p:cTn>
                              </p:par>
                            </p:childTnLst>
                          </p:cTn>
                        </p:par>
                        <p:par>
                          <p:cTn id="37" fill="hold" nodeType="afterGroup">
                            <p:stCondLst>
                              <p:cond delay="0"/>
                            </p:stCondLst>
                            <p:childTnLst>
                              <p:par>
                                <p:cTn id="38" presetID="29" presetClass="entr" presetSubtype="0" fill="hold" nodeType="after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 calcmode="lin" valueType="num">
                                      <p:cBhvr>
                                        <p:cTn id="40"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41"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8" name="Text Box 2"/>
          <p:cNvSpPr txBox="1">
            <a:spLocks noChangeArrowheads="1"/>
          </p:cNvSpPr>
          <p:nvPr/>
        </p:nvSpPr>
        <p:spPr bwMode="auto">
          <a:xfrm>
            <a:off x="329262" y="186392"/>
            <a:ext cx="8572560" cy="715089"/>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Então. O que é Mediunidade? </a:t>
            </a:r>
          </a:p>
        </p:txBody>
      </p:sp>
      <p:sp>
        <p:nvSpPr>
          <p:cNvPr id="10" name="Retângulo de cantos arredondados 9"/>
          <p:cNvSpPr/>
          <p:nvPr/>
        </p:nvSpPr>
        <p:spPr>
          <a:xfrm>
            <a:off x="177800" y="1857375"/>
            <a:ext cx="8788400" cy="4143375"/>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50000"/>
              </a:lnSpc>
              <a:spcBef>
                <a:spcPts val="0"/>
              </a:spcBef>
              <a:spcAft>
                <a:spcPts val="0"/>
              </a:spcAft>
              <a:buClrTx/>
              <a:buSzTx/>
              <a:buFontTx/>
              <a:buNone/>
              <a:tabLst/>
              <a:defRPr/>
            </a:pPr>
            <a:r>
              <a:rPr kumimoji="0" lang="pt-BR" sz="33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 a mediunidade é inerente a uma disposição orgânica, de que qualquer homem [Espírito encarnado] pode ser dotado, como da de ver, de ouvir, de falar. [...]</a:t>
            </a:r>
          </a:p>
        </p:txBody>
      </p:sp>
      <p:sp>
        <p:nvSpPr>
          <p:cNvPr id="11" name="Rectangle 8"/>
          <p:cNvSpPr>
            <a:spLocks noChangeArrowheads="1"/>
          </p:cNvSpPr>
          <p:nvPr/>
        </p:nvSpPr>
        <p:spPr bwMode="auto">
          <a:xfrm>
            <a:off x="0" y="6072188"/>
            <a:ext cx="9144000" cy="714375"/>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342900" marR="0" lvl="0" indent="-342900" algn="ctr" defTabSz="914400" rtl="0" eaLnBrk="0" fontAlgn="base" latinLnBrk="0" hangingPunct="0">
              <a:lnSpc>
                <a:spcPct val="100000"/>
              </a:lnSpc>
              <a:spcBef>
                <a:spcPct val="10000"/>
              </a:spcBef>
              <a:spcAft>
                <a:spcPct val="0"/>
              </a:spcAft>
              <a:buClrTx/>
              <a:buSzTx/>
              <a:buFontTx/>
              <a:buNone/>
              <a:tabLst/>
              <a:defRPr/>
            </a:pPr>
            <a:r>
              <a:rPr kumimoji="0" lang="pt-BR" sz="20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KARDEC, Allan. </a:t>
            </a:r>
            <a:r>
              <a:rPr kumimoji="0" lang="pt-BR" sz="2000" b="1" i="1"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O Evangelho segundo o Espiritismo</a:t>
            </a:r>
            <a:r>
              <a:rPr kumimoji="0" lang="pt-BR" sz="20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 Cap. 24, item 12</a:t>
            </a:r>
          </a:p>
        </p:txBody>
      </p:sp>
      <p:sp>
        <p:nvSpPr>
          <p:cNvPr id="7" name="Text Box 2"/>
          <p:cNvSpPr txBox="1">
            <a:spLocks noChangeArrowheads="1"/>
          </p:cNvSpPr>
          <p:nvPr/>
        </p:nvSpPr>
        <p:spPr bwMode="auto">
          <a:xfrm>
            <a:off x="3036083" y="1070837"/>
            <a:ext cx="3071834" cy="715089"/>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Conceito</a:t>
            </a:r>
          </a:p>
        </p:txBody>
      </p:sp>
    </p:spTree>
    <p:extLst>
      <p:ext uri="{BB962C8B-B14F-4D97-AF65-F5344CB8AC3E}">
        <p14:creationId xmlns:p14="http://schemas.microsoft.com/office/powerpoint/2010/main" val="3626415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pic>
        <p:nvPicPr>
          <p:cNvPr id="16432" name="Picture 4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329262" y="186392"/>
            <a:ext cx="8572560" cy="715089"/>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Outro Conceito de Mediunidade</a:t>
            </a:r>
          </a:p>
        </p:txBody>
      </p:sp>
      <p:sp>
        <p:nvSpPr>
          <p:cNvPr id="10" name="Retângulo de cantos arredondados 9"/>
          <p:cNvSpPr/>
          <p:nvPr/>
        </p:nvSpPr>
        <p:spPr>
          <a:xfrm>
            <a:off x="177800" y="1357313"/>
            <a:ext cx="8788400" cy="4357687"/>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5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A faculdade mediúnica é uma propriedade do organismo e não depende das qualidades morais do médium; [...]</a:t>
            </a:r>
          </a:p>
        </p:txBody>
      </p:sp>
      <p:sp>
        <p:nvSpPr>
          <p:cNvPr id="11" name="Rectangle 8"/>
          <p:cNvSpPr>
            <a:spLocks noChangeArrowheads="1"/>
          </p:cNvSpPr>
          <p:nvPr/>
        </p:nvSpPr>
        <p:spPr bwMode="auto">
          <a:xfrm>
            <a:off x="0" y="6072188"/>
            <a:ext cx="9144000" cy="714375"/>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342900" marR="0" lvl="0" indent="-342900" algn="ctr" defTabSz="914400" rtl="0" eaLnBrk="0" fontAlgn="base" latinLnBrk="0" hangingPunct="0">
              <a:lnSpc>
                <a:spcPct val="100000"/>
              </a:lnSpc>
              <a:spcBef>
                <a:spcPct val="10000"/>
              </a:spcBef>
              <a:spcAft>
                <a:spcPct val="0"/>
              </a:spcAft>
              <a:buClrTx/>
              <a:buSzTx/>
              <a:buFontTx/>
              <a:buNone/>
              <a:tabLst/>
              <a:defRPr/>
            </a:pPr>
            <a:r>
              <a:rPr kumimoji="0" lang="pt-BR" sz="20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KARDEC, Allan. </a:t>
            </a:r>
            <a:r>
              <a:rPr kumimoji="0" lang="pt-BR" sz="2000" b="1" i="1"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O que é o Espiritismo.</a:t>
            </a:r>
            <a:r>
              <a:rPr kumimoji="0" lang="pt-BR" sz="20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 Cap. 2, item 79</a:t>
            </a:r>
          </a:p>
        </p:txBody>
      </p:sp>
    </p:spTree>
    <p:extLst>
      <p:ext uri="{BB962C8B-B14F-4D97-AF65-F5344CB8AC3E}">
        <p14:creationId xmlns:p14="http://schemas.microsoft.com/office/powerpoint/2010/main" val="692502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7" showWhenStopped="0">
                <p:cTn id="8" repeatCount="indefinite" fill="hold" display="0">
                  <p:stCondLst>
                    <p:cond delay="indefinite"/>
                  </p:stCondLst>
                  <p:endCondLst>
                    <p:cond evt="onPrev" delay="0">
                      <p:tgtEl>
                        <p:sldTgt/>
                      </p:tgtEl>
                    </p:cond>
                    <p:cond evt="onStopAudio" delay="0">
                      <p:tgtEl>
                        <p:sldTgt/>
                      </p:tgtEl>
                    </p:cond>
                  </p:endCondLst>
                </p:cTn>
                <p:tgtEl>
                  <p:spTgt spid="16432"/>
                </p:tgtEl>
              </p:cMediaNode>
            </p:audio>
          </p:childTnLst>
        </p:cTn>
      </p:par>
    </p:tnLst>
    <p:bldLst>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pic>
        <p:nvPicPr>
          <p:cNvPr id="16432" name="Picture 4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329262" y="186392"/>
            <a:ext cx="8572560" cy="715089"/>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Mais um conceito de Mediunidade</a:t>
            </a:r>
          </a:p>
        </p:txBody>
      </p:sp>
      <p:sp>
        <p:nvSpPr>
          <p:cNvPr id="10" name="Retângulo de cantos arredondados 9"/>
          <p:cNvSpPr/>
          <p:nvPr/>
        </p:nvSpPr>
        <p:spPr>
          <a:xfrm>
            <a:off x="177800" y="1143000"/>
            <a:ext cx="8788400" cy="4786313"/>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60000"/>
              </a:lnSpc>
              <a:spcBef>
                <a:spcPts val="0"/>
              </a:spcBef>
              <a:spcAft>
                <a:spcPts val="0"/>
              </a:spcAft>
              <a:buClrTx/>
              <a:buSzTx/>
              <a:buFontTx/>
              <a:buNone/>
              <a:tabLst/>
              <a:defRPr/>
            </a:pPr>
            <a:r>
              <a:rPr kumimoji="0" lang="pt-BR" sz="34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Faculdade orgânica, a mediunidade se encontra, em quase todos os indivíduos, não constituindo patrimônio especial de grupos nem privilégio de castas; [...]</a:t>
            </a:r>
          </a:p>
        </p:txBody>
      </p:sp>
      <p:sp>
        <p:nvSpPr>
          <p:cNvPr id="11" name="Rectangle 8"/>
          <p:cNvSpPr>
            <a:spLocks noChangeArrowheads="1"/>
          </p:cNvSpPr>
          <p:nvPr/>
        </p:nvSpPr>
        <p:spPr bwMode="auto">
          <a:xfrm>
            <a:off x="0" y="6072188"/>
            <a:ext cx="9144000" cy="714375"/>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342900" marR="0" lvl="0" indent="-342900" algn="ctr" defTabSz="914400" rtl="0" eaLnBrk="0" fontAlgn="base" latinLnBrk="0" hangingPunct="0">
              <a:lnSpc>
                <a:spcPct val="100000"/>
              </a:lnSpc>
              <a:spcBef>
                <a:spcPct val="10000"/>
              </a:spcBef>
              <a:spcAft>
                <a:spcPct val="0"/>
              </a:spcAft>
              <a:buClrTx/>
              <a:buSzTx/>
              <a:buFontTx/>
              <a:buNone/>
              <a:tabLst/>
              <a:defRPr/>
            </a:pPr>
            <a:r>
              <a:rPr kumimoji="0" lang="pt-BR" sz="20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FRANCO, Divaldo. Estudos Espíritas. (Joanna de Ângelis). Cap. 18</a:t>
            </a:r>
          </a:p>
        </p:txBody>
      </p:sp>
    </p:spTree>
    <p:extLst>
      <p:ext uri="{BB962C8B-B14F-4D97-AF65-F5344CB8AC3E}">
        <p14:creationId xmlns:p14="http://schemas.microsoft.com/office/powerpoint/2010/main" val="2824009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7" showWhenStopped="0">
                <p:cTn id="8" repeatCount="indefinite" fill="hold" display="0">
                  <p:stCondLst>
                    <p:cond delay="indefinite"/>
                  </p:stCondLst>
                  <p:endCondLst>
                    <p:cond evt="onPrev" delay="0">
                      <p:tgtEl>
                        <p:sldTgt/>
                      </p:tgtEl>
                    </p:cond>
                    <p:cond evt="onStopAudio" delay="0">
                      <p:tgtEl>
                        <p:sldTgt/>
                      </p:tgtEl>
                    </p:cond>
                  </p:endCondLst>
                </p:cTn>
                <p:tgtEl>
                  <p:spTgt spid="16432"/>
                </p:tgtEl>
              </p:cMediaNode>
            </p:audio>
          </p:childTnLst>
        </p:cTn>
      </p:par>
    </p:tnLst>
    <p:bldLst>
      <p:bldP spid="1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pic>
        <p:nvPicPr>
          <p:cNvPr id="16432" name="Picture 4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214282" y="186392"/>
            <a:ext cx="8687540" cy="715089"/>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Conceito fisiopsíquico de Mediunidade</a:t>
            </a:r>
          </a:p>
        </p:txBody>
      </p:sp>
      <p:sp>
        <p:nvSpPr>
          <p:cNvPr id="10" name="Retângulo de cantos arredondados 9"/>
          <p:cNvSpPr/>
          <p:nvPr/>
        </p:nvSpPr>
        <p:spPr>
          <a:xfrm>
            <a:off x="177800" y="998538"/>
            <a:ext cx="8788400" cy="4929187"/>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5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A mediunidade é expressão fisiopsíquica inerente ao homem [Espírito encarnado], por cujo meio é-lhe possível entrar em contato com outras faixas vibratórias, além e aquém daquelas que são captadas pelos seus equipamentos sensoriais.</a:t>
            </a:r>
          </a:p>
        </p:txBody>
      </p:sp>
      <p:sp>
        <p:nvSpPr>
          <p:cNvPr id="11" name="Rectangle 8"/>
          <p:cNvSpPr>
            <a:spLocks noChangeArrowheads="1"/>
          </p:cNvSpPr>
          <p:nvPr/>
        </p:nvSpPr>
        <p:spPr bwMode="auto">
          <a:xfrm>
            <a:off x="0" y="6072188"/>
            <a:ext cx="9144000" cy="714375"/>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342900" marR="0" lvl="0" indent="-342900" algn="ctr" defTabSz="914400" rtl="0" eaLnBrk="0" fontAlgn="base" latinLnBrk="0" hangingPunct="0">
              <a:lnSpc>
                <a:spcPct val="100000"/>
              </a:lnSpc>
              <a:spcBef>
                <a:spcPct val="10000"/>
              </a:spcBef>
              <a:spcAft>
                <a:spcPct val="0"/>
              </a:spcAft>
              <a:buClrTx/>
              <a:buSzTx/>
              <a:buFontTx/>
              <a:buNone/>
              <a:tabLst/>
              <a:defRPr/>
            </a:pPr>
            <a:r>
              <a:rPr kumimoji="0" lang="pt-BR" sz="20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FRANCO, Divaldo. Temas da vida e da morte. (Manoel Philomeno). Capítulo: Psiquismo mediúnico. </a:t>
            </a:r>
          </a:p>
        </p:txBody>
      </p:sp>
    </p:spTree>
    <p:extLst>
      <p:ext uri="{BB962C8B-B14F-4D97-AF65-F5344CB8AC3E}">
        <p14:creationId xmlns:p14="http://schemas.microsoft.com/office/powerpoint/2010/main" val="1268926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7" showWhenStopped="0">
                <p:cTn id="8" repeatCount="indefinite" fill="hold" display="0">
                  <p:stCondLst>
                    <p:cond delay="indefinite"/>
                  </p:stCondLst>
                  <p:endCondLst>
                    <p:cond evt="onPrev" delay="0">
                      <p:tgtEl>
                        <p:sldTgt/>
                      </p:tgtEl>
                    </p:cond>
                    <p:cond evt="onStopAudio" delay="0">
                      <p:tgtEl>
                        <p:sldTgt/>
                      </p:tgtEl>
                    </p:cond>
                  </p:endCondLst>
                </p:cTn>
                <p:tgtEl>
                  <p:spTgt spid="16432"/>
                </p:tgtEl>
              </p:cMediaNode>
            </p:audio>
          </p:childTnLst>
        </p:cTn>
      </p:par>
    </p:tnLst>
    <p:bldLst>
      <p:bldP spid="1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2" name="Picture 4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de cantos arredondados 9"/>
          <p:cNvSpPr/>
          <p:nvPr/>
        </p:nvSpPr>
        <p:spPr>
          <a:xfrm>
            <a:off x="142875" y="1000125"/>
            <a:ext cx="8858250" cy="4929188"/>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ctr" defTabSz="914400" rtl="0" eaLnBrk="0" fontAlgn="auto" latinLnBrk="0" hangingPunct="0">
              <a:lnSpc>
                <a:spcPct val="18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Se a mediunidade é “inerente a uma disposição orgânica”, onde ela estaria localizada?</a:t>
            </a:r>
          </a:p>
        </p:txBody>
      </p:sp>
    </p:spTree>
    <p:extLst>
      <p:ext uri="{BB962C8B-B14F-4D97-AF65-F5344CB8AC3E}">
        <p14:creationId xmlns:p14="http://schemas.microsoft.com/office/powerpoint/2010/main" val="3160299318"/>
      </p:ext>
    </p:extLst>
  </p:cSld>
  <p:clrMapOvr>
    <a:masterClrMapping/>
  </p:clrMapOvr>
  <p:timing>
    <p:tnLst>
      <p:par>
        <p:cTn id="1" dur="indefinite" restart="never" nodeType="tmRoot">
          <p:childTnLst>
            <p:audio>
              <p:cMediaNode numSld="7" showWhenStopped="0">
                <p:cTn id="2" repeatCount="indefinite" fill="hold" display="0">
                  <p:stCondLst>
                    <p:cond delay="indefinite"/>
                  </p:stCondLst>
                  <p:endCondLst>
                    <p:cond evt="onPrev" delay="0">
                      <p:tgtEl>
                        <p:sldTgt/>
                      </p:tgtEl>
                    </p:cond>
                    <p:cond evt="onStopAudio" delay="0">
                      <p:tgtEl>
                        <p:sldTgt/>
                      </p:tgtEl>
                    </p:cond>
                  </p:endCondLst>
                </p:cTn>
                <p:tgtEl>
                  <p:spTgt spid="16432"/>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7" name="Retângulo de cantos arredondados 6"/>
          <p:cNvSpPr/>
          <p:nvPr/>
        </p:nvSpPr>
        <p:spPr>
          <a:xfrm>
            <a:off x="106363" y="1285875"/>
            <a:ext cx="8931275" cy="450056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pt-BR" sz="4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 “a mediunidade está ligada ao corpo pelo espírito que a ele se liga, mas não pertence ao corpo e sim ao perispírito” [...]</a:t>
            </a:r>
          </a:p>
        </p:txBody>
      </p:sp>
      <p:sp>
        <p:nvSpPr>
          <p:cNvPr id="4" name="Rectangle 8"/>
          <p:cNvSpPr>
            <a:spLocks noChangeArrowheads="1"/>
          </p:cNvSpPr>
          <p:nvPr/>
        </p:nvSpPr>
        <p:spPr bwMode="auto">
          <a:xfrm>
            <a:off x="249238" y="5929313"/>
            <a:ext cx="8645525" cy="785812"/>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PIRES, José  Herculano. </a:t>
            </a:r>
            <a:r>
              <a:rPr kumimoji="0" lang="en-US" sz="1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Mediunidade</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  9 ed. São Paulo: Editora Paidéia, Cap. 9, p. 72.</a:t>
            </a:r>
            <a:endPar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6" name="Text Box 2"/>
          <p:cNvSpPr txBox="1">
            <a:spLocks noChangeArrowheads="1"/>
          </p:cNvSpPr>
          <p:nvPr/>
        </p:nvSpPr>
        <p:spPr bwMode="auto">
          <a:xfrm>
            <a:off x="214282" y="142853"/>
            <a:ext cx="8687540" cy="783193"/>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40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Opiniões de Especialistas …</a:t>
            </a:r>
          </a:p>
        </p:txBody>
      </p:sp>
    </p:spTree>
    <p:extLst>
      <p:ext uri="{BB962C8B-B14F-4D97-AF65-F5344CB8AC3E}">
        <p14:creationId xmlns:p14="http://schemas.microsoft.com/office/powerpoint/2010/main" val="3102324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7" name="Retângulo de cantos arredondados 6"/>
          <p:cNvSpPr/>
          <p:nvPr/>
        </p:nvSpPr>
        <p:spPr>
          <a:xfrm>
            <a:off x="106363" y="1143000"/>
            <a:ext cx="8931275" cy="47148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40000"/>
              </a:lnSpc>
              <a:spcBef>
                <a:spcPct val="0"/>
              </a:spcBef>
              <a:spcAft>
                <a:spcPct val="0"/>
              </a:spcAft>
              <a:buClrTx/>
              <a:buSzTx/>
              <a:buFontTx/>
              <a:buNone/>
              <a:tabLst/>
              <a:defRPr/>
            </a:pPr>
            <a:r>
              <a:rPr kumimoji="0" lang="pt-BR" sz="32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Nessa ligação entre o perispírito e o corpo físico, [...] “acredita-se que a mediunidade acontece pelo funcionamento da pineal, que capta o campo eletromagnético, através do qual a espiritualidade interfere.”</a:t>
            </a:r>
            <a:endParaRPr kumimoji="0" lang="pt-BR" sz="3200" b="1" i="0" u="none" strike="noStrike" kern="1200" cap="none" spc="0" normalizeH="0" baseline="3000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 name="Rectangle 8"/>
          <p:cNvSpPr>
            <a:spLocks noChangeArrowheads="1"/>
          </p:cNvSpPr>
          <p:nvPr/>
        </p:nvSpPr>
        <p:spPr bwMode="auto">
          <a:xfrm>
            <a:off x="53975" y="6000750"/>
            <a:ext cx="8929688" cy="714375"/>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900" b="0" i="0" u="none" strike="noStrike" kern="1200" cap="none" spc="0" normalizeH="0" baseline="0" noProof="0" dirty="0">
                <a:ln>
                  <a:noFill/>
                </a:ln>
                <a:solidFill>
                  <a:prstClr val="black"/>
                </a:solidFill>
                <a:effectLst/>
                <a:uLnTx/>
                <a:uFillTx/>
                <a:latin typeface="Comic Sans MS" pitchFamily="66" charset="0"/>
                <a:ea typeface="+mn-ea"/>
                <a:cs typeface="+mn-cs"/>
              </a:rPr>
              <a:t>SOUZA, Paula Calloni de</a:t>
            </a:r>
            <a:r>
              <a:rPr kumimoji="0" lang="pt-BR" sz="1900" b="0" i="1" u="none" strike="noStrike" kern="1200" cap="none" spc="0" normalizeH="0" baseline="0" noProof="0" dirty="0">
                <a:ln>
                  <a:noFill/>
                </a:ln>
                <a:solidFill>
                  <a:prstClr val="black"/>
                </a:solidFill>
                <a:effectLst/>
                <a:uLnTx/>
                <a:uFillTx/>
                <a:latin typeface="Comic Sans MS" pitchFamily="66" charset="0"/>
                <a:ea typeface="+mn-ea"/>
                <a:cs typeface="+mn-cs"/>
              </a:rPr>
              <a:t>. Pineal - A União do Corpo e da Alma</a:t>
            </a:r>
            <a:r>
              <a:rPr kumimoji="0" lang="pt-BR" sz="1900" b="1" i="0" u="none" strike="noStrike" kern="1200" cap="none" spc="0" normalizeH="0" baseline="0" noProof="0" dirty="0">
                <a:ln>
                  <a:noFill/>
                </a:ln>
                <a:solidFill>
                  <a:prstClr val="black"/>
                </a:solidFill>
                <a:effectLst/>
                <a:uLnTx/>
                <a:uFillTx/>
                <a:latin typeface="Comic Sans MS" pitchFamily="66" charset="0"/>
                <a:ea typeface="+mn-ea"/>
                <a:cs typeface="+mn-cs"/>
              </a:rPr>
              <a:t>. </a:t>
            </a:r>
            <a:endParaRPr kumimoji="0" lang="pt-BR" sz="19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900" b="0" i="0" u="none" strike="noStrike" kern="1200" cap="none" spc="0" normalizeH="0" baseline="0" noProof="0" dirty="0">
                <a:ln>
                  <a:noFill/>
                </a:ln>
                <a:solidFill>
                  <a:prstClr val="black"/>
                </a:solidFill>
                <a:effectLst/>
                <a:uLnTx/>
                <a:uFillTx/>
                <a:latin typeface="Comic Sans MS" pitchFamily="66" charset="0"/>
                <a:ea typeface="+mn-ea"/>
                <a:cs typeface="+mn-cs"/>
              </a:rPr>
              <a:t>http://www.espirito.org.br/portal/publicacoes/esp-ciencia/003/pineal.html </a:t>
            </a:r>
          </a:p>
        </p:txBody>
      </p:sp>
      <p:sp>
        <p:nvSpPr>
          <p:cNvPr id="6" name="Text Box 2"/>
          <p:cNvSpPr txBox="1">
            <a:spLocks noChangeArrowheads="1"/>
          </p:cNvSpPr>
          <p:nvPr/>
        </p:nvSpPr>
        <p:spPr bwMode="auto">
          <a:xfrm>
            <a:off x="214282" y="200908"/>
            <a:ext cx="8687540" cy="783193"/>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40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Opiniões de Especialistas …</a:t>
            </a:r>
          </a:p>
        </p:txBody>
      </p:sp>
    </p:spTree>
    <p:extLst>
      <p:ext uri="{BB962C8B-B14F-4D97-AF65-F5344CB8AC3E}">
        <p14:creationId xmlns:p14="http://schemas.microsoft.com/office/powerpoint/2010/main" val="288174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pic>
        <p:nvPicPr>
          <p:cNvPr id="1071107" name="Imagem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9794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7" name="Retângulo de cantos arredondados 6"/>
          <p:cNvSpPr/>
          <p:nvPr/>
        </p:nvSpPr>
        <p:spPr>
          <a:xfrm>
            <a:off x="106363" y="971550"/>
            <a:ext cx="8931275" cy="47434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pt-BR" sz="31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 “No exercício mediúnico de qualquer modalidade, a epífise [glândula pineal] desempenha o papel mais importante. Através de suas forças equilibradas, a mente humana intensifica o poder de emissão e recepção de raios peculiares à nossa esfera.” [...]</a:t>
            </a:r>
            <a:r>
              <a:rPr kumimoji="0" lang="pt-BR" sz="3100" b="1" i="0" u="none" strike="noStrike" kern="1200" cap="none" spc="0" normalizeH="0" baseline="3000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 (1)</a:t>
            </a:r>
          </a:p>
        </p:txBody>
      </p:sp>
      <p:sp>
        <p:nvSpPr>
          <p:cNvPr id="4" name="Rectangle 8"/>
          <p:cNvSpPr>
            <a:spLocks noChangeArrowheads="1"/>
          </p:cNvSpPr>
          <p:nvPr/>
        </p:nvSpPr>
        <p:spPr bwMode="auto">
          <a:xfrm>
            <a:off x="106363" y="5857875"/>
            <a:ext cx="8931275" cy="857250"/>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200" b="0" i="0" u="none" strike="noStrike" kern="1200" cap="none" spc="0" normalizeH="0" baseline="30000" noProof="0" dirty="0">
                <a:ln>
                  <a:noFill/>
                </a:ln>
                <a:solidFill>
                  <a:prstClr val="black"/>
                </a:solidFill>
                <a:effectLst/>
                <a:uLnTx/>
                <a:uFillTx/>
                <a:latin typeface="Comic Sans MS" pitchFamily="66" charset="0"/>
                <a:ea typeface="+mn-ea"/>
                <a:cs typeface="+mn-cs"/>
              </a:rPr>
              <a:t>(1)</a:t>
            </a:r>
            <a:r>
              <a:rPr kumimoji="0" lang="pt-BR" sz="2200" b="0" i="0" u="none" strike="noStrike" kern="1200" cap="none" spc="0" normalizeH="0" baseline="0" noProof="0" dirty="0">
                <a:ln>
                  <a:noFill/>
                </a:ln>
                <a:solidFill>
                  <a:prstClr val="black"/>
                </a:solidFill>
                <a:effectLst/>
                <a:uLnTx/>
                <a:uFillTx/>
                <a:latin typeface="Comic Sans MS" pitchFamily="66" charset="0"/>
                <a:ea typeface="+mn-ea"/>
                <a:cs typeface="+mn-cs"/>
              </a:rPr>
              <a:t>XAVIER, Francisco Cândido. </a:t>
            </a:r>
            <a:r>
              <a:rPr kumimoji="0" lang="pt-BR" sz="2200" b="0" i="1" u="none" strike="noStrike" kern="1200" cap="none" spc="0" normalizeH="0" baseline="0" noProof="0" dirty="0">
                <a:ln>
                  <a:noFill/>
                </a:ln>
                <a:solidFill>
                  <a:prstClr val="black"/>
                </a:solidFill>
                <a:effectLst/>
                <a:uLnTx/>
                <a:uFillTx/>
                <a:latin typeface="Comic Sans MS" pitchFamily="66" charset="0"/>
                <a:ea typeface="+mn-ea"/>
                <a:cs typeface="+mn-cs"/>
              </a:rPr>
              <a:t>Missionários da luz. Pelo Espírito André Luiz. </a:t>
            </a:r>
            <a:r>
              <a:rPr kumimoji="0" lang="pt-BR" sz="2200" b="0" i="0" u="none" strike="noStrike" kern="1200" cap="none" spc="0" normalizeH="0" baseline="0" noProof="0" dirty="0">
                <a:ln>
                  <a:noFill/>
                </a:ln>
                <a:solidFill>
                  <a:prstClr val="black"/>
                </a:solidFill>
                <a:effectLst/>
                <a:uLnTx/>
                <a:uFillTx/>
                <a:latin typeface="Comic Sans MS" pitchFamily="66" charset="0"/>
                <a:ea typeface="+mn-ea"/>
                <a:cs typeface="+mn-cs"/>
              </a:rPr>
              <a:t>Cap. 1: O psicógrafo.</a:t>
            </a:r>
          </a:p>
        </p:txBody>
      </p:sp>
      <p:sp>
        <p:nvSpPr>
          <p:cNvPr id="6" name="Text Box 2"/>
          <p:cNvSpPr txBox="1">
            <a:spLocks noChangeArrowheads="1"/>
          </p:cNvSpPr>
          <p:nvPr/>
        </p:nvSpPr>
        <p:spPr bwMode="auto">
          <a:xfrm>
            <a:off x="214282" y="142852"/>
            <a:ext cx="8687540" cy="715089"/>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Explicações do Espírito Alexandre </a:t>
            </a:r>
            <a:r>
              <a:rPr kumimoji="0" lang="pt-BR" sz="3600" b="1" i="0" u="none" strike="noStrike" kern="1200" cap="none" spc="0" normalizeH="0" baseline="3000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(1)</a:t>
            </a:r>
          </a:p>
        </p:txBody>
      </p:sp>
    </p:spTree>
    <p:extLst>
      <p:ext uri="{BB962C8B-B14F-4D97-AF65-F5344CB8AC3E}">
        <p14:creationId xmlns:p14="http://schemas.microsoft.com/office/powerpoint/2010/main" val="3294243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02166" y="5073805"/>
            <a:ext cx="780585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IX – DA INTERVENÇÃO DOS ESPÍRITOS NO MUNDO CORPORAL</a:t>
            </a:r>
          </a:p>
        </p:txBody>
      </p:sp>
      <p:sp>
        <p:nvSpPr>
          <p:cNvPr id="6" name="Retângulo 5"/>
          <p:cNvSpPr/>
          <p:nvPr/>
        </p:nvSpPr>
        <p:spPr>
          <a:xfrm>
            <a:off x="1148576" y="591014"/>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SEGUNDA</a:t>
            </a:r>
          </a:p>
        </p:txBody>
      </p:sp>
      <p:sp>
        <p:nvSpPr>
          <p:cNvPr id="7" name="Retângulo 6"/>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DO MUNDO ESPÍRITA OU MUNDO DOS ESPÍRITOS</a:t>
            </a:r>
          </a:p>
        </p:txBody>
      </p:sp>
    </p:spTree>
    <p:extLst>
      <p:ext uri="{BB962C8B-B14F-4D97-AF65-F5344CB8AC3E}">
        <p14:creationId xmlns:p14="http://schemas.microsoft.com/office/powerpoint/2010/main" val="2580726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11560" y="3647602"/>
            <a:ext cx="7632848" cy="1653606"/>
          </a:xfrm>
        </p:spPr>
        <p:txBody>
          <a:bodyPr>
            <a:noAutofit/>
          </a:bodyPr>
          <a:lstStyle/>
          <a:p>
            <a:pPr algn="just" hangingPunct="0"/>
            <a:r>
              <a:rPr lang="pt-BR" sz="3200" i="1" dirty="0"/>
              <a:t>461.Difícil distinguir entre nossos pensamentos e os sugeridos, importante decidir o que fazer, assumindo a responsabilidade. </a:t>
            </a:r>
          </a:p>
        </p:txBody>
      </p:sp>
      <p:sp>
        <p:nvSpPr>
          <p:cNvPr id="7" name="Text Box 5"/>
          <p:cNvSpPr txBox="1">
            <a:spLocks noChangeArrowheads="1"/>
          </p:cNvSpPr>
          <p:nvPr/>
        </p:nvSpPr>
        <p:spPr bwMode="auto">
          <a:xfrm>
            <a:off x="1418477" y="5445224"/>
            <a:ext cx="6336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 ALLAN KARDEC – Q. 461)</a:t>
            </a:r>
          </a:p>
        </p:txBody>
      </p:sp>
      <p:pic>
        <p:nvPicPr>
          <p:cNvPr id="8" name="Picture 1" descr="C:\Users\Gracinha\Pictures\gg.jpg"/>
          <p:cNvPicPr>
            <a:picLocks noChangeAspect="1" noChangeArrowheads="1"/>
          </p:cNvPicPr>
          <p:nvPr/>
        </p:nvPicPr>
        <p:blipFill>
          <a:blip r:embed="rId3" cstate="print"/>
          <a:srcRect/>
          <a:stretch>
            <a:fillRect/>
          </a:stretch>
        </p:blipFill>
        <p:spPr bwMode="auto">
          <a:xfrm>
            <a:off x="4644008" y="1383444"/>
            <a:ext cx="3386082" cy="2261580"/>
          </a:xfrm>
          <a:prstGeom prst="rect">
            <a:avLst/>
          </a:prstGeom>
          <a:ln>
            <a:noFill/>
          </a:ln>
          <a:effectLst>
            <a:softEdge rad="112500"/>
          </a:effectLst>
        </p:spPr>
      </p:pic>
      <p:pic>
        <p:nvPicPr>
          <p:cNvPr id="9" name="Picture 2" descr="C:\Users\Gracinha\Pictures\acaoreacao.jpg"/>
          <p:cNvPicPr>
            <a:picLocks noChangeAspect="1" noChangeArrowheads="1"/>
          </p:cNvPicPr>
          <p:nvPr/>
        </p:nvPicPr>
        <p:blipFill>
          <a:blip r:embed="rId4" cstate="print"/>
          <a:srcRect/>
          <a:stretch>
            <a:fillRect/>
          </a:stretch>
        </p:blipFill>
        <p:spPr bwMode="auto">
          <a:xfrm>
            <a:off x="971601" y="1383444"/>
            <a:ext cx="3384375" cy="2261580"/>
          </a:xfrm>
          <a:prstGeom prst="rect">
            <a:avLst/>
          </a:prstGeom>
          <a:ln>
            <a:noFill/>
          </a:ln>
          <a:effectLst>
            <a:softEdge rad="112500"/>
          </a:effectLst>
        </p:spPr>
      </p:pic>
    </p:spTree>
    <p:extLst>
      <p:ext uri="{BB962C8B-B14F-4D97-AF65-F5344CB8AC3E}">
        <p14:creationId xmlns:p14="http://schemas.microsoft.com/office/powerpoint/2010/main" val="33212899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2" name="Picture 4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de cantos arredondados 9"/>
          <p:cNvSpPr/>
          <p:nvPr/>
        </p:nvSpPr>
        <p:spPr>
          <a:xfrm>
            <a:off x="1857375" y="1500188"/>
            <a:ext cx="5429250" cy="3857625"/>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ctr" defTabSz="914400" rtl="0" eaLnBrk="0" fontAlgn="auto" latinLnBrk="0" hangingPunct="0">
              <a:lnSpc>
                <a:spcPct val="150000"/>
              </a:lnSpc>
              <a:spcBef>
                <a:spcPts val="0"/>
              </a:spcBef>
              <a:spcAft>
                <a:spcPts val="0"/>
              </a:spcAft>
              <a:buClrTx/>
              <a:buSzTx/>
              <a:buFontTx/>
              <a:buNone/>
              <a:tabLst/>
              <a:defRPr/>
            </a:pPr>
            <a:r>
              <a:rPr kumimoji="0" lang="pt-BR" sz="50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O que é ser Médium?</a:t>
            </a:r>
          </a:p>
        </p:txBody>
      </p:sp>
    </p:spTree>
    <p:extLst>
      <p:ext uri="{BB962C8B-B14F-4D97-AF65-F5344CB8AC3E}">
        <p14:creationId xmlns:p14="http://schemas.microsoft.com/office/powerpoint/2010/main" val="135239529"/>
      </p:ext>
    </p:extLst>
  </p:cSld>
  <p:clrMapOvr>
    <a:masterClrMapping/>
  </p:clrMapOvr>
  <p:timing>
    <p:tnLst>
      <p:par>
        <p:cTn id="1" dur="indefinite" restart="never" nodeType="tmRoot">
          <p:childTnLst>
            <p:audio>
              <p:cMediaNode numSld="7" showWhenStopped="0">
                <p:cTn id="2" repeatCount="indefinite" fill="hold" display="0">
                  <p:stCondLst>
                    <p:cond delay="indefinite"/>
                  </p:stCondLst>
                  <p:endCondLst>
                    <p:cond evt="onPrev" delay="0">
                      <p:tgtEl>
                        <p:sldTgt/>
                      </p:tgtEl>
                    </p:cond>
                    <p:cond evt="onStopAudio" delay="0">
                      <p:tgtEl>
                        <p:sldTgt/>
                      </p:tgtEl>
                    </p:cond>
                  </p:endCondLst>
                </p:cTn>
                <p:tgtEl>
                  <p:spTgt spid="16432"/>
                </p:tgtEl>
              </p:cMediaNode>
            </p:audi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8" name="Text Box 2"/>
          <p:cNvSpPr txBox="1">
            <a:spLocks noChangeArrowheads="1"/>
          </p:cNvSpPr>
          <p:nvPr/>
        </p:nvSpPr>
        <p:spPr bwMode="auto">
          <a:xfrm>
            <a:off x="1942742" y="186392"/>
            <a:ext cx="5258516" cy="749141"/>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Conceito de Médium</a:t>
            </a:r>
          </a:p>
        </p:txBody>
      </p:sp>
      <p:sp>
        <p:nvSpPr>
          <p:cNvPr id="10" name="Retângulo de cantos arredondados 9"/>
          <p:cNvSpPr/>
          <p:nvPr/>
        </p:nvSpPr>
        <p:spPr>
          <a:xfrm>
            <a:off x="177800" y="1000125"/>
            <a:ext cx="8788400" cy="5143500"/>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2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 “O médium é o indivíduo que serve de traço de união aos Espíritos, para que estes possam comunicar-se facilmente com os homens: Espíritos encarnados. Por conseguinte, sem médium, não há comunicações tangíveis, mentais, escritas, físicas, de qualquer natureza que seja.” [...]</a:t>
            </a:r>
            <a:endParaRPr kumimoji="0" lang="pt-BR" sz="32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 name="Retângulo de cantos arredondados 6"/>
          <p:cNvSpPr/>
          <p:nvPr/>
        </p:nvSpPr>
        <p:spPr>
          <a:xfrm>
            <a:off x="106363" y="6286500"/>
            <a:ext cx="8966200" cy="500063"/>
          </a:xfrm>
          <a:prstGeom prst="round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KARDEC, Allan. </a:t>
            </a:r>
            <a:r>
              <a:rPr kumimoji="0" lang="pt-BR"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O Livro dos Médiuns</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 Cap. 24, item 12.  </a:t>
            </a:r>
          </a:p>
        </p:txBody>
      </p:sp>
    </p:spTree>
    <p:extLst>
      <p:ext uri="{BB962C8B-B14F-4D97-AF65-F5344CB8AC3E}">
        <p14:creationId xmlns:p14="http://schemas.microsoft.com/office/powerpoint/2010/main" val="2076430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8" name="Text Box 2"/>
          <p:cNvSpPr txBox="1">
            <a:spLocks noChangeArrowheads="1"/>
          </p:cNvSpPr>
          <p:nvPr/>
        </p:nvSpPr>
        <p:spPr bwMode="auto">
          <a:xfrm>
            <a:off x="2078644" y="113822"/>
            <a:ext cx="4986712" cy="715089"/>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Conceito de Médium</a:t>
            </a:r>
          </a:p>
        </p:txBody>
      </p:sp>
      <p:sp>
        <p:nvSpPr>
          <p:cNvPr id="10" name="Retângulo de cantos arredondados 9"/>
          <p:cNvSpPr/>
          <p:nvPr/>
        </p:nvSpPr>
        <p:spPr>
          <a:xfrm>
            <a:off x="177800" y="928688"/>
            <a:ext cx="8788400" cy="4929187"/>
          </a:xfrm>
          <a:prstGeom prst="roundRect">
            <a:avLst/>
          </a:prstGeom>
          <a:solidFill>
            <a:srgbClr val="CCECFF"/>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40000"/>
              </a:lnSpc>
              <a:spcBef>
                <a:spcPts val="0"/>
              </a:spcBef>
              <a:spcAft>
                <a:spcPts val="0"/>
              </a:spcAft>
              <a:buClrTx/>
              <a:buSzTx/>
              <a:buFontTx/>
              <a:buNone/>
              <a:tabLst/>
              <a:defRPr/>
            </a:pPr>
            <a:r>
              <a:rPr kumimoji="0" lang="pt-BR" sz="3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Médiuns, meu amigo, inclusive nós outros, os desencarnados, todos o somos, em vista de sermos intermediários do bem que procede de mais alto, quando nos elevamos, ou portadores do mal, colhido nas zonas inferiores, quando caímos em desequilíbrio. [...]</a:t>
            </a:r>
            <a:endParaRPr kumimoji="0" lang="pt-BR" sz="31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 name="Retângulo de cantos arredondados 6"/>
          <p:cNvSpPr/>
          <p:nvPr/>
        </p:nvSpPr>
        <p:spPr>
          <a:xfrm>
            <a:off x="106363" y="6000750"/>
            <a:ext cx="8966200" cy="785813"/>
          </a:xfrm>
          <a:prstGeom prst="round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XAVIER, Francisco Cândido. </a:t>
            </a:r>
            <a:r>
              <a:rPr kumimoji="0" lang="pt-BR"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Missionários da Luz. </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Pelo Espírito André Luiz. 39 ed. RJ: FEB, 2004. Cap. 18.  </a:t>
            </a:r>
          </a:p>
        </p:txBody>
      </p:sp>
    </p:spTree>
    <p:extLst>
      <p:ext uri="{BB962C8B-B14F-4D97-AF65-F5344CB8AC3E}">
        <p14:creationId xmlns:p14="http://schemas.microsoft.com/office/powerpoint/2010/main" val="40735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74"/>
          <p:cNvGrpSpPr>
            <a:grpSpLocks/>
          </p:cNvGrpSpPr>
          <p:nvPr/>
        </p:nvGrpSpPr>
        <p:grpSpPr bwMode="auto">
          <a:xfrm>
            <a:off x="0" y="857250"/>
            <a:ext cx="4286250" cy="5786438"/>
            <a:chOff x="0" y="857233"/>
            <a:chExt cx="4286248" cy="5786477"/>
          </a:xfrm>
        </p:grpSpPr>
        <p:sp>
          <p:nvSpPr>
            <p:cNvPr id="1081425" name="Oval 154"/>
            <p:cNvSpPr>
              <a:spLocks noChangeArrowheads="1"/>
            </p:cNvSpPr>
            <p:nvPr/>
          </p:nvSpPr>
          <p:spPr bwMode="auto">
            <a:xfrm>
              <a:off x="142844" y="2071678"/>
              <a:ext cx="4143404" cy="4572032"/>
            </a:xfrm>
            <a:prstGeom prst="ellipse">
              <a:avLst/>
            </a:prstGeom>
            <a:solidFill>
              <a:schemeClr val="accent1"/>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grpSp>
          <p:nvGrpSpPr>
            <p:cNvPr id="1081426" name="Group 95"/>
            <p:cNvGrpSpPr>
              <a:grpSpLocks/>
            </p:cNvGrpSpPr>
            <p:nvPr/>
          </p:nvGrpSpPr>
          <p:grpSpPr bwMode="auto">
            <a:xfrm>
              <a:off x="857224" y="3000372"/>
              <a:ext cx="2422549" cy="3357587"/>
              <a:chOff x="823" y="1591"/>
              <a:chExt cx="1958" cy="2158"/>
            </a:xfrm>
          </p:grpSpPr>
          <p:sp>
            <p:nvSpPr>
              <p:cNvPr id="1081428" name="Freeform 3"/>
              <p:cNvSpPr>
                <a:spLocks/>
              </p:cNvSpPr>
              <p:nvPr/>
            </p:nvSpPr>
            <p:spPr bwMode="auto">
              <a:xfrm>
                <a:off x="823" y="3210"/>
                <a:ext cx="1195" cy="539"/>
              </a:xfrm>
              <a:custGeom>
                <a:avLst/>
                <a:gdLst>
                  <a:gd name="T0" fmla="*/ 345 w 2389"/>
                  <a:gd name="T1" fmla="*/ 0 h 1078"/>
                  <a:gd name="T2" fmla="*/ 0 w 2389"/>
                  <a:gd name="T3" fmla="*/ 130 h 1078"/>
                  <a:gd name="T4" fmla="*/ 246 w 2389"/>
                  <a:gd name="T5" fmla="*/ 270 h 1078"/>
                  <a:gd name="T6" fmla="*/ 598 w 2389"/>
                  <a:gd name="T7" fmla="*/ 97 h 1078"/>
                  <a:gd name="T8" fmla="*/ 345 w 2389"/>
                  <a:gd name="T9" fmla="*/ 0 h 1078"/>
                  <a:gd name="T10" fmla="*/ 0 60000 65536"/>
                  <a:gd name="T11" fmla="*/ 0 60000 65536"/>
                  <a:gd name="T12" fmla="*/ 0 60000 65536"/>
                  <a:gd name="T13" fmla="*/ 0 60000 65536"/>
                  <a:gd name="T14" fmla="*/ 0 60000 65536"/>
                  <a:gd name="T15" fmla="*/ 0 w 2389"/>
                  <a:gd name="T16" fmla="*/ 0 h 1078"/>
                  <a:gd name="T17" fmla="*/ 2389 w 2389"/>
                  <a:gd name="T18" fmla="*/ 1078 h 1078"/>
                </a:gdLst>
                <a:ahLst/>
                <a:cxnLst>
                  <a:cxn ang="T10">
                    <a:pos x="T0" y="T1"/>
                  </a:cxn>
                  <a:cxn ang="T11">
                    <a:pos x="T2" y="T3"/>
                  </a:cxn>
                  <a:cxn ang="T12">
                    <a:pos x="T4" y="T5"/>
                  </a:cxn>
                  <a:cxn ang="T13">
                    <a:pos x="T6" y="T7"/>
                  </a:cxn>
                  <a:cxn ang="T14">
                    <a:pos x="T8" y="T9"/>
                  </a:cxn>
                </a:cxnLst>
                <a:rect l="T15" t="T16" r="T17" b="T18"/>
                <a:pathLst>
                  <a:path w="2389" h="1078">
                    <a:moveTo>
                      <a:pt x="1380" y="0"/>
                    </a:moveTo>
                    <a:lnTo>
                      <a:pt x="0" y="518"/>
                    </a:lnTo>
                    <a:lnTo>
                      <a:pt x="984" y="1078"/>
                    </a:lnTo>
                    <a:lnTo>
                      <a:pt x="2389" y="388"/>
                    </a:lnTo>
                    <a:lnTo>
                      <a:pt x="1380" y="0"/>
                    </a:lnTo>
                    <a:close/>
                  </a:path>
                </a:pathLst>
              </a:custGeom>
              <a:solidFill>
                <a:srgbClr val="FFFF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429" name="Group 94"/>
              <p:cNvGrpSpPr>
                <a:grpSpLocks/>
              </p:cNvGrpSpPr>
              <p:nvPr/>
            </p:nvGrpSpPr>
            <p:grpSpPr bwMode="auto">
              <a:xfrm>
                <a:off x="992" y="1591"/>
                <a:ext cx="1789" cy="1964"/>
                <a:chOff x="992" y="1591"/>
                <a:chExt cx="1789" cy="1964"/>
              </a:xfrm>
            </p:grpSpPr>
            <p:grpSp>
              <p:nvGrpSpPr>
                <p:cNvPr id="1081430" name="Group 20"/>
                <p:cNvGrpSpPr>
                  <a:grpSpLocks/>
                </p:cNvGrpSpPr>
                <p:nvPr/>
              </p:nvGrpSpPr>
              <p:grpSpPr bwMode="auto">
                <a:xfrm>
                  <a:off x="1211" y="2239"/>
                  <a:ext cx="1570" cy="1116"/>
                  <a:chOff x="1211" y="2239"/>
                  <a:chExt cx="1570" cy="1116"/>
                </a:xfrm>
              </p:grpSpPr>
              <p:sp>
                <p:nvSpPr>
                  <p:cNvPr id="1081504" name="Freeform 13"/>
                  <p:cNvSpPr>
                    <a:spLocks/>
                  </p:cNvSpPr>
                  <p:nvPr/>
                </p:nvSpPr>
                <p:spPr bwMode="auto">
                  <a:xfrm>
                    <a:off x="1211" y="2239"/>
                    <a:ext cx="1570" cy="1116"/>
                  </a:xfrm>
                  <a:custGeom>
                    <a:avLst/>
                    <a:gdLst>
                      <a:gd name="T0" fmla="*/ 337 w 3139"/>
                      <a:gd name="T1" fmla="*/ 15 h 2233"/>
                      <a:gd name="T2" fmla="*/ 269 w 3139"/>
                      <a:gd name="T3" fmla="*/ 62 h 2233"/>
                      <a:gd name="T4" fmla="*/ 210 w 3139"/>
                      <a:gd name="T5" fmla="*/ 92 h 2233"/>
                      <a:gd name="T6" fmla="*/ 197 w 3139"/>
                      <a:gd name="T7" fmla="*/ 99 h 2233"/>
                      <a:gd name="T8" fmla="*/ 184 w 3139"/>
                      <a:gd name="T9" fmla="*/ 114 h 2233"/>
                      <a:gd name="T10" fmla="*/ 178 w 3139"/>
                      <a:gd name="T11" fmla="*/ 142 h 2233"/>
                      <a:gd name="T12" fmla="*/ 180 w 3139"/>
                      <a:gd name="T13" fmla="*/ 170 h 2233"/>
                      <a:gd name="T14" fmla="*/ 188 w 3139"/>
                      <a:gd name="T15" fmla="*/ 308 h 2233"/>
                      <a:gd name="T16" fmla="*/ 186 w 3139"/>
                      <a:gd name="T17" fmla="*/ 334 h 2233"/>
                      <a:gd name="T18" fmla="*/ 184 w 3139"/>
                      <a:gd name="T19" fmla="*/ 353 h 2233"/>
                      <a:gd name="T20" fmla="*/ 174 w 3139"/>
                      <a:gd name="T21" fmla="*/ 364 h 2233"/>
                      <a:gd name="T22" fmla="*/ 158 w 3139"/>
                      <a:gd name="T23" fmla="*/ 370 h 2233"/>
                      <a:gd name="T24" fmla="*/ 104 w 3139"/>
                      <a:gd name="T25" fmla="*/ 415 h 2233"/>
                      <a:gd name="T26" fmla="*/ 2 w 3139"/>
                      <a:gd name="T27" fmla="*/ 478 h 2233"/>
                      <a:gd name="T28" fmla="*/ 0 w 3139"/>
                      <a:gd name="T29" fmla="*/ 517 h 2233"/>
                      <a:gd name="T30" fmla="*/ 20 w 3139"/>
                      <a:gd name="T31" fmla="*/ 539 h 2233"/>
                      <a:gd name="T32" fmla="*/ 44 w 3139"/>
                      <a:gd name="T33" fmla="*/ 554 h 2233"/>
                      <a:gd name="T34" fmla="*/ 78 w 3139"/>
                      <a:gd name="T35" fmla="*/ 558 h 2233"/>
                      <a:gd name="T36" fmla="*/ 287 w 3139"/>
                      <a:gd name="T37" fmla="*/ 459 h 2233"/>
                      <a:gd name="T38" fmla="*/ 353 w 3139"/>
                      <a:gd name="T39" fmla="*/ 467 h 2233"/>
                      <a:gd name="T40" fmla="*/ 356 w 3139"/>
                      <a:gd name="T41" fmla="*/ 493 h 2233"/>
                      <a:gd name="T42" fmla="*/ 369 w 3139"/>
                      <a:gd name="T43" fmla="*/ 521 h 2233"/>
                      <a:gd name="T44" fmla="*/ 388 w 3139"/>
                      <a:gd name="T45" fmla="*/ 541 h 2233"/>
                      <a:gd name="T46" fmla="*/ 425 w 3139"/>
                      <a:gd name="T47" fmla="*/ 543 h 2233"/>
                      <a:gd name="T48" fmla="*/ 600 w 3139"/>
                      <a:gd name="T49" fmla="*/ 500 h 2233"/>
                      <a:gd name="T50" fmla="*/ 703 w 3139"/>
                      <a:gd name="T51" fmla="*/ 478 h 2233"/>
                      <a:gd name="T52" fmla="*/ 757 w 3139"/>
                      <a:gd name="T53" fmla="*/ 450 h 2233"/>
                      <a:gd name="T54" fmla="*/ 779 w 3139"/>
                      <a:gd name="T55" fmla="*/ 435 h 2233"/>
                      <a:gd name="T56" fmla="*/ 785 w 3139"/>
                      <a:gd name="T57" fmla="*/ 386 h 2233"/>
                      <a:gd name="T58" fmla="*/ 777 w 3139"/>
                      <a:gd name="T59" fmla="*/ 366 h 2233"/>
                      <a:gd name="T60" fmla="*/ 766 w 3139"/>
                      <a:gd name="T61" fmla="*/ 336 h 2233"/>
                      <a:gd name="T62" fmla="*/ 766 w 3139"/>
                      <a:gd name="T63" fmla="*/ 306 h 2233"/>
                      <a:gd name="T64" fmla="*/ 716 w 3139"/>
                      <a:gd name="T65" fmla="*/ 122 h 2233"/>
                      <a:gd name="T66" fmla="*/ 705 w 3139"/>
                      <a:gd name="T67" fmla="*/ 86 h 2233"/>
                      <a:gd name="T68" fmla="*/ 677 w 3139"/>
                      <a:gd name="T69" fmla="*/ 47 h 2233"/>
                      <a:gd name="T70" fmla="*/ 651 w 3139"/>
                      <a:gd name="T71" fmla="*/ 25 h 2233"/>
                      <a:gd name="T72" fmla="*/ 632 w 3139"/>
                      <a:gd name="T73" fmla="*/ 19 h 2233"/>
                      <a:gd name="T74" fmla="*/ 604 w 3139"/>
                      <a:gd name="T75" fmla="*/ 22 h 2233"/>
                      <a:gd name="T76" fmla="*/ 554 w 3139"/>
                      <a:gd name="T77" fmla="*/ 9 h 2233"/>
                      <a:gd name="T78" fmla="*/ 528 w 3139"/>
                      <a:gd name="T79" fmla="*/ 7 h 2233"/>
                      <a:gd name="T80" fmla="*/ 494 w 3139"/>
                      <a:gd name="T81" fmla="*/ 0 h 2233"/>
                      <a:gd name="T82" fmla="*/ 481 w 3139"/>
                      <a:gd name="T83" fmla="*/ 15 h 2233"/>
                      <a:gd name="T84" fmla="*/ 337 w 3139"/>
                      <a:gd name="T85" fmla="*/ 15 h 22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39"/>
                      <a:gd name="T130" fmla="*/ 0 h 2233"/>
                      <a:gd name="T131" fmla="*/ 3139 w 3139"/>
                      <a:gd name="T132" fmla="*/ 2233 h 22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39" h="2233">
                        <a:moveTo>
                          <a:pt x="1346" y="62"/>
                        </a:moveTo>
                        <a:lnTo>
                          <a:pt x="1076" y="248"/>
                        </a:lnTo>
                        <a:lnTo>
                          <a:pt x="838" y="371"/>
                        </a:lnTo>
                        <a:lnTo>
                          <a:pt x="786" y="396"/>
                        </a:lnTo>
                        <a:lnTo>
                          <a:pt x="735" y="456"/>
                        </a:lnTo>
                        <a:lnTo>
                          <a:pt x="709" y="568"/>
                        </a:lnTo>
                        <a:lnTo>
                          <a:pt x="718" y="680"/>
                        </a:lnTo>
                        <a:lnTo>
                          <a:pt x="750" y="1233"/>
                        </a:lnTo>
                        <a:lnTo>
                          <a:pt x="742" y="1337"/>
                        </a:lnTo>
                        <a:lnTo>
                          <a:pt x="733" y="1414"/>
                        </a:lnTo>
                        <a:lnTo>
                          <a:pt x="693" y="1456"/>
                        </a:lnTo>
                        <a:lnTo>
                          <a:pt x="632" y="1481"/>
                        </a:lnTo>
                        <a:lnTo>
                          <a:pt x="413" y="1663"/>
                        </a:lnTo>
                        <a:lnTo>
                          <a:pt x="8" y="1913"/>
                        </a:lnTo>
                        <a:lnTo>
                          <a:pt x="0" y="2069"/>
                        </a:lnTo>
                        <a:lnTo>
                          <a:pt x="78" y="2156"/>
                        </a:lnTo>
                        <a:lnTo>
                          <a:pt x="173" y="2216"/>
                        </a:lnTo>
                        <a:lnTo>
                          <a:pt x="311" y="2233"/>
                        </a:lnTo>
                        <a:lnTo>
                          <a:pt x="1148" y="1836"/>
                        </a:lnTo>
                        <a:lnTo>
                          <a:pt x="1409" y="1870"/>
                        </a:lnTo>
                        <a:lnTo>
                          <a:pt x="1423" y="1975"/>
                        </a:lnTo>
                        <a:lnTo>
                          <a:pt x="1475" y="2087"/>
                        </a:lnTo>
                        <a:lnTo>
                          <a:pt x="1552" y="2165"/>
                        </a:lnTo>
                        <a:lnTo>
                          <a:pt x="1699" y="2172"/>
                        </a:lnTo>
                        <a:lnTo>
                          <a:pt x="2397" y="2000"/>
                        </a:lnTo>
                        <a:lnTo>
                          <a:pt x="2812" y="1913"/>
                        </a:lnTo>
                        <a:lnTo>
                          <a:pt x="3027" y="1801"/>
                        </a:lnTo>
                        <a:lnTo>
                          <a:pt x="3114" y="1741"/>
                        </a:lnTo>
                        <a:lnTo>
                          <a:pt x="3139" y="1544"/>
                        </a:lnTo>
                        <a:lnTo>
                          <a:pt x="3107" y="1466"/>
                        </a:lnTo>
                        <a:lnTo>
                          <a:pt x="3064" y="1345"/>
                        </a:lnTo>
                        <a:lnTo>
                          <a:pt x="3064" y="1225"/>
                        </a:lnTo>
                        <a:lnTo>
                          <a:pt x="2864" y="491"/>
                        </a:lnTo>
                        <a:lnTo>
                          <a:pt x="2820" y="344"/>
                        </a:lnTo>
                        <a:lnTo>
                          <a:pt x="2708" y="189"/>
                        </a:lnTo>
                        <a:lnTo>
                          <a:pt x="2603" y="102"/>
                        </a:lnTo>
                        <a:lnTo>
                          <a:pt x="2528" y="77"/>
                        </a:lnTo>
                        <a:lnTo>
                          <a:pt x="2413" y="88"/>
                        </a:lnTo>
                        <a:lnTo>
                          <a:pt x="2214" y="38"/>
                        </a:lnTo>
                        <a:lnTo>
                          <a:pt x="2111" y="29"/>
                        </a:lnTo>
                        <a:lnTo>
                          <a:pt x="1976" y="0"/>
                        </a:lnTo>
                        <a:lnTo>
                          <a:pt x="1924" y="60"/>
                        </a:lnTo>
                        <a:lnTo>
                          <a:pt x="1346" y="62"/>
                        </a:lnTo>
                        <a:close/>
                      </a:path>
                    </a:pathLst>
                  </a:custGeom>
                  <a:solidFill>
                    <a:srgbClr val="004040"/>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05" name="Freeform 14"/>
                  <p:cNvSpPr>
                    <a:spLocks/>
                  </p:cNvSpPr>
                  <p:nvPr/>
                </p:nvSpPr>
                <p:spPr bwMode="auto">
                  <a:xfrm>
                    <a:off x="1920" y="2368"/>
                    <a:ext cx="204" cy="674"/>
                  </a:xfrm>
                  <a:custGeom>
                    <a:avLst/>
                    <a:gdLst>
                      <a:gd name="T0" fmla="*/ 0 w 409"/>
                      <a:gd name="T1" fmla="*/ 0 h 1348"/>
                      <a:gd name="T2" fmla="*/ 19 w 409"/>
                      <a:gd name="T3" fmla="*/ 62 h 1348"/>
                      <a:gd name="T4" fmla="*/ 39 w 409"/>
                      <a:gd name="T5" fmla="*/ 105 h 1348"/>
                      <a:gd name="T6" fmla="*/ 47 w 409"/>
                      <a:gd name="T7" fmla="*/ 130 h 1348"/>
                      <a:gd name="T8" fmla="*/ 56 w 409"/>
                      <a:gd name="T9" fmla="*/ 150 h 1348"/>
                      <a:gd name="T10" fmla="*/ 58 w 409"/>
                      <a:gd name="T11" fmla="*/ 171 h 1348"/>
                      <a:gd name="T12" fmla="*/ 62 w 409"/>
                      <a:gd name="T13" fmla="*/ 215 h 1348"/>
                      <a:gd name="T14" fmla="*/ 80 w 409"/>
                      <a:gd name="T15" fmla="*/ 337 h 1348"/>
                      <a:gd name="T16" fmla="*/ 73 w 409"/>
                      <a:gd name="T17" fmla="*/ 204 h 1348"/>
                      <a:gd name="T18" fmla="*/ 71 w 409"/>
                      <a:gd name="T19" fmla="*/ 163 h 1348"/>
                      <a:gd name="T20" fmla="*/ 77 w 409"/>
                      <a:gd name="T21" fmla="*/ 139 h 1348"/>
                      <a:gd name="T22" fmla="*/ 84 w 409"/>
                      <a:gd name="T23" fmla="*/ 114 h 1348"/>
                      <a:gd name="T24" fmla="*/ 89 w 409"/>
                      <a:gd name="T25" fmla="*/ 94 h 1348"/>
                      <a:gd name="T26" fmla="*/ 99 w 409"/>
                      <a:gd name="T27" fmla="*/ 55 h 1348"/>
                      <a:gd name="T28" fmla="*/ 102 w 409"/>
                      <a:gd name="T29" fmla="*/ 9 h 1348"/>
                      <a:gd name="T30" fmla="*/ 0 w 409"/>
                      <a:gd name="T31" fmla="*/ 0 h 1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9"/>
                      <a:gd name="T49" fmla="*/ 0 h 1348"/>
                      <a:gd name="T50" fmla="*/ 409 w 409"/>
                      <a:gd name="T51" fmla="*/ 1348 h 1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9" h="1348">
                        <a:moveTo>
                          <a:pt x="0" y="0"/>
                        </a:moveTo>
                        <a:lnTo>
                          <a:pt x="79" y="249"/>
                        </a:lnTo>
                        <a:lnTo>
                          <a:pt x="157" y="418"/>
                        </a:lnTo>
                        <a:lnTo>
                          <a:pt x="189" y="520"/>
                        </a:lnTo>
                        <a:lnTo>
                          <a:pt x="224" y="599"/>
                        </a:lnTo>
                        <a:lnTo>
                          <a:pt x="233" y="684"/>
                        </a:lnTo>
                        <a:lnTo>
                          <a:pt x="249" y="858"/>
                        </a:lnTo>
                        <a:lnTo>
                          <a:pt x="322" y="1348"/>
                        </a:lnTo>
                        <a:lnTo>
                          <a:pt x="293" y="814"/>
                        </a:lnTo>
                        <a:lnTo>
                          <a:pt x="284" y="650"/>
                        </a:lnTo>
                        <a:lnTo>
                          <a:pt x="311" y="555"/>
                        </a:lnTo>
                        <a:lnTo>
                          <a:pt x="336" y="457"/>
                        </a:lnTo>
                        <a:lnTo>
                          <a:pt x="357" y="376"/>
                        </a:lnTo>
                        <a:lnTo>
                          <a:pt x="396" y="219"/>
                        </a:lnTo>
                        <a:lnTo>
                          <a:pt x="409" y="33"/>
                        </a:lnTo>
                        <a:lnTo>
                          <a:pt x="0" y="0"/>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506" name="Group 19"/>
                  <p:cNvGrpSpPr>
                    <a:grpSpLocks/>
                  </p:cNvGrpSpPr>
                  <p:nvPr/>
                </p:nvGrpSpPr>
                <p:grpSpPr bwMode="auto">
                  <a:xfrm>
                    <a:off x="1225" y="2261"/>
                    <a:ext cx="1533" cy="1069"/>
                    <a:chOff x="1225" y="2261"/>
                    <a:chExt cx="1533" cy="1069"/>
                  </a:xfrm>
                </p:grpSpPr>
                <p:sp>
                  <p:nvSpPr>
                    <p:cNvPr id="1081507" name="Freeform 15"/>
                    <p:cNvSpPr>
                      <a:spLocks/>
                    </p:cNvSpPr>
                    <p:nvPr/>
                  </p:nvSpPr>
                  <p:spPr bwMode="auto">
                    <a:xfrm>
                      <a:off x="2078" y="2261"/>
                      <a:ext cx="371" cy="811"/>
                    </a:xfrm>
                    <a:custGeom>
                      <a:avLst/>
                      <a:gdLst>
                        <a:gd name="T0" fmla="*/ 69 w 743"/>
                        <a:gd name="T1" fmla="*/ 0 h 1623"/>
                        <a:gd name="T2" fmla="*/ 133 w 743"/>
                        <a:gd name="T3" fmla="*/ 18 h 1623"/>
                        <a:gd name="T4" fmla="*/ 162 w 743"/>
                        <a:gd name="T5" fmla="*/ 18 h 1623"/>
                        <a:gd name="T6" fmla="*/ 185 w 743"/>
                        <a:gd name="T7" fmla="*/ 18 h 1623"/>
                        <a:gd name="T8" fmla="*/ 171 w 743"/>
                        <a:gd name="T9" fmla="*/ 48 h 1623"/>
                        <a:gd name="T10" fmla="*/ 165 w 743"/>
                        <a:gd name="T11" fmla="*/ 93 h 1623"/>
                        <a:gd name="T12" fmla="*/ 166 w 743"/>
                        <a:gd name="T13" fmla="*/ 145 h 1623"/>
                        <a:gd name="T14" fmla="*/ 168 w 743"/>
                        <a:gd name="T15" fmla="*/ 194 h 1623"/>
                        <a:gd name="T16" fmla="*/ 178 w 743"/>
                        <a:gd name="T17" fmla="*/ 230 h 1623"/>
                        <a:gd name="T18" fmla="*/ 162 w 743"/>
                        <a:gd name="T19" fmla="*/ 291 h 1623"/>
                        <a:gd name="T20" fmla="*/ 162 w 743"/>
                        <a:gd name="T21" fmla="*/ 320 h 1623"/>
                        <a:gd name="T22" fmla="*/ 172 w 743"/>
                        <a:gd name="T23" fmla="*/ 346 h 1623"/>
                        <a:gd name="T24" fmla="*/ 170 w 743"/>
                        <a:gd name="T25" fmla="*/ 359 h 1623"/>
                        <a:gd name="T26" fmla="*/ 141 w 743"/>
                        <a:gd name="T27" fmla="*/ 372 h 1623"/>
                        <a:gd name="T28" fmla="*/ 44 w 743"/>
                        <a:gd name="T29" fmla="*/ 392 h 1623"/>
                        <a:gd name="T30" fmla="*/ 8 w 743"/>
                        <a:gd name="T31" fmla="*/ 405 h 1623"/>
                        <a:gd name="T32" fmla="*/ 8 w 743"/>
                        <a:gd name="T33" fmla="*/ 356 h 1623"/>
                        <a:gd name="T34" fmla="*/ 0 w 743"/>
                        <a:gd name="T35" fmla="*/ 216 h 1623"/>
                        <a:gd name="T36" fmla="*/ 12 w 743"/>
                        <a:gd name="T37" fmla="*/ 181 h 1623"/>
                        <a:gd name="T38" fmla="*/ 29 w 743"/>
                        <a:gd name="T39" fmla="*/ 106 h 1623"/>
                        <a:gd name="T40" fmla="*/ 45 w 743"/>
                        <a:gd name="T41" fmla="*/ 62 h 1623"/>
                        <a:gd name="T42" fmla="*/ 69 w 743"/>
                        <a:gd name="T43" fmla="*/ 0 h 16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3"/>
                        <a:gd name="T67" fmla="*/ 0 h 1623"/>
                        <a:gd name="T68" fmla="*/ 743 w 743"/>
                        <a:gd name="T69" fmla="*/ 1623 h 16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3" h="1623">
                          <a:moveTo>
                            <a:pt x="278" y="0"/>
                          </a:moveTo>
                          <a:lnTo>
                            <a:pt x="534" y="73"/>
                          </a:lnTo>
                          <a:lnTo>
                            <a:pt x="650" y="73"/>
                          </a:lnTo>
                          <a:lnTo>
                            <a:pt x="743" y="73"/>
                          </a:lnTo>
                          <a:lnTo>
                            <a:pt x="685" y="194"/>
                          </a:lnTo>
                          <a:lnTo>
                            <a:pt x="662" y="373"/>
                          </a:lnTo>
                          <a:lnTo>
                            <a:pt x="667" y="580"/>
                          </a:lnTo>
                          <a:lnTo>
                            <a:pt x="674" y="776"/>
                          </a:lnTo>
                          <a:lnTo>
                            <a:pt x="713" y="920"/>
                          </a:lnTo>
                          <a:lnTo>
                            <a:pt x="650" y="1166"/>
                          </a:lnTo>
                          <a:lnTo>
                            <a:pt x="650" y="1283"/>
                          </a:lnTo>
                          <a:lnTo>
                            <a:pt x="691" y="1386"/>
                          </a:lnTo>
                          <a:lnTo>
                            <a:pt x="680" y="1438"/>
                          </a:lnTo>
                          <a:lnTo>
                            <a:pt x="565" y="1490"/>
                          </a:lnTo>
                          <a:lnTo>
                            <a:pt x="176" y="1571"/>
                          </a:lnTo>
                          <a:lnTo>
                            <a:pt x="33" y="1623"/>
                          </a:lnTo>
                          <a:lnTo>
                            <a:pt x="33" y="1427"/>
                          </a:lnTo>
                          <a:lnTo>
                            <a:pt x="0" y="865"/>
                          </a:lnTo>
                          <a:lnTo>
                            <a:pt x="50" y="724"/>
                          </a:lnTo>
                          <a:lnTo>
                            <a:pt x="119" y="425"/>
                          </a:lnTo>
                          <a:lnTo>
                            <a:pt x="182" y="251"/>
                          </a:lnTo>
                          <a:lnTo>
                            <a:pt x="278" y="0"/>
                          </a:lnTo>
                          <a:close/>
                        </a:path>
                      </a:pathLst>
                    </a:custGeom>
                    <a:solidFill>
                      <a:srgbClr val="0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08" name="Freeform 16"/>
                    <p:cNvSpPr>
                      <a:spLocks/>
                    </p:cNvSpPr>
                    <p:nvPr/>
                  </p:nvSpPr>
                  <p:spPr bwMode="auto">
                    <a:xfrm>
                      <a:off x="1639" y="2289"/>
                      <a:ext cx="437" cy="871"/>
                    </a:xfrm>
                    <a:custGeom>
                      <a:avLst/>
                      <a:gdLst>
                        <a:gd name="T0" fmla="*/ 0 w 873"/>
                        <a:gd name="T1" fmla="*/ 78 h 1743"/>
                        <a:gd name="T2" fmla="*/ 29 w 873"/>
                        <a:gd name="T3" fmla="*/ 66 h 1743"/>
                        <a:gd name="T4" fmla="*/ 60 w 873"/>
                        <a:gd name="T5" fmla="*/ 45 h 1743"/>
                        <a:gd name="T6" fmla="*/ 95 w 873"/>
                        <a:gd name="T7" fmla="*/ 27 h 1743"/>
                        <a:gd name="T8" fmla="*/ 106 w 873"/>
                        <a:gd name="T9" fmla="*/ 19 h 1743"/>
                        <a:gd name="T10" fmla="*/ 124 w 873"/>
                        <a:gd name="T11" fmla="*/ 0 h 1743"/>
                        <a:gd name="T12" fmla="*/ 132 w 873"/>
                        <a:gd name="T13" fmla="*/ 7 h 1743"/>
                        <a:gd name="T14" fmla="*/ 135 w 873"/>
                        <a:gd name="T15" fmla="*/ 62 h 1743"/>
                        <a:gd name="T16" fmla="*/ 148 w 873"/>
                        <a:gd name="T17" fmla="*/ 96 h 1743"/>
                        <a:gd name="T18" fmla="*/ 166 w 873"/>
                        <a:gd name="T19" fmla="*/ 138 h 1743"/>
                        <a:gd name="T20" fmla="*/ 184 w 873"/>
                        <a:gd name="T21" fmla="*/ 180 h 1743"/>
                        <a:gd name="T22" fmla="*/ 188 w 873"/>
                        <a:gd name="T23" fmla="*/ 200 h 1743"/>
                        <a:gd name="T24" fmla="*/ 190 w 873"/>
                        <a:gd name="T25" fmla="*/ 234 h 1743"/>
                        <a:gd name="T26" fmla="*/ 199 w 873"/>
                        <a:gd name="T27" fmla="*/ 288 h 1743"/>
                        <a:gd name="T28" fmla="*/ 211 w 873"/>
                        <a:gd name="T29" fmla="*/ 361 h 1743"/>
                        <a:gd name="T30" fmla="*/ 219 w 873"/>
                        <a:gd name="T31" fmla="*/ 399 h 1743"/>
                        <a:gd name="T32" fmla="*/ 180 w 873"/>
                        <a:gd name="T33" fmla="*/ 405 h 1743"/>
                        <a:gd name="T34" fmla="*/ 151 w 873"/>
                        <a:gd name="T35" fmla="*/ 411 h 1743"/>
                        <a:gd name="T36" fmla="*/ 141 w 873"/>
                        <a:gd name="T37" fmla="*/ 435 h 1743"/>
                        <a:gd name="T38" fmla="*/ 90 w 873"/>
                        <a:gd name="T39" fmla="*/ 429 h 1743"/>
                        <a:gd name="T40" fmla="*/ 98 w 873"/>
                        <a:gd name="T41" fmla="*/ 358 h 1743"/>
                        <a:gd name="T42" fmla="*/ 79 w 873"/>
                        <a:gd name="T43" fmla="*/ 309 h 1743"/>
                        <a:gd name="T44" fmla="*/ 64 w 873"/>
                        <a:gd name="T45" fmla="*/ 267 h 1743"/>
                        <a:gd name="T46" fmla="*/ 72 w 873"/>
                        <a:gd name="T47" fmla="*/ 209 h 1743"/>
                        <a:gd name="T48" fmla="*/ 39 w 873"/>
                        <a:gd name="T49" fmla="*/ 142 h 1743"/>
                        <a:gd name="T50" fmla="*/ 22 w 873"/>
                        <a:gd name="T51" fmla="*/ 124 h 1743"/>
                        <a:gd name="T52" fmla="*/ 0 w 873"/>
                        <a:gd name="T53" fmla="*/ 78 h 17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73"/>
                        <a:gd name="T82" fmla="*/ 0 h 1743"/>
                        <a:gd name="T83" fmla="*/ 873 w 873"/>
                        <a:gd name="T84" fmla="*/ 1743 h 17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73" h="1743">
                          <a:moveTo>
                            <a:pt x="0" y="314"/>
                          </a:moveTo>
                          <a:lnTo>
                            <a:pt x="113" y="264"/>
                          </a:lnTo>
                          <a:lnTo>
                            <a:pt x="239" y="180"/>
                          </a:lnTo>
                          <a:lnTo>
                            <a:pt x="378" y="111"/>
                          </a:lnTo>
                          <a:lnTo>
                            <a:pt x="423" y="76"/>
                          </a:lnTo>
                          <a:lnTo>
                            <a:pt x="493" y="0"/>
                          </a:lnTo>
                          <a:lnTo>
                            <a:pt x="526" y="30"/>
                          </a:lnTo>
                          <a:lnTo>
                            <a:pt x="539" y="248"/>
                          </a:lnTo>
                          <a:lnTo>
                            <a:pt x="589" y="385"/>
                          </a:lnTo>
                          <a:lnTo>
                            <a:pt x="661" y="553"/>
                          </a:lnTo>
                          <a:lnTo>
                            <a:pt x="735" y="721"/>
                          </a:lnTo>
                          <a:lnTo>
                            <a:pt x="752" y="801"/>
                          </a:lnTo>
                          <a:lnTo>
                            <a:pt x="760" y="938"/>
                          </a:lnTo>
                          <a:lnTo>
                            <a:pt x="795" y="1154"/>
                          </a:lnTo>
                          <a:lnTo>
                            <a:pt x="844" y="1445"/>
                          </a:lnTo>
                          <a:lnTo>
                            <a:pt x="873" y="1599"/>
                          </a:lnTo>
                          <a:lnTo>
                            <a:pt x="718" y="1623"/>
                          </a:lnTo>
                          <a:lnTo>
                            <a:pt x="602" y="1645"/>
                          </a:lnTo>
                          <a:lnTo>
                            <a:pt x="561" y="1743"/>
                          </a:lnTo>
                          <a:lnTo>
                            <a:pt x="360" y="1716"/>
                          </a:lnTo>
                          <a:lnTo>
                            <a:pt x="391" y="1432"/>
                          </a:lnTo>
                          <a:lnTo>
                            <a:pt x="314" y="1238"/>
                          </a:lnTo>
                          <a:lnTo>
                            <a:pt x="253" y="1070"/>
                          </a:lnTo>
                          <a:lnTo>
                            <a:pt x="287" y="836"/>
                          </a:lnTo>
                          <a:lnTo>
                            <a:pt x="153" y="569"/>
                          </a:lnTo>
                          <a:lnTo>
                            <a:pt x="88" y="496"/>
                          </a:lnTo>
                          <a:lnTo>
                            <a:pt x="0" y="314"/>
                          </a:lnTo>
                          <a:close/>
                        </a:path>
                      </a:pathLst>
                    </a:custGeom>
                    <a:solidFill>
                      <a:srgbClr val="0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09" name="Freeform 17"/>
                    <p:cNvSpPr>
                      <a:spLocks/>
                    </p:cNvSpPr>
                    <p:nvPr/>
                  </p:nvSpPr>
                  <p:spPr bwMode="auto">
                    <a:xfrm>
                      <a:off x="1225" y="2455"/>
                      <a:ext cx="566" cy="875"/>
                    </a:xfrm>
                    <a:custGeom>
                      <a:avLst/>
                      <a:gdLst>
                        <a:gd name="T0" fmla="*/ 190 w 1131"/>
                        <a:gd name="T1" fmla="*/ 0 h 1751"/>
                        <a:gd name="T2" fmla="*/ 179 w 1131"/>
                        <a:gd name="T3" fmla="*/ 26 h 1751"/>
                        <a:gd name="T4" fmla="*/ 182 w 1131"/>
                        <a:gd name="T5" fmla="*/ 45 h 1751"/>
                        <a:gd name="T6" fmla="*/ 188 w 1131"/>
                        <a:gd name="T7" fmla="*/ 73 h 1751"/>
                        <a:gd name="T8" fmla="*/ 190 w 1131"/>
                        <a:gd name="T9" fmla="*/ 110 h 1751"/>
                        <a:gd name="T10" fmla="*/ 189 w 1131"/>
                        <a:gd name="T11" fmla="*/ 190 h 1751"/>
                        <a:gd name="T12" fmla="*/ 220 w 1131"/>
                        <a:gd name="T13" fmla="*/ 197 h 1751"/>
                        <a:gd name="T14" fmla="*/ 243 w 1131"/>
                        <a:gd name="T15" fmla="*/ 226 h 1751"/>
                        <a:gd name="T16" fmla="*/ 217 w 1131"/>
                        <a:gd name="T17" fmla="*/ 217 h 1751"/>
                        <a:gd name="T18" fmla="*/ 188 w 1131"/>
                        <a:gd name="T19" fmla="*/ 210 h 1751"/>
                        <a:gd name="T20" fmla="*/ 182 w 1131"/>
                        <a:gd name="T21" fmla="*/ 229 h 1751"/>
                        <a:gd name="T22" fmla="*/ 205 w 1131"/>
                        <a:gd name="T23" fmla="*/ 227 h 1751"/>
                        <a:gd name="T24" fmla="*/ 230 w 1131"/>
                        <a:gd name="T25" fmla="*/ 232 h 1751"/>
                        <a:gd name="T26" fmla="*/ 240 w 1131"/>
                        <a:gd name="T27" fmla="*/ 240 h 1751"/>
                        <a:gd name="T28" fmla="*/ 208 w 1131"/>
                        <a:gd name="T29" fmla="*/ 243 h 1751"/>
                        <a:gd name="T30" fmla="*/ 188 w 1131"/>
                        <a:gd name="T31" fmla="*/ 242 h 1751"/>
                        <a:gd name="T32" fmla="*/ 185 w 1131"/>
                        <a:gd name="T33" fmla="*/ 247 h 1751"/>
                        <a:gd name="T34" fmla="*/ 205 w 1131"/>
                        <a:gd name="T35" fmla="*/ 250 h 1751"/>
                        <a:gd name="T36" fmla="*/ 230 w 1131"/>
                        <a:gd name="T37" fmla="*/ 266 h 1751"/>
                        <a:gd name="T38" fmla="*/ 234 w 1131"/>
                        <a:gd name="T39" fmla="*/ 288 h 1751"/>
                        <a:gd name="T40" fmla="*/ 220 w 1131"/>
                        <a:gd name="T41" fmla="*/ 273 h 1751"/>
                        <a:gd name="T42" fmla="*/ 185 w 1131"/>
                        <a:gd name="T43" fmla="*/ 262 h 1751"/>
                        <a:gd name="T44" fmla="*/ 174 w 1131"/>
                        <a:gd name="T45" fmla="*/ 262 h 1751"/>
                        <a:gd name="T46" fmla="*/ 82 w 1131"/>
                        <a:gd name="T47" fmla="*/ 325 h 1751"/>
                        <a:gd name="T48" fmla="*/ 31 w 1131"/>
                        <a:gd name="T49" fmla="*/ 357 h 1751"/>
                        <a:gd name="T50" fmla="*/ 4 w 1131"/>
                        <a:gd name="T51" fmla="*/ 371 h 1751"/>
                        <a:gd name="T52" fmla="*/ 0 w 1131"/>
                        <a:gd name="T53" fmla="*/ 382 h 1751"/>
                        <a:gd name="T54" fmla="*/ 15 w 1131"/>
                        <a:gd name="T55" fmla="*/ 379 h 1751"/>
                        <a:gd name="T56" fmla="*/ 39 w 1131"/>
                        <a:gd name="T57" fmla="*/ 381 h 1751"/>
                        <a:gd name="T58" fmla="*/ 54 w 1131"/>
                        <a:gd name="T59" fmla="*/ 391 h 1751"/>
                        <a:gd name="T60" fmla="*/ 62 w 1131"/>
                        <a:gd name="T61" fmla="*/ 406 h 1751"/>
                        <a:gd name="T62" fmla="*/ 66 w 1131"/>
                        <a:gd name="T63" fmla="*/ 418 h 1751"/>
                        <a:gd name="T64" fmla="*/ 62 w 1131"/>
                        <a:gd name="T65" fmla="*/ 437 h 1751"/>
                        <a:gd name="T66" fmla="*/ 76 w 1131"/>
                        <a:gd name="T67" fmla="*/ 432 h 1751"/>
                        <a:gd name="T68" fmla="*/ 96 w 1131"/>
                        <a:gd name="T69" fmla="*/ 410 h 1751"/>
                        <a:gd name="T70" fmla="*/ 126 w 1131"/>
                        <a:gd name="T71" fmla="*/ 392 h 1751"/>
                        <a:gd name="T72" fmla="*/ 234 w 1131"/>
                        <a:gd name="T73" fmla="*/ 341 h 1751"/>
                        <a:gd name="T74" fmla="*/ 244 w 1131"/>
                        <a:gd name="T75" fmla="*/ 315 h 1751"/>
                        <a:gd name="T76" fmla="*/ 280 w 1131"/>
                        <a:gd name="T77" fmla="*/ 302 h 1751"/>
                        <a:gd name="T78" fmla="*/ 283 w 1131"/>
                        <a:gd name="T79" fmla="*/ 258 h 1751"/>
                        <a:gd name="T80" fmla="*/ 269 w 1131"/>
                        <a:gd name="T81" fmla="*/ 220 h 1751"/>
                        <a:gd name="T82" fmla="*/ 248 w 1131"/>
                        <a:gd name="T83" fmla="*/ 190 h 1751"/>
                        <a:gd name="T84" fmla="*/ 253 w 1131"/>
                        <a:gd name="T85" fmla="*/ 153 h 1751"/>
                        <a:gd name="T86" fmla="*/ 253 w 1131"/>
                        <a:gd name="T87" fmla="*/ 118 h 1751"/>
                        <a:gd name="T88" fmla="*/ 227 w 1131"/>
                        <a:gd name="T89" fmla="*/ 66 h 1751"/>
                        <a:gd name="T90" fmla="*/ 206 w 1131"/>
                        <a:gd name="T91" fmla="*/ 40 h 1751"/>
                        <a:gd name="T92" fmla="*/ 190 w 1131"/>
                        <a:gd name="T93" fmla="*/ 0 h 17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1"/>
                        <a:gd name="T142" fmla="*/ 0 h 1751"/>
                        <a:gd name="T143" fmla="*/ 1131 w 1131"/>
                        <a:gd name="T144" fmla="*/ 1751 h 17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1" h="1751">
                          <a:moveTo>
                            <a:pt x="760" y="0"/>
                          </a:moveTo>
                          <a:lnTo>
                            <a:pt x="716" y="104"/>
                          </a:lnTo>
                          <a:lnTo>
                            <a:pt x="725" y="181"/>
                          </a:lnTo>
                          <a:lnTo>
                            <a:pt x="751" y="293"/>
                          </a:lnTo>
                          <a:lnTo>
                            <a:pt x="760" y="441"/>
                          </a:lnTo>
                          <a:lnTo>
                            <a:pt x="756" y="762"/>
                          </a:lnTo>
                          <a:lnTo>
                            <a:pt x="877" y="791"/>
                          </a:lnTo>
                          <a:lnTo>
                            <a:pt x="970" y="906"/>
                          </a:lnTo>
                          <a:lnTo>
                            <a:pt x="866" y="871"/>
                          </a:lnTo>
                          <a:lnTo>
                            <a:pt x="750" y="841"/>
                          </a:lnTo>
                          <a:lnTo>
                            <a:pt x="726" y="917"/>
                          </a:lnTo>
                          <a:lnTo>
                            <a:pt x="819" y="911"/>
                          </a:lnTo>
                          <a:lnTo>
                            <a:pt x="918" y="928"/>
                          </a:lnTo>
                          <a:lnTo>
                            <a:pt x="959" y="963"/>
                          </a:lnTo>
                          <a:lnTo>
                            <a:pt x="830" y="974"/>
                          </a:lnTo>
                          <a:lnTo>
                            <a:pt x="750" y="969"/>
                          </a:lnTo>
                          <a:lnTo>
                            <a:pt x="739" y="991"/>
                          </a:lnTo>
                          <a:lnTo>
                            <a:pt x="819" y="1002"/>
                          </a:lnTo>
                          <a:lnTo>
                            <a:pt x="918" y="1067"/>
                          </a:lnTo>
                          <a:lnTo>
                            <a:pt x="935" y="1152"/>
                          </a:lnTo>
                          <a:lnTo>
                            <a:pt x="877" y="1095"/>
                          </a:lnTo>
                          <a:lnTo>
                            <a:pt x="739" y="1049"/>
                          </a:lnTo>
                          <a:lnTo>
                            <a:pt x="693" y="1049"/>
                          </a:lnTo>
                          <a:lnTo>
                            <a:pt x="325" y="1302"/>
                          </a:lnTo>
                          <a:lnTo>
                            <a:pt x="122" y="1429"/>
                          </a:lnTo>
                          <a:lnTo>
                            <a:pt x="14" y="1484"/>
                          </a:lnTo>
                          <a:lnTo>
                            <a:pt x="0" y="1531"/>
                          </a:lnTo>
                          <a:lnTo>
                            <a:pt x="60" y="1519"/>
                          </a:lnTo>
                          <a:lnTo>
                            <a:pt x="155" y="1527"/>
                          </a:lnTo>
                          <a:lnTo>
                            <a:pt x="215" y="1566"/>
                          </a:lnTo>
                          <a:lnTo>
                            <a:pt x="246" y="1627"/>
                          </a:lnTo>
                          <a:lnTo>
                            <a:pt x="263" y="1674"/>
                          </a:lnTo>
                          <a:lnTo>
                            <a:pt x="246" y="1751"/>
                          </a:lnTo>
                          <a:lnTo>
                            <a:pt x="304" y="1730"/>
                          </a:lnTo>
                          <a:lnTo>
                            <a:pt x="381" y="1643"/>
                          </a:lnTo>
                          <a:lnTo>
                            <a:pt x="502" y="1568"/>
                          </a:lnTo>
                          <a:lnTo>
                            <a:pt x="935" y="1365"/>
                          </a:lnTo>
                          <a:lnTo>
                            <a:pt x="975" y="1261"/>
                          </a:lnTo>
                          <a:lnTo>
                            <a:pt x="1120" y="1210"/>
                          </a:lnTo>
                          <a:lnTo>
                            <a:pt x="1131" y="1032"/>
                          </a:lnTo>
                          <a:lnTo>
                            <a:pt x="1073" y="882"/>
                          </a:lnTo>
                          <a:lnTo>
                            <a:pt x="992" y="762"/>
                          </a:lnTo>
                          <a:lnTo>
                            <a:pt x="1010" y="612"/>
                          </a:lnTo>
                          <a:lnTo>
                            <a:pt x="1010" y="475"/>
                          </a:lnTo>
                          <a:lnTo>
                            <a:pt x="907" y="266"/>
                          </a:lnTo>
                          <a:lnTo>
                            <a:pt x="824" y="163"/>
                          </a:lnTo>
                          <a:lnTo>
                            <a:pt x="760" y="0"/>
                          </a:lnTo>
                          <a:close/>
                        </a:path>
                      </a:pathLst>
                    </a:custGeom>
                    <a:solidFill>
                      <a:srgbClr val="0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10" name="Freeform 18"/>
                    <p:cNvSpPr>
                      <a:spLocks/>
                    </p:cNvSpPr>
                    <p:nvPr/>
                  </p:nvSpPr>
                  <p:spPr bwMode="auto">
                    <a:xfrm>
                      <a:off x="1930" y="2306"/>
                      <a:ext cx="828" cy="998"/>
                    </a:xfrm>
                    <a:custGeom>
                      <a:avLst/>
                      <a:gdLst>
                        <a:gd name="T0" fmla="*/ 24 w 1656"/>
                        <a:gd name="T1" fmla="*/ 405 h 1996"/>
                        <a:gd name="T2" fmla="*/ 9 w 1656"/>
                        <a:gd name="T3" fmla="*/ 411 h 1996"/>
                        <a:gd name="T4" fmla="*/ 0 w 1656"/>
                        <a:gd name="T5" fmla="*/ 434 h 1996"/>
                        <a:gd name="T6" fmla="*/ 2 w 1656"/>
                        <a:gd name="T7" fmla="*/ 455 h 1996"/>
                        <a:gd name="T8" fmla="*/ 11 w 1656"/>
                        <a:gd name="T9" fmla="*/ 476 h 1996"/>
                        <a:gd name="T10" fmla="*/ 30 w 1656"/>
                        <a:gd name="T11" fmla="*/ 499 h 1996"/>
                        <a:gd name="T12" fmla="*/ 68 w 1656"/>
                        <a:gd name="T13" fmla="*/ 497 h 1996"/>
                        <a:gd name="T14" fmla="*/ 257 w 1656"/>
                        <a:gd name="T15" fmla="*/ 452 h 1996"/>
                        <a:gd name="T16" fmla="*/ 373 w 1656"/>
                        <a:gd name="T17" fmla="*/ 425 h 1996"/>
                        <a:gd name="T18" fmla="*/ 317 w 1656"/>
                        <a:gd name="T19" fmla="*/ 399 h 1996"/>
                        <a:gd name="T20" fmla="*/ 288 w 1656"/>
                        <a:gd name="T21" fmla="*/ 370 h 1996"/>
                        <a:gd name="T22" fmla="*/ 313 w 1656"/>
                        <a:gd name="T23" fmla="*/ 370 h 1996"/>
                        <a:gd name="T24" fmla="*/ 347 w 1656"/>
                        <a:gd name="T25" fmla="*/ 392 h 1996"/>
                        <a:gd name="T26" fmla="*/ 386 w 1656"/>
                        <a:gd name="T27" fmla="*/ 398 h 1996"/>
                        <a:gd name="T28" fmla="*/ 354 w 1656"/>
                        <a:gd name="T29" fmla="*/ 382 h 1996"/>
                        <a:gd name="T30" fmla="*/ 322 w 1656"/>
                        <a:gd name="T31" fmla="*/ 360 h 1996"/>
                        <a:gd name="T32" fmla="*/ 363 w 1656"/>
                        <a:gd name="T33" fmla="*/ 364 h 1996"/>
                        <a:gd name="T34" fmla="*/ 399 w 1656"/>
                        <a:gd name="T35" fmla="*/ 359 h 1996"/>
                        <a:gd name="T36" fmla="*/ 369 w 1656"/>
                        <a:gd name="T37" fmla="*/ 351 h 1996"/>
                        <a:gd name="T38" fmla="*/ 329 w 1656"/>
                        <a:gd name="T39" fmla="*/ 340 h 1996"/>
                        <a:gd name="T40" fmla="*/ 346 w 1656"/>
                        <a:gd name="T41" fmla="*/ 325 h 1996"/>
                        <a:gd name="T42" fmla="*/ 380 w 1656"/>
                        <a:gd name="T43" fmla="*/ 336 h 1996"/>
                        <a:gd name="T44" fmla="*/ 414 w 1656"/>
                        <a:gd name="T45" fmla="*/ 338 h 1996"/>
                        <a:gd name="T46" fmla="*/ 391 w 1656"/>
                        <a:gd name="T47" fmla="*/ 321 h 1996"/>
                        <a:gd name="T48" fmla="*/ 373 w 1656"/>
                        <a:gd name="T49" fmla="*/ 319 h 1996"/>
                        <a:gd name="T50" fmla="*/ 355 w 1656"/>
                        <a:gd name="T51" fmla="*/ 307 h 1996"/>
                        <a:gd name="T52" fmla="*/ 394 w 1656"/>
                        <a:gd name="T53" fmla="*/ 287 h 1996"/>
                        <a:gd name="T54" fmla="*/ 399 w 1656"/>
                        <a:gd name="T55" fmla="*/ 275 h 1996"/>
                        <a:gd name="T56" fmla="*/ 386 w 1656"/>
                        <a:gd name="T57" fmla="*/ 219 h 1996"/>
                        <a:gd name="T58" fmla="*/ 359 w 1656"/>
                        <a:gd name="T59" fmla="*/ 120 h 1996"/>
                        <a:gd name="T60" fmla="*/ 342 w 1656"/>
                        <a:gd name="T61" fmla="*/ 88 h 1996"/>
                        <a:gd name="T62" fmla="*/ 342 w 1656"/>
                        <a:gd name="T63" fmla="*/ 56 h 1996"/>
                        <a:gd name="T64" fmla="*/ 313 w 1656"/>
                        <a:gd name="T65" fmla="*/ 28 h 1996"/>
                        <a:gd name="T66" fmla="*/ 283 w 1656"/>
                        <a:gd name="T67" fmla="*/ 0 h 1996"/>
                        <a:gd name="T68" fmla="*/ 261 w 1656"/>
                        <a:gd name="T69" fmla="*/ 5 h 1996"/>
                        <a:gd name="T70" fmla="*/ 249 w 1656"/>
                        <a:gd name="T71" fmla="*/ 52 h 1996"/>
                        <a:gd name="T72" fmla="*/ 248 w 1656"/>
                        <a:gd name="T73" fmla="*/ 132 h 1996"/>
                        <a:gd name="T74" fmla="*/ 265 w 1656"/>
                        <a:gd name="T75" fmla="*/ 186 h 1996"/>
                        <a:gd name="T76" fmla="*/ 280 w 1656"/>
                        <a:gd name="T77" fmla="*/ 250 h 1996"/>
                        <a:gd name="T78" fmla="*/ 287 w 1656"/>
                        <a:gd name="T79" fmla="*/ 290 h 1996"/>
                        <a:gd name="T80" fmla="*/ 278 w 1656"/>
                        <a:gd name="T81" fmla="*/ 306 h 1996"/>
                        <a:gd name="T82" fmla="*/ 288 w 1656"/>
                        <a:gd name="T83" fmla="*/ 316 h 1996"/>
                        <a:gd name="T84" fmla="*/ 277 w 1656"/>
                        <a:gd name="T85" fmla="*/ 324 h 1996"/>
                        <a:gd name="T86" fmla="*/ 284 w 1656"/>
                        <a:gd name="T87" fmla="*/ 333 h 1996"/>
                        <a:gd name="T88" fmla="*/ 260 w 1656"/>
                        <a:gd name="T89" fmla="*/ 342 h 1996"/>
                        <a:gd name="T90" fmla="*/ 263 w 1656"/>
                        <a:gd name="T91" fmla="*/ 351 h 1996"/>
                        <a:gd name="T92" fmla="*/ 216 w 1656"/>
                        <a:gd name="T93" fmla="*/ 359 h 1996"/>
                        <a:gd name="T94" fmla="*/ 164 w 1656"/>
                        <a:gd name="T95" fmla="*/ 375 h 1996"/>
                        <a:gd name="T96" fmla="*/ 107 w 1656"/>
                        <a:gd name="T97" fmla="*/ 395 h 1996"/>
                        <a:gd name="T98" fmla="*/ 51 w 1656"/>
                        <a:gd name="T99" fmla="*/ 402 h 1996"/>
                        <a:gd name="T100" fmla="*/ 24 w 1656"/>
                        <a:gd name="T101" fmla="*/ 405 h 19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56"/>
                        <a:gd name="T154" fmla="*/ 0 h 1996"/>
                        <a:gd name="T155" fmla="*/ 1656 w 1656"/>
                        <a:gd name="T156" fmla="*/ 1996 h 199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56" h="1996">
                          <a:moveTo>
                            <a:pt x="94" y="1619"/>
                          </a:moveTo>
                          <a:lnTo>
                            <a:pt x="35" y="1642"/>
                          </a:lnTo>
                          <a:lnTo>
                            <a:pt x="0" y="1733"/>
                          </a:lnTo>
                          <a:lnTo>
                            <a:pt x="7" y="1817"/>
                          </a:lnTo>
                          <a:lnTo>
                            <a:pt x="42" y="1904"/>
                          </a:lnTo>
                          <a:lnTo>
                            <a:pt x="119" y="1996"/>
                          </a:lnTo>
                          <a:lnTo>
                            <a:pt x="270" y="1986"/>
                          </a:lnTo>
                          <a:lnTo>
                            <a:pt x="1026" y="1808"/>
                          </a:lnTo>
                          <a:lnTo>
                            <a:pt x="1492" y="1699"/>
                          </a:lnTo>
                          <a:lnTo>
                            <a:pt x="1267" y="1594"/>
                          </a:lnTo>
                          <a:lnTo>
                            <a:pt x="1152" y="1480"/>
                          </a:lnTo>
                          <a:lnTo>
                            <a:pt x="1252" y="1480"/>
                          </a:lnTo>
                          <a:lnTo>
                            <a:pt x="1387" y="1568"/>
                          </a:lnTo>
                          <a:lnTo>
                            <a:pt x="1544" y="1590"/>
                          </a:lnTo>
                          <a:lnTo>
                            <a:pt x="1414" y="1526"/>
                          </a:lnTo>
                          <a:lnTo>
                            <a:pt x="1287" y="1439"/>
                          </a:lnTo>
                          <a:lnTo>
                            <a:pt x="1449" y="1454"/>
                          </a:lnTo>
                          <a:lnTo>
                            <a:pt x="1596" y="1433"/>
                          </a:lnTo>
                          <a:lnTo>
                            <a:pt x="1474" y="1403"/>
                          </a:lnTo>
                          <a:lnTo>
                            <a:pt x="1315" y="1359"/>
                          </a:lnTo>
                          <a:lnTo>
                            <a:pt x="1383" y="1300"/>
                          </a:lnTo>
                          <a:lnTo>
                            <a:pt x="1518" y="1342"/>
                          </a:lnTo>
                          <a:lnTo>
                            <a:pt x="1656" y="1351"/>
                          </a:lnTo>
                          <a:lnTo>
                            <a:pt x="1561" y="1282"/>
                          </a:lnTo>
                          <a:lnTo>
                            <a:pt x="1491" y="1274"/>
                          </a:lnTo>
                          <a:lnTo>
                            <a:pt x="1418" y="1226"/>
                          </a:lnTo>
                          <a:lnTo>
                            <a:pt x="1573" y="1146"/>
                          </a:lnTo>
                          <a:lnTo>
                            <a:pt x="1596" y="1100"/>
                          </a:lnTo>
                          <a:lnTo>
                            <a:pt x="1544" y="876"/>
                          </a:lnTo>
                          <a:lnTo>
                            <a:pt x="1435" y="477"/>
                          </a:lnTo>
                          <a:lnTo>
                            <a:pt x="1366" y="351"/>
                          </a:lnTo>
                          <a:lnTo>
                            <a:pt x="1366" y="224"/>
                          </a:lnTo>
                          <a:lnTo>
                            <a:pt x="1252" y="109"/>
                          </a:lnTo>
                          <a:lnTo>
                            <a:pt x="1130" y="0"/>
                          </a:lnTo>
                          <a:lnTo>
                            <a:pt x="1043" y="18"/>
                          </a:lnTo>
                          <a:lnTo>
                            <a:pt x="997" y="207"/>
                          </a:lnTo>
                          <a:lnTo>
                            <a:pt x="991" y="525"/>
                          </a:lnTo>
                          <a:lnTo>
                            <a:pt x="1060" y="743"/>
                          </a:lnTo>
                          <a:lnTo>
                            <a:pt x="1117" y="997"/>
                          </a:lnTo>
                          <a:lnTo>
                            <a:pt x="1147" y="1158"/>
                          </a:lnTo>
                          <a:lnTo>
                            <a:pt x="1112" y="1221"/>
                          </a:lnTo>
                          <a:lnTo>
                            <a:pt x="1152" y="1261"/>
                          </a:lnTo>
                          <a:lnTo>
                            <a:pt x="1106" y="1295"/>
                          </a:lnTo>
                          <a:lnTo>
                            <a:pt x="1135" y="1330"/>
                          </a:lnTo>
                          <a:lnTo>
                            <a:pt x="1037" y="1365"/>
                          </a:lnTo>
                          <a:lnTo>
                            <a:pt x="1049" y="1404"/>
                          </a:lnTo>
                          <a:lnTo>
                            <a:pt x="865" y="1433"/>
                          </a:lnTo>
                          <a:lnTo>
                            <a:pt x="653" y="1498"/>
                          </a:lnTo>
                          <a:lnTo>
                            <a:pt x="427" y="1579"/>
                          </a:lnTo>
                          <a:lnTo>
                            <a:pt x="203" y="1608"/>
                          </a:lnTo>
                          <a:lnTo>
                            <a:pt x="94" y="1619"/>
                          </a:lnTo>
                          <a:close/>
                        </a:path>
                      </a:pathLst>
                    </a:custGeom>
                    <a:solidFill>
                      <a:srgbClr val="0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081431" name="Group 50"/>
                <p:cNvGrpSpPr>
                  <a:grpSpLocks/>
                </p:cNvGrpSpPr>
                <p:nvPr/>
              </p:nvGrpSpPr>
              <p:grpSpPr bwMode="auto">
                <a:xfrm>
                  <a:off x="992" y="3137"/>
                  <a:ext cx="979" cy="418"/>
                  <a:chOff x="992" y="3137"/>
                  <a:chExt cx="979" cy="418"/>
                </a:xfrm>
              </p:grpSpPr>
              <p:grpSp>
                <p:nvGrpSpPr>
                  <p:cNvPr id="1081475" name="Group 32"/>
                  <p:cNvGrpSpPr>
                    <a:grpSpLocks/>
                  </p:cNvGrpSpPr>
                  <p:nvPr/>
                </p:nvGrpSpPr>
                <p:grpSpPr bwMode="auto">
                  <a:xfrm>
                    <a:off x="1447" y="3173"/>
                    <a:ext cx="524" cy="210"/>
                    <a:chOff x="1447" y="3173"/>
                    <a:chExt cx="524" cy="210"/>
                  </a:xfrm>
                </p:grpSpPr>
                <p:sp>
                  <p:nvSpPr>
                    <p:cNvPr id="1081493" name="Freeform 21"/>
                    <p:cNvSpPr>
                      <a:spLocks/>
                    </p:cNvSpPr>
                    <p:nvPr/>
                  </p:nvSpPr>
                  <p:spPr bwMode="auto">
                    <a:xfrm>
                      <a:off x="1447" y="3173"/>
                      <a:ext cx="524" cy="210"/>
                    </a:xfrm>
                    <a:custGeom>
                      <a:avLst/>
                      <a:gdLst>
                        <a:gd name="T0" fmla="*/ 236 w 1049"/>
                        <a:gd name="T1" fmla="*/ 3 h 420"/>
                        <a:gd name="T2" fmla="*/ 225 w 1049"/>
                        <a:gd name="T3" fmla="*/ 10 h 420"/>
                        <a:gd name="T4" fmla="*/ 205 w 1049"/>
                        <a:gd name="T5" fmla="*/ 6 h 420"/>
                        <a:gd name="T6" fmla="*/ 177 w 1049"/>
                        <a:gd name="T7" fmla="*/ 5 h 420"/>
                        <a:gd name="T8" fmla="*/ 161 w 1049"/>
                        <a:gd name="T9" fmla="*/ 1 h 420"/>
                        <a:gd name="T10" fmla="*/ 144 w 1049"/>
                        <a:gd name="T11" fmla="*/ 0 h 420"/>
                        <a:gd name="T12" fmla="*/ 119 w 1049"/>
                        <a:gd name="T13" fmla="*/ 2 h 420"/>
                        <a:gd name="T14" fmla="*/ 92 w 1049"/>
                        <a:gd name="T15" fmla="*/ 1 h 420"/>
                        <a:gd name="T16" fmla="*/ 69 w 1049"/>
                        <a:gd name="T17" fmla="*/ 1 h 420"/>
                        <a:gd name="T18" fmla="*/ 59 w 1049"/>
                        <a:gd name="T19" fmla="*/ 0 h 420"/>
                        <a:gd name="T20" fmla="*/ 33 w 1049"/>
                        <a:gd name="T21" fmla="*/ 3 h 420"/>
                        <a:gd name="T22" fmla="*/ 24 w 1049"/>
                        <a:gd name="T23" fmla="*/ 4 h 420"/>
                        <a:gd name="T24" fmla="*/ 18 w 1049"/>
                        <a:gd name="T25" fmla="*/ 8 h 420"/>
                        <a:gd name="T26" fmla="*/ 15 w 1049"/>
                        <a:gd name="T27" fmla="*/ 12 h 420"/>
                        <a:gd name="T28" fmla="*/ 21 w 1049"/>
                        <a:gd name="T29" fmla="*/ 13 h 420"/>
                        <a:gd name="T30" fmla="*/ 38 w 1049"/>
                        <a:gd name="T31" fmla="*/ 15 h 420"/>
                        <a:gd name="T32" fmla="*/ 53 w 1049"/>
                        <a:gd name="T33" fmla="*/ 17 h 420"/>
                        <a:gd name="T34" fmla="*/ 75 w 1049"/>
                        <a:gd name="T35" fmla="*/ 24 h 420"/>
                        <a:gd name="T36" fmla="*/ 41 w 1049"/>
                        <a:gd name="T37" fmla="*/ 33 h 420"/>
                        <a:gd name="T38" fmla="*/ 28 w 1049"/>
                        <a:gd name="T39" fmla="*/ 41 h 420"/>
                        <a:gd name="T40" fmla="*/ 19 w 1049"/>
                        <a:gd name="T41" fmla="*/ 43 h 420"/>
                        <a:gd name="T42" fmla="*/ 7 w 1049"/>
                        <a:gd name="T43" fmla="*/ 52 h 420"/>
                        <a:gd name="T44" fmla="*/ 1 w 1049"/>
                        <a:gd name="T45" fmla="*/ 55 h 420"/>
                        <a:gd name="T46" fmla="*/ 0 w 1049"/>
                        <a:gd name="T47" fmla="*/ 60 h 420"/>
                        <a:gd name="T48" fmla="*/ 8 w 1049"/>
                        <a:gd name="T49" fmla="*/ 61 h 420"/>
                        <a:gd name="T50" fmla="*/ 32 w 1049"/>
                        <a:gd name="T51" fmla="*/ 61 h 420"/>
                        <a:gd name="T52" fmla="*/ 21 w 1049"/>
                        <a:gd name="T53" fmla="*/ 73 h 420"/>
                        <a:gd name="T54" fmla="*/ 18 w 1049"/>
                        <a:gd name="T55" fmla="*/ 81 h 420"/>
                        <a:gd name="T56" fmla="*/ 17 w 1049"/>
                        <a:gd name="T57" fmla="*/ 86 h 420"/>
                        <a:gd name="T58" fmla="*/ 25 w 1049"/>
                        <a:gd name="T59" fmla="*/ 85 h 420"/>
                        <a:gd name="T60" fmla="*/ 36 w 1049"/>
                        <a:gd name="T61" fmla="*/ 82 h 420"/>
                        <a:gd name="T62" fmla="*/ 48 w 1049"/>
                        <a:gd name="T63" fmla="*/ 75 h 420"/>
                        <a:gd name="T64" fmla="*/ 67 w 1049"/>
                        <a:gd name="T65" fmla="*/ 69 h 420"/>
                        <a:gd name="T66" fmla="*/ 89 w 1049"/>
                        <a:gd name="T67" fmla="*/ 66 h 420"/>
                        <a:gd name="T68" fmla="*/ 72 w 1049"/>
                        <a:gd name="T69" fmla="*/ 84 h 420"/>
                        <a:gd name="T70" fmla="*/ 64 w 1049"/>
                        <a:gd name="T71" fmla="*/ 98 h 420"/>
                        <a:gd name="T72" fmla="*/ 63 w 1049"/>
                        <a:gd name="T73" fmla="*/ 105 h 420"/>
                        <a:gd name="T74" fmla="*/ 69 w 1049"/>
                        <a:gd name="T75" fmla="*/ 105 h 420"/>
                        <a:gd name="T76" fmla="*/ 76 w 1049"/>
                        <a:gd name="T77" fmla="*/ 103 h 420"/>
                        <a:gd name="T78" fmla="*/ 88 w 1049"/>
                        <a:gd name="T79" fmla="*/ 92 h 420"/>
                        <a:gd name="T80" fmla="*/ 102 w 1049"/>
                        <a:gd name="T81" fmla="*/ 84 h 420"/>
                        <a:gd name="T82" fmla="*/ 122 w 1049"/>
                        <a:gd name="T83" fmla="*/ 81 h 420"/>
                        <a:gd name="T84" fmla="*/ 143 w 1049"/>
                        <a:gd name="T85" fmla="*/ 83 h 420"/>
                        <a:gd name="T86" fmla="*/ 160 w 1049"/>
                        <a:gd name="T87" fmla="*/ 87 h 420"/>
                        <a:gd name="T88" fmla="*/ 179 w 1049"/>
                        <a:gd name="T89" fmla="*/ 89 h 420"/>
                        <a:gd name="T90" fmla="*/ 200 w 1049"/>
                        <a:gd name="T91" fmla="*/ 87 h 420"/>
                        <a:gd name="T92" fmla="*/ 213 w 1049"/>
                        <a:gd name="T93" fmla="*/ 83 h 420"/>
                        <a:gd name="T94" fmla="*/ 225 w 1049"/>
                        <a:gd name="T95" fmla="*/ 74 h 420"/>
                        <a:gd name="T96" fmla="*/ 237 w 1049"/>
                        <a:gd name="T97" fmla="*/ 68 h 420"/>
                        <a:gd name="T98" fmla="*/ 262 w 1049"/>
                        <a:gd name="T99" fmla="*/ 66 h 420"/>
                        <a:gd name="T100" fmla="*/ 247 w 1049"/>
                        <a:gd name="T101" fmla="*/ 47 h 420"/>
                        <a:gd name="T102" fmla="*/ 237 w 1049"/>
                        <a:gd name="T103" fmla="*/ 27 h 420"/>
                        <a:gd name="T104" fmla="*/ 236 w 1049"/>
                        <a:gd name="T105" fmla="*/ 3 h 4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49"/>
                        <a:gd name="T160" fmla="*/ 0 h 420"/>
                        <a:gd name="T161" fmla="*/ 1049 w 1049"/>
                        <a:gd name="T162" fmla="*/ 420 h 4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49" h="420">
                          <a:moveTo>
                            <a:pt x="945" y="9"/>
                          </a:moveTo>
                          <a:lnTo>
                            <a:pt x="903" y="38"/>
                          </a:lnTo>
                          <a:lnTo>
                            <a:pt x="821" y="24"/>
                          </a:lnTo>
                          <a:lnTo>
                            <a:pt x="710" y="17"/>
                          </a:lnTo>
                          <a:lnTo>
                            <a:pt x="646" y="4"/>
                          </a:lnTo>
                          <a:lnTo>
                            <a:pt x="579" y="0"/>
                          </a:lnTo>
                          <a:lnTo>
                            <a:pt x="479" y="7"/>
                          </a:lnTo>
                          <a:lnTo>
                            <a:pt x="370" y="4"/>
                          </a:lnTo>
                          <a:lnTo>
                            <a:pt x="276" y="4"/>
                          </a:lnTo>
                          <a:lnTo>
                            <a:pt x="236" y="0"/>
                          </a:lnTo>
                          <a:lnTo>
                            <a:pt x="133" y="9"/>
                          </a:lnTo>
                          <a:lnTo>
                            <a:pt x="97" y="16"/>
                          </a:lnTo>
                          <a:lnTo>
                            <a:pt x="75" y="31"/>
                          </a:lnTo>
                          <a:lnTo>
                            <a:pt x="61" y="45"/>
                          </a:lnTo>
                          <a:lnTo>
                            <a:pt x="87" y="52"/>
                          </a:lnTo>
                          <a:lnTo>
                            <a:pt x="152" y="60"/>
                          </a:lnTo>
                          <a:lnTo>
                            <a:pt x="212" y="65"/>
                          </a:lnTo>
                          <a:lnTo>
                            <a:pt x="300" y="95"/>
                          </a:lnTo>
                          <a:lnTo>
                            <a:pt x="167" y="130"/>
                          </a:lnTo>
                          <a:lnTo>
                            <a:pt x="112" y="163"/>
                          </a:lnTo>
                          <a:lnTo>
                            <a:pt x="79" y="172"/>
                          </a:lnTo>
                          <a:lnTo>
                            <a:pt x="30" y="205"/>
                          </a:lnTo>
                          <a:lnTo>
                            <a:pt x="7" y="220"/>
                          </a:lnTo>
                          <a:lnTo>
                            <a:pt x="0" y="240"/>
                          </a:lnTo>
                          <a:lnTo>
                            <a:pt x="35" y="245"/>
                          </a:lnTo>
                          <a:lnTo>
                            <a:pt x="128" y="245"/>
                          </a:lnTo>
                          <a:lnTo>
                            <a:pt x="87" y="291"/>
                          </a:lnTo>
                          <a:lnTo>
                            <a:pt x="75" y="322"/>
                          </a:lnTo>
                          <a:lnTo>
                            <a:pt x="69" y="343"/>
                          </a:lnTo>
                          <a:lnTo>
                            <a:pt x="103" y="339"/>
                          </a:lnTo>
                          <a:lnTo>
                            <a:pt x="147" y="326"/>
                          </a:lnTo>
                          <a:lnTo>
                            <a:pt x="192" y="298"/>
                          </a:lnTo>
                          <a:lnTo>
                            <a:pt x="268" y="276"/>
                          </a:lnTo>
                          <a:lnTo>
                            <a:pt x="359" y="261"/>
                          </a:lnTo>
                          <a:lnTo>
                            <a:pt x="289" y="336"/>
                          </a:lnTo>
                          <a:lnTo>
                            <a:pt x="257" y="392"/>
                          </a:lnTo>
                          <a:lnTo>
                            <a:pt x="252" y="420"/>
                          </a:lnTo>
                          <a:lnTo>
                            <a:pt x="279" y="419"/>
                          </a:lnTo>
                          <a:lnTo>
                            <a:pt x="307" y="412"/>
                          </a:lnTo>
                          <a:lnTo>
                            <a:pt x="352" y="368"/>
                          </a:lnTo>
                          <a:lnTo>
                            <a:pt x="411" y="336"/>
                          </a:lnTo>
                          <a:lnTo>
                            <a:pt x="490" y="322"/>
                          </a:lnTo>
                          <a:lnTo>
                            <a:pt x="572" y="331"/>
                          </a:lnTo>
                          <a:lnTo>
                            <a:pt x="643" y="346"/>
                          </a:lnTo>
                          <a:lnTo>
                            <a:pt x="717" y="354"/>
                          </a:lnTo>
                          <a:lnTo>
                            <a:pt x="803" y="346"/>
                          </a:lnTo>
                          <a:lnTo>
                            <a:pt x="854" y="331"/>
                          </a:lnTo>
                          <a:lnTo>
                            <a:pt x="902" y="296"/>
                          </a:lnTo>
                          <a:lnTo>
                            <a:pt x="949" y="272"/>
                          </a:lnTo>
                          <a:lnTo>
                            <a:pt x="1049" y="262"/>
                          </a:lnTo>
                          <a:lnTo>
                            <a:pt x="991" y="188"/>
                          </a:lnTo>
                          <a:lnTo>
                            <a:pt x="951" y="107"/>
                          </a:lnTo>
                          <a:lnTo>
                            <a:pt x="945" y="9"/>
                          </a:lnTo>
                          <a:close/>
                        </a:path>
                      </a:pathLst>
                    </a:custGeom>
                    <a:solidFill>
                      <a:srgbClr val="FFC080"/>
                    </a:solidFill>
                    <a:ln w="9525">
                      <a:solidFill>
                        <a:srgbClr val="402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494" name="Group 31"/>
                    <p:cNvGrpSpPr>
                      <a:grpSpLocks/>
                    </p:cNvGrpSpPr>
                    <p:nvPr/>
                  </p:nvGrpSpPr>
                  <p:grpSpPr bwMode="auto">
                    <a:xfrm>
                      <a:off x="1482" y="3180"/>
                      <a:ext cx="415" cy="192"/>
                      <a:chOff x="1482" y="3180"/>
                      <a:chExt cx="415" cy="192"/>
                    </a:xfrm>
                  </p:grpSpPr>
                  <p:sp>
                    <p:nvSpPr>
                      <p:cNvPr id="1081495" name="Freeform 22"/>
                      <p:cNvSpPr>
                        <a:spLocks/>
                      </p:cNvSpPr>
                      <p:nvPr/>
                    </p:nvSpPr>
                    <p:spPr bwMode="auto">
                      <a:xfrm>
                        <a:off x="1573" y="3243"/>
                        <a:ext cx="81" cy="26"/>
                      </a:xfrm>
                      <a:custGeom>
                        <a:avLst/>
                        <a:gdLst>
                          <a:gd name="T0" fmla="*/ 0 w 161"/>
                          <a:gd name="T1" fmla="*/ 13 h 53"/>
                          <a:gd name="T2" fmla="*/ 19 w 161"/>
                          <a:gd name="T3" fmla="*/ 8 h 53"/>
                          <a:gd name="T4" fmla="*/ 38 w 161"/>
                          <a:gd name="T5" fmla="*/ 6 h 53"/>
                          <a:gd name="T6" fmla="*/ 41 w 161"/>
                          <a:gd name="T7" fmla="*/ 0 h 53"/>
                          <a:gd name="T8" fmla="*/ 32 w 161"/>
                          <a:gd name="T9" fmla="*/ 2 h 53"/>
                          <a:gd name="T10" fmla="*/ 16 w 161"/>
                          <a:gd name="T11" fmla="*/ 5 h 53"/>
                          <a:gd name="T12" fmla="*/ 0 w 161"/>
                          <a:gd name="T13" fmla="*/ 13 h 53"/>
                          <a:gd name="T14" fmla="*/ 0 60000 65536"/>
                          <a:gd name="T15" fmla="*/ 0 60000 65536"/>
                          <a:gd name="T16" fmla="*/ 0 60000 65536"/>
                          <a:gd name="T17" fmla="*/ 0 60000 65536"/>
                          <a:gd name="T18" fmla="*/ 0 60000 65536"/>
                          <a:gd name="T19" fmla="*/ 0 60000 65536"/>
                          <a:gd name="T20" fmla="*/ 0 60000 65536"/>
                          <a:gd name="T21" fmla="*/ 0 w 161"/>
                          <a:gd name="T22" fmla="*/ 0 h 53"/>
                          <a:gd name="T23" fmla="*/ 161 w 16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53">
                            <a:moveTo>
                              <a:pt x="0" y="53"/>
                            </a:moveTo>
                            <a:lnTo>
                              <a:pt x="73" y="32"/>
                            </a:lnTo>
                            <a:lnTo>
                              <a:pt x="149" y="25"/>
                            </a:lnTo>
                            <a:lnTo>
                              <a:pt x="161" y="0"/>
                            </a:lnTo>
                            <a:lnTo>
                              <a:pt x="126" y="9"/>
                            </a:lnTo>
                            <a:lnTo>
                              <a:pt x="61" y="20"/>
                            </a:lnTo>
                            <a:lnTo>
                              <a:pt x="0" y="5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96" name="Freeform 23"/>
                      <p:cNvSpPr>
                        <a:spLocks/>
                      </p:cNvSpPr>
                      <p:nvPr/>
                    </p:nvSpPr>
                    <p:spPr bwMode="auto">
                      <a:xfrm>
                        <a:off x="1635" y="3287"/>
                        <a:ext cx="26" cy="19"/>
                      </a:xfrm>
                      <a:custGeom>
                        <a:avLst/>
                        <a:gdLst>
                          <a:gd name="T0" fmla="*/ 0 w 53"/>
                          <a:gd name="T1" fmla="*/ 10 h 38"/>
                          <a:gd name="T2" fmla="*/ 13 w 53"/>
                          <a:gd name="T3" fmla="*/ 6 h 38"/>
                          <a:gd name="T4" fmla="*/ 11 w 53"/>
                          <a:gd name="T5" fmla="*/ 0 h 38"/>
                          <a:gd name="T6" fmla="*/ 0 w 53"/>
                          <a:gd name="T7" fmla="*/ 10 h 38"/>
                          <a:gd name="T8" fmla="*/ 0 60000 65536"/>
                          <a:gd name="T9" fmla="*/ 0 60000 65536"/>
                          <a:gd name="T10" fmla="*/ 0 60000 65536"/>
                          <a:gd name="T11" fmla="*/ 0 60000 65536"/>
                          <a:gd name="T12" fmla="*/ 0 w 53"/>
                          <a:gd name="T13" fmla="*/ 0 h 38"/>
                          <a:gd name="T14" fmla="*/ 53 w 53"/>
                          <a:gd name="T15" fmla="*/ 38 h 38"/>
                        </a:gdLst>
                        <a:ahLst/>
                        <a:cxnLst>
                          <a:cxn ang="T8">
                            <a:pos x="T0" y="T1"/>
                          </a:cxn>
                          <a:cxn ang="T9">
                            <a:pos x="T2" y="T3"/>
                          </a:cxn>
                          <a:cxn ang="T10">
                            <a:pos x="T4" y="T5"/>
                          </a:cxn>
                          <a:cxn ang="T11">
                            <a:pos x="T6" y="T7"/>
                          </a:cxn>
                        </a:cxnLst>
                        <a:rect l="T12" t="T13" r="T14" b="T15"/>
                        <a:pathLst>
                          <a:path w="53" h="38">
                            <a:moveTo>
                              <a:pt x="0" y="38"/>
                            </a:moveTo>
                            <a:lnTo>
                              <a:pt x="53" y="24"/>
                            </a:lnTo>
                            <a:lnTo>
                              <a:pt x="44" y="0"/>
                            </a:lnTo>
                            <a:lnTo>
                              <a:pt x="0" y="38"/>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97" name="Freeform 24"/>
                      <p:cNvSpPr>
                        <a:spLocks/>
                      </p:cNvSpPr>
                      <p:nvPr/>
                    </p:nvSpPr>
                    <p:spPr bwMode="auto">
                      <a:xfrm>
                        <a:off x="1524" y="3272"/>
                        <a:ext cx="40" cy="16"/>
                      </a:xfrm>
                      <a:custGeom>
                        <a:avLst/>
                        <a:gdLst>
                          <a:gd name="T0" fmla="*/ 0 w 80"/>
                          <a:gd name="T1" fmla="*/ 8 h 32"/>
                          <a:gd name="T2" fmla="*/ 9 w 80"/>
                          <a:gd name="T3" fmla="*/ 3 h 32"/>
                          <a:gd name="T4" fmla="*/ 20 w 80"/>
                          <a:gd name="T5" fmla="*/ 0 h 32"/>
                          <a:gd name="T6" fmla="*/ 8 w 80"/>
                          <a:gd name="T7" fmla="*/ 0 h 32"/>
                          <a:gd name="T8" fmla="*/ 0 w 80"/>
                          <a:gd name="T9" fmla="*/ 8 h 32"/>
                          <a:gd name="T10" fmla="*/ 0 60000 65536"/>
                          <a:gd name="T11" fmla="*/ 0 60000 65536"/>
                          <a:gd name="T12" fmla="*/ 0 60000 65536"/>
                          <a:gd name="T13" fmla="*/ 0 60000 65536"/>
                          <a:gd name="T14" fmla="*/ 0 60000 65536"/>
                          <a:gd name="T15" fmla="*/ 0 w 80"/>
                          <a:gd name="T16" fmla="*/ 0 h 32"/>
                          <a:gd name="T17" fmla="*/ 80 w 80"/>
                          <a:gd name="T18" fmla="*/ 32 h 32"/>
                        </a:gdLst>
                        <a:ahLst/>
                        <a:cxnLst>
                          <a:cxn ang="T10">
                            <a:pos x="T0" y="T1"/>
                          </a:cxn>
                          <a:cxn ang="T11">
                            <a:pos x="T2" y="T3"/>
                          </a:cxn>
                          <a:cxn ang="T12">
                            <a:pos x="T4" y="T5"/>
                          </a:cxn>
                          <a:cxn ang="T13">
                            <a:pos x="T6" y="T7"/>
                          </a:cxn>
                          <a:cxn ang="T14">
                            <a:pos x="T8" y="T9"/>
                          </a:cxn>
                        </a:cxnLst>
                        <a:rect l="T15" t="T16" r="T17" b="T18"/>
                        <a:pathLst>
                          <a:path w="80" h="32">
                            <a:moveTo>
                              <a:pt x="0" y="32"/>
                            </a:moveTo>
                            <a:lnTo>
                              <a:pt x="35" y="10"/>
                            </a:lnTo>
                            <a:lnTo>
                              <a:pt x="80" y="0"/>
                            </a:lnTo>
                            <a:lnTo>
                              <a:pt x="31" y="0"/>
                            </a:lnTo>
                            <a:lnTo>
                              <a:pt x="0" y="3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98" name="Freeform 25"/>
                      <p:cNvSpPr>
                        <a:spLocks/>
                      </p:cNvSpPr>
                      <p:nvPr/>
                    </p:nvSpPr>
                    <p:spPr bwMode="auto">
                      <a:xfrm>
                        <a:off x="1605" y="3200"/>
                        <a:ext cx="45" cy="20"/>
                      </a:xfrm>
                      <a:custGeom>
                        <a:avLst/>
                        <a:gdLst>
                          <a:gd name="T0" fmla="*/ 0 w 90"/>
                          <a:gd name="T1" fmla="*/ 10 h 39"/>
                          <a:gd name="T2" fmla="*/ 16 w 90"/>
                          <a:gd name="T3" fmla="*/ 7 h 39"/>
                          <a:gd name="T4" fmla="*/ 23 w 90"/>
                          <a:gd name="T5" fmla="*/ 0 h 39"/>
                          <a:gd name="T6" fmla="*/ 13 w 90"/>
                          <a:gd name="T7" fmla="*/ 4 h 39"/>
                          <a:gd name="T8" fmla="*/ 0 w 90"/>
                          <a:gd name="T9" fmla="*/ 10 h 39"/>
                          <a:gd name="T10" fmla="*/ 0 60000 65536"/>
                          <a:gd name="T11" fmla="*/ 0 60000 65536"/>
                          <a:gd name="T12" fmla="*/ 0 60000 65536"/>
                          <a:gd name="T13" fmla="*/ 0 60000 65536"/>
                          <a:gd name="T14" fmla="*/ 0 60000 65536"/>
                          <a:gd name="T15" fmla="*/ 0 w 90"/>
                          <a:gd name="T16" fmla="*/ 0 h 39"/>
                          <a:gd name="T17" fmla="*/ 90 w 90"/>
                          <a:gd name="T18" fmla="*/ 39 h 39"/>
                        </a:gdLst>
                        <a:ahLst/>
                        <a:cxnLst>
                          <a:cxn ang="T10">
                            <a:pos x="T0" y="T1"/>
                          </a:cxn>
                          <a:cxn ang="T11">
                            <a:pos x="T2" y="T3"/>
                          </a:cxn>
                          <a:cxn ang="T12">
                            <a:pos x="T4" y="T5"/>
                          </a:cxn>
                          <a:cxn ang="T13">
                            <a:pos x="T6" y="T7"/>
                          </a:cxn>
                          <a:cxn ang="T14">
                            <a:pos x="T8" y="T9"/>
                          </a:cxn>
                        </a:cxnLst>
                        <a:rect l="T15" t="T16" r="T17" b="T18"/>
                        <a:pathLst>
                          <a:path w="90" h="39">
                            <a:moveTo>
                              <a:pt x="0" y="39"/>
                            </a:moveTo>
                            <a:lnTo>
                              <a:pt x="62" y="26"/>
                            </a:lnTo>
                            <a:lnTo>
                              <a:pt x="90" y="0"/>
                            </a:lnTo>
                            <a:lnTo>
                              <a:pt x="52" y="14"/>
                            </a:lnTo>
                            <a:lnTo>
                              <a:pt x="0" y="39"/>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99" name="Freeform 26"/>
                      <p:cNvSpPr>
                        <a:spLocks/>
                      </p:cNvSpPr>
                      <p:nvPr/>
                    </p:nvSpPr>
                    <p:spPr bwMode="auto">
                      <a:xfrm>
                        <a:off x="1592" y="3352"/>
                        <a:ext cx="10" cy="20"/>
                      </a:xfrm>
                      <a:custGeom>
                        <a:avLst/>
                        <a:gdLst>
                          <a:gd name="T0" fmla="*/ 0 w 20"/>
                          <a:gd name="T1" fmla="*/ 0 h 39"/>
                          <a:gd name="T2" fmla="*/ 5 w 20"/>
                          <a:gd name="T3" fmla="*/ 2 h 39"/>
                          <a:gd name="T4" fmla="*/ 0 w 20"/>
                          <a:gd name="T5" fmla="*/ 10 h 39"/>
                          <a:gd name="T6" fmla="*/ 0 w 20"/>
                          <a:gd name="T7" fmla="*/ 0 h 39"/>
                          <a:gd name="T8" fmla="*/ 0 60000 65536"/>
                          <a:gd name="T9" fmla="*/ 0 60000 65536"/>
                          <a:gd name="T10" fmla="*/ 0 60000 65536"/>
                          <a:gd name="T11" fmla="*/ 0 60000 65536"/>
                          <a:gd name="T12" fmla="*/ 0 w 20"/>
                          <a:gd name="T13" fmla="*/ 0 h 39"/>
                          <a:gd name="T14" fmla="*/ 20 w 20"/>
                          <a:gd name="T15" fmla="*/ 39 h 39"/>
                        </a:gdLst>
                        <a:ahLst/>
                        <a:cxnLst>
                          <a:cxn ang="T8">
                            <a:pos x="T0" y="T1"/>
                          </a:cxn>
                          <a:cxn ang="T9">
                            <a:pos x="T2" y="T3"/>
                          </a:cxn>
                          <a:cxn ang="T10">
                            <a:pos x="T4" y="T5"/>
                          </a:cxn>
                          <a:cxn ang="T11">
                            <a:pos x="T6" y="T7"/>
                          </a:cxn>
                        </a:cxnLst>
                        <a:rect l="T12" t="T13" r="T14" b="T15"/>
                        <a:pathLst>
                          <a:path w="20" h="39">
                            <a:moveTo>
                              <a:pt x="0" y="0"/>
                            </a:moveTo>
                            <a:lnTo>
                              <a:pt x="20" y="8"/>
                            </a:lnTo>
                            <a:lnTo>
                              <a:pt x="0" y="39"/>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00" name="Freeform 27"/>
                      <p:cNvSpPr>
                        <a:spLocks/>
                      </p:cNvSpPr>
                      <p:nvPr/>
                    </p:nvSpPr>
                    <p:spPr bwMode="auto">
                      <a:xfrm>
                        <a:off x="1509" y="3310"/>
                        <a:ext cx="11" cy="20"/>
                      </a:xfrm>
                      <a:custGeom>
                        <a:avLst/>
                        <a:gdLst>
                          <a:gd name="T0" fmla="*/ 0 w 22"/>
                          <a:gd name="T1" fmla="*/ 0 h 40"/>
                          <a:gd name="T2" fmla="*/ 6 w 22"/>
                          <a:gd name="T3" fmla="*/ 2 h 40"/>
                          <a:gd name="T4" fmla="*/ 1 w 22"/>
                          <a:gd name="T5" fmla="*/ 10 h 40"/>
                          <a:gd name="T6" fmla="*/ 0 w 22"/>
                          <a:gd name="T7" fmla="*/ 0 h 40"/>
                          <a:gd name="T8" fmla="*/ 0 60000 65536"/>
                          <a:gd name="T9" fmla="*/ 0 60000 65536"/>
                          <a:gd name="T10" fmla="*/ 0 60000 65536"/>
                          <a:gd name="T11" fmla="*/ 0 60000 65536"/>
                          <a:gd name="T12" fmla="*/ 0 w 22"/>
                          <a:gd name="T13" fmla="*/ 0 h 40"/>
                          <a:gd name="T14" fmla="*/ 22 w 22"/>
                          <a:gd name="T15" fmla="*/ 40 h 40"/>
                        </a:gdLst>
                        <a:ahLst/>
                        <a:cxnLst>
                          <a:cxn ang="T8">
                            <a:pos x="T0" y="T1"/>
                          </a:cxn>
                          <a:cxn ang="T9">
                            <a:pos x="T2" y="T3"/>
                          </a:cxn>
                          <a:cxn ang="T10">
                            <a:pos x="T4" y="T5"/>
                          </a:cxn>
                          <a:cxn ang="T11">
                            <a:pos x="T6" y="T7"/>
                          </a:cxn>
                        </a:cxnLst>
                        <a:rect l="T12" t="T13" r="T14" b="T15"/>
                        <a:pathLst>
                          <a:path w="22" h="40">
                            <a:moveTo>
                              <a:pt x="0" y="0"/>
                            </a:moveTo>
                            <a:lnTo>
                              <a:pt x="22" y="5"/>
                            </a:lnTo>
                            <a:lnTo>
                              <a:pt x="4" y="40"/>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01" name="Freeform 28"/>
                      <p:cNvSpPr>
                        <a:spLocks/>
                      </p:cNvSpPr>
                      <p:nvPr/>
                    </p:nvSpPr>
                    <p:spPr bwMode="auto">
                      <a:xfrm>
                        <a:off x="1482" y="3268"/>
                        <a:ext cx="15" cy="17"/>
                      </a:xfrm>
                      <a:custGeom>
                        <a:avLst/>
                        <a:gdLst>
                          <a:gd name="T0" fmla="*/ 0 w 31"/>
                          <a:gd name="T1" fmla="*/ 8 h 35"/>
                          <a:gd name="T2" fmla="*/ 7 w 31"/>
                          <a:gd name="T3" fmla="*/ 3 h 35"/>
                          <a:gd name="T4" fmla="*/ 2 w 31"/>
                          <a:gd name="T5" fmla="*/ 0 h 35"/>
                          <a:gd name="T6" fmla="*/ 0 w 31"/>
                          <a:gd name="T7" fmla="*/ 8 h 35"/>
                          <a:gd name="T8" fmla="*/ 0 60000 65536"/>
                          <a:gd name="T9" fmla="*/ 0 60000 65536"/>
                          <a:gd name="T10" fmla="*/ 0 60000 65536"/>
                          <a:gd name="T11" fmla="*/ 0 60000 65536"/>
                          <a:gd name="T12" fmla="*/ 0 w 31"/>
                          <a:gd name="T13" fmla="*/ 0 h 35"/>
                          <a:gd name="T14" fmla="*/ 31 w 31"/>
                          <a:gd name="T15" fmla="*/ 35 h 35"/>
                        </a:gdLst>
                        <a:ahLst/>
                        <a:cxnLst>
                          <a:cxn ang="T8">
                            <a:pos x="T0" y="T1"/>
                          </a:cxn>
                          <a:cxn ang="T9">
                            <a:pos x="T2" y="T3"/>
                          </a:cxn>
                          <a:cxn ang="T10">
                            <a:pos x="T4" y="T5"/>
                          </a:cxn>
                          <a:cxn ang="T11">
                            <a:pos x="T6" y="T7"/>
                          </a:cxn>
                        </a:cxnLst>
                        <a:rect l="T12" t="T13" r="T14" b="T15"/>
                        <a:pathLst>
                          <a:path w="31" h="35">
                            <a:moveTo>
                              <a:pt x="0" y="35"/>
                            </a:moveTo>
                            <a:lnTo>
                              <a:pt x="31" y="15"/>
                            </a:lnTo>
                            <a:lnTo>
                              <a:pt x="11" y="0"/>
                            </a:lnTo>
                            <a:lnTo>
                              <a:pt x="0" y="3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02" name="Freeform 29"/>
                      <p:cNvSpPr>
                        <a:spLocks/>
                      </p:cNvSpPr>
                      <p:nvPr/>
                    </p:nvSpPr>
                    <p:spPr bwMode="auto">
                      <a:xfrm>
                        <a:off x="1505" y="3180"/>
                        <a:ext cx="18" cy="16"/>
                      </a:xfrm>
                      <a:custGeom>
                        <a:avLst/>
                        <a:gdLst>
                          <a:gd name="T0" fmla="*/ 8 w 35"/>
                          <a:gd name="T1" fmla="*/ 0 h 30"/>
                          <a:gd name="T2" fmla="*/ 9 w 35"/>
                          <a:gd name="T3" fmla="*/ 3 h 30"/>
                          <a:gd name="T4" fmla="*/ 0 w 35"/>
                          <a:gd name="T5" fmla="*/ 9 h 30"/>
                          <a:gd name="T6" fmla="*/ 8 w 35"/>
                          <a:gd name="T7" fmla="*/ 0 h 30"/>
                          <a:gd name="T8" fmla="*/ 0 60000 65536"/>
                          <a:gd name="T9" fmla="*/ 0 60000 65536"/>
                          <a:gd name="T10" fmla="*/ 0 60000 65536"/>
                          <a:gd name="T11" fmla="*/ 0 60000 65536"/>
                          <a:gd name="T12" fmla="*/ 0 w 35"/>
                          <a:gd name="T13" fmla="*/ 0 h 30"/>
                          <a:gd name="T14" fmla="*/ 35 w 35"/>
                          <a:gd name="T15" fmla="*/ 30 h 30"/>
                        </a:gdLst>
                        <a:ahLst/>
                        <a:cxnLst>
                          <a:cxn ang="T8">
                            <a:pos x="T0" y="T1"/>
                          </a:cxn>
                          <a:cxn ang="T9">
                            <a:pos x="T2" y="T3"/>
                          </a:cxn>
                          <a:cxn ang="T10">
                            <a:pos x="T4" y="T5"/>
                          </a:cxn>
                          <a:cxn ang="T11">
                            <a:pos x="T6" y="T7"/>
                          </a:cxn>
                        </a:cxnLst>
                        <a:rect l="T12" t="T13" r="T14" b="T15"/>
                        <a:pathLst>
                          <a:path w="35" h="30">
                            <a:moveTo>
                              <a:pt x="29" y="0"/>
                            </a:moveTo>
                            <a:lnTo>
                              <a:pt x="35" y="12"/>
                            </a:lnTo>
                            <a:lnTo>
                              <a:pt x="0" y="30"/>
                            </a:lnTo>
                            <a:lnTo>
                              <a:pt x="2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503" name="Freeform 30"/>
                      <p:cNvSpPr>
                        <a:spLocks/>
                      </p:cNvSpPr>
                      <p:nvPr/>
                    </p:nvSpPr>
                    <p:spPr bwMode="auto">
                      <a:xfrm>
                        <a:off x="1883" y="3214"/>
                        <a:ext cx="14" cy="59"/>
                      </a:xfrm>
                      <a:custGeom>
                        <a:avLst/>
                        <a:gdLst>
                          <a:gd name="T0" fmla="*/ 6 w 27"/>
                          <a:gd name="T1" fmla="*/ 0 h 119"/>
                          <a:gd name="T2" fmla="*/ 4 w 27"/>
                          <a:gd name="T3" fmla="*/ 13 h 119"/>
                          <a:gd name="T4" fmla="*/ 7 w 27"/>
                          <a:gd name="T5" fmla="*/ 29 h 119"/>
                          <a:gd name="T6" fmla="*/ 0 w 27"/>
                          <a:gd name="T7" fmla="*/ 14 h 119"/>
                          <a:gd name="T8" fmla="*/ 6 w 27"/>
                          <a:gd name="T9" fmla="*/ 0 h 119"/>
                          <a:gd name="T10" fmla="*/ 0 60000 65536"/>
                          <a:gd name="T11" fmla="*/ 0 60000 65536"/>
                          <a:gd name="T12" fmla="*/ 0 60000 65536"/>
                          <a:gd name="T13" fmla="*/ 0 60000 65536"/>
                          <a:gd name="T14" fmla="*/ 0 60000 65536"/>
                          <a:gd name="T15" fmla="*/ 0 w 27"/>
                          <a:gd name="T16" fmla="*/ 0 h 119"/>
                          <a:gd name="T17" fmla="*/ 27 w 27"/>
                          <a:gd name="T18" fmla="*/ 119 h 119"/>
                        </a:gdLst>
                        <a:ahLst/>
                        <a:cxnLst>
                          <a:cxn ang="T10">
                            <a:pos x="T0" y="T1"/>
                          </a:cxn>
                          <a:cxn ang="T11">
                            <a:pos x="T2" y="T3"/>
                          </a:cxn>
                          <a:cxn ang="T12">
                            <a:pos x="T4" y="T5"/>
                          </a:cxn>
                          <a:cxn ang="T13">
                            <a:pos x="T6" y="T7"/>
                          </a:cxn>
                          <a:cxn ang="T14">
                            <a:pos x="T8" y="T9"/>
                          </a:cxn>
                        </a:cxnLst>
                        <a:rect l="T15" t="T16" r="T17" b="T18"/>
                        <a:pathLst>
                          <a:path w="27" h="119">
                            <a:moveTo>
                              <a:pt x="24" y="0"/>
                            </a:moveTo>
                            <a:lnTo>
                              <a:pt x="14" y="54"/>
                            </a:lnTo>
                            <a:lnTo>
                              <a:pt x="27" y="119"/>
                            </a:lnTo>
                            <a:lnTo>
                              <a:pt x="0" y="59"/>
                            </a:lnTo>
                            <a:lnTo>
                              <a:pt x="2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081476" name="Group 49"/>
                  <p:cNvGrpSpPr>
                    <a:grpSpLocks/>
                  </p:cNvGrpSpPr>
                  <p:nvPr/>
                </p:nvGrpSpPr>
                <p:grpSpPr bwMode="auto">
                  <a:xfrm>
                    <a:off x="992" y="3137"/>
                    <a:ext cx="352" cy="418"/>
                    <a:chOff x="992" y="3137"/>
                    <a:chExt cx="352" cy="418"/>
                  </a:xfrm>
                </p:grpSpPr>
                <p:grpSp>
                  <p:nvGrpSpPr>
                    <p:cNvPr id="1081477" name="Group 46"/>
                    <p:cNvGrpSpPr>
                      <a:grpSpLocks/>
                    </p:cNvGrpSpPr>
                    <p:nvPr/>
                  </p:nvGrpSpPr>
                  <p:grpSpPr bwMode="auto">
                    <a:xfrm>
                      <a:off x="992" y="3137"/>
                      <a:ext cx="352" cy="418"/>
                      <a:chOff x="992" y="3137"/>
                      <a:chExt cx="352" cy="418"/>
                    </a:xfrm>
                  </p:grpSpPr>
                  <p:sp>
                    <p:nvSpPr>
                      <p:cNvPr id="1081480" name="Freeform 33"/>
                      <p:cNvSpPr>
                        <a:spLocks/>
                      </p:cNvSpPr>
                      <p:nvPr/>
                    </p:nvSpPr>
                    <p:spPr bwMode="auto">
                      <a:xfrm>
                        <a:off x="992" y="3223"/>
                        <a:ext cx="352" cy="281"/>
                      </a:xfrm>
                      <a:custGeom>
                        <a:avLst/>
                        <a:gdLst>
                          <a:gd name="T0" fmla="*/ 131 w 704"/>
                          <a:gd name="T1" fmla="*/ 1 h 563"/>
                          <a:gd name="T2" fmla="*/ 90 w 704"/>
                          <a:gd name="T3" fmla="*/ 7 h 563"/>
                          <a:gd name="T4" fmla="*/ 61 w 704"/>
                          <a:gd name="T5" fmla="*/ 5 h 563"/>
                          <a:gd name="T6" fmla="*/ 42 w 704"/>
                          <a:gd name="T7" fmla="*/ 16 h 563"/>
                          <a:gd name="T8" fmla="*/ 26 w 704"/>
                          <a:gd name="T9" fmla="*/ 23 h 563"/>
                          <a:gd name="T10" fmla="*/ 13 w 704"/>
                          <a:gd name="T11" fmla="*/ 29 h 563"/>
                          <a:gd name="T12" fmla="*/ 7 w 704"/>
                          <a:gd name="T13" fmla="*/ 34 h 563"/>
                          <a:gd name="T14" fmla="*/ 2 w 704"/>
                          <a:gd name="T15" fmla="*/ 39 h 563"/>
                          <a:gd name="T16" fmla="*/ 0 w 704"/>
                          <a:gd name="T17" fmla="*/ 49 h 563"/>
                          <a:gd name="T18" fmla="*/ 6 w 704"/>
                          <a:gd name="T19" fmla="*/ 55 h 563"/>
                          <a:gd name="T20" fmla="*/ 11 w 704"/>
                          <a:gd name="T21" fmla="*/ 63 h 563"/>
                          <a:gd name="T22" fmla="*/ 3 w 704"/>
                          <a:gd name="T23" fmla="*/ 82 h 563"/>
                          <a:gd name="T24" fmla="*/ 4 w 704"/>
                          <a:gd name="T25" fmla="*/ 92 h 563"/>
                          <a:gd name="T26" fmla="*/ 14 w 704"/>
                          <a:gd name="T27" fmla="*/ 99 h 563"/>
                          <a:gd name="T28" fmla="*/ 11 w 704"/>
                          <a:gd name="T29" fmla="*/ 105 h 563"/>
                          <a:gd name="T30" fmla="*/ 9 w 704"/>
                          <a:gd name="T31" fmla="*/ 113 h 563"/>
                          <a:gd name="T32" fmla="*/ 11 w 704"/>
                          <a:gd name="T33" fmla="*/ 119 h 563"/>
                          <a:gd name="T34" fmla="*/ 17 w 704"/>
                          <a:gd name="T35" fmla="*/ 121 h 563"/>
                          <a:gd name="T36" fmla="*/ 19 w 704"/>
                          <a:gd name="T37" fmla="*/ 133 h 563"/>
                          <a:gd name="T38" fmla="*/ 22 w 704"/>
                          <a:gd name="T39" fmla="*/ 135 h 563"/>
                          <a:gd name="T40" fmla="*/ 41 w 704"/>
                          <a:gd name="T41" fmla="*/ 139 h 563"/>
                          <a:gd name="T42" fmla="*/ 48 w 704"/>
                          <a:gd name="T43" fmla="*/ 140 h 563"/>
                          <a:gd name="T44" fmla="*/ 62 w 704"/>
                          <a:gd name="T45" fmla="*/ 137 h 563"/>
                          <a:gd name="T46" fmla="*/ 67 w 704"/>
                          <a:gd name="T47" fmla="*/ 133 h 563"/>
                          <a:gd name="T48" fmla="*/ 80 w 704"/>
                          <a:gd name="T49" fmla="*/ 131 h 563"/>
                          <a:gd name="T50" fmla="*/ 84 w 704"/>
                          <a:gd name="T51" fmla="*/ 129 h 563"/>
                          <a:gd name="T52" fmla="*/ 88 w 704"/>
                          <a:gd name="T53" fmla="*/ 124 h 563"/>
                          <a:gd name="T54" fmla="*/ 96 w 704"/>
                          <a:gd name="T55" fmla="*/ 117 h 563"/>
                          <a:gd name="T56" fmla="*/ 96 w 704"/>
                          <a:gd name="T57" fmla="*/ 109 h 563"/>
                          <a:gd name="T58" fmla="*/ 94 w 704"/>
                          <a:gd name="T59" fmla="*/ 104 h 563"/>
                          <a:gd name="T60" fmla="*/ 122 w 704"/>
                          <a:gd name="T61" fmla="*/ 93 h 563"/>
                          <a:gd name="T62" fmla="*/ 134 w 704"/>
                          <a:gd name="T63" fmla="*/ 90 h 563"/>
                          <a:gd name="T64" fmla="*/ 143 w 704"/>
                          <a:gd name="T65" fmla="*/ 88 h 563"/>
                          <a:gd name="T66" fmla="*/ 151 w 704"/>
                          <a:gd name="T67" fmla="*/ 82 h 563"/>
                          <a:gd name="T68" fmla="*/ 157 w 704"/>
                          <a:gd name="T69" fmla="*/ 69 h 563"/>
                          <a:gd name="T70" fmla="*/ 166 w 704"/>
                          <a:gd name="T71" fmla="*/ 53 h 563"/>
                          <a:gd name="T72" fmla="*/ 176 w 704"/>
                          <a:gd name="T73" fmla="*/ 34 h 563"/>
                          <a:gd name="T74" fmla="*/ 171 w 704"/>
                          <a:gd name="T75" fmla="*/ 21 h 563"/>
                          <a:gd name="T76" fmla="*/ 162 w 704"/>
                          <a:gd name="T77" fmla="*/ 7 h 563"/>
                          <a:gd name="T78" fmla="*/ 149 w 704"/>
                          <a:gd name="T79" fmla="*/ 0 h 563"/>
                          <a:gd name="T80" fmla="*/ 131 w 704"/>
                          <a:gd name="T81" fmla="*/ 1 h 5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4"/>
                          <a:gd name="T124" fmla="*/ 0 h 563"/>
                          <a:gd name="T125" fmla="*/ 704 w 704"/>
                          <a:gd name="T126" fmla="*/ 563 h 5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4" h="563">
                            <a:moveTo>
                              <a:pt x="521" y="6"/>
                            </a:moveTo>
                            <a:lnTo>
                              <a:pt x="360" y="29"/>
                            </a:lnTo>
                            <a:lnTo>
                              <a:pt x="245" y="22"/>
                            </a:lnTo>
                            <a:lnTo>
                              <a:pt x="167" y="66"/>
                            </a:lnTo>
                            <a:lnTo>
                              <a:pt x="105" y="94"/>
                            </a:lnTo>
                            <a:lnTo>
                              <a:pt x="52" y="119"/>
                            </a:lnTo>
                            <a:lnTo>
                              <a:pt x="26" y="137"/>
                            </a:lnTo>
                            <a:lnTo>
                              <a:pt x="5" y="158"/>
                            </a:lnTo>
                            <a:lnTo>
                              <a:pt x="0" y="197"/>
                            </a:lnTo>
                            <a:lnTo>
                              <a:pt x="21" y="221"/>
                            </a:lnTo>
                            <a:lnTo>
                              <a:pt x="44" y="253"/>
                            </a:lnTo>
                            <a:lnTo>
                              <a:pt x="13" y="330"/>
                            </a:lnTo>
                            <a:lnTo>
                              <a:pt x="14" y="368"/>
                            </a:lnTo>
                            <a:lnTo>
                              <a:pt x="54" y="398"/>
                            </a:lnTo>
                            <a:lnTo>
                              <a:pt x="41" y="421"/>
                            </a:lnTo>
                            <a:lnTo>
                              <a:pt x="35" y="454"/>
                            </a:lnTo>
                            <a:lnTo>
                              <a:pt x="44" y="477"/>
                            </a:lnTo>
                            <a:lnTo>
                              <a:pt x="68" y="486"/>
                            </a:lnTo>
                            <a:lnTo>
                              <a:pt x="73" y="535"/>
                            </a:lnTo>
                            <a:lnTo>
                              <a:pt x="88" y="542"/>
                            </a:lnTo>
                            <a:lnTo>
                              <a:pt x="163" y="557"/>
                            </a:lnTo>
                            <a:lnTo>
                              <a:pt x="191" y="563"/>
                            </a:lnTo>
                            <a:lnTo>
                              <a:pt x="248" y="550"/>
                            </a:lnTo>
                            <a:lnTo>
                              <a:pt x="265" y="535"/>
                            </a:lnTo>
                            <a:lnTo>
                              <a:pt x="317" y="526"/>
                            </a:lnTo>
                            <a:lnTo>
                              <a:pt x="335" y="517"/>
                            </a:lnTo>
                            <a:lnTo>
                              <a:pt x="350" y="498"/>
                            </a:lnTo>
                            <a:lnTo>
                              <a:pt x="382" y="470"/>
                            </a:lnTo>
                            <a:lnTo>
                              <a:pt x="382" y="438"/>
                            </a:lnTo>
                            <a:lnTo>
                              <a:pt x="375" y="417"/>
                            </a:lnTo>
                            <a:lnTo>
                              <a:pt x="487" y="374"/>
                            </a:lnTo>
                            <a:lnTo>
                              <a:pt x="534" y="363"/>
                            </a:lnTo>
                            <a:lnTo>
                              <a:pt x="570" y="353"/>
                            </a:lnTo>
                            <a:lnTo>
                              <a:pt x="601" y="328"/>
                            </a:lnTo>
                            <a:lnTo>
                              <a:pt x="627" y="277"/>
                            </a:lnTo>
                            <a:lnTo>
                              <a:pt x="664" y="213"/>
                            </a:lnTo>
                            <a:lnTo>
                              <a:pt x="704" y="139"/>
                            </a:lnTo>
                            <a:lnTo>
                              <a:pt x="683" y="85"/>
                            </a:lnTo>
                            <a:lnTo>
                              <a:pt x="647" y="29"/>
                            </a:lnTo>
                            <a:lnTo>
                              <a:pt x="595" y="0"/>
                            </a:lnTo>
                            <a:lnTo>
                              <a:pt x="521" y="6"/>
                            </a:lnTo>
                            <a:close/>
                          </a:path>
                        </a:pathLst>
                      </a:custGeom>
                      <a:solidFill>
                        <a:srgbClr val="FFC080"/>
                      </a:solidFill>
                      <a:ln w="9525">
                        <a:solidFill>
                          <a:srgbClr val="402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1" name="Freeform 34"/>
                      <p:cNvSpPr>
                        <a:spLocks/>
                      </p:cNvSpPr>
                      <p:nvPr/>
                    </p:nvSpPr>
                    <p:spPr bwMode="auto">
                      <a:xfrm>
                        <a:off x="1008" y="3350"/>
                        <a:ext cx="137" cy="77"/>
                      </a:xfrm>
                      <a:custGeom>
                        <a:avLst/>
                        <a:gdLst>
                          <a:gd name="T0" fmla="*/ 3 w 274"/>
                          <a:gd name="T1" fmla="*/ 0 h 152"/>
                          <a:gd name="T2" fmla="*/ 14 w 274"/>
                          <a:gd name="T3" fmla="*/ 13 h 152"/>
                          <a:gd name="T4" fmla="*/ 21 w 274"/>
                          <a:gd name="T5" fmla="*/ 22 h 152"/>
                          <a:gd name="T6" fmla="*/ 27 w 274"/>
                          <a:gd name="T7" fmla="*/ 31 h 152"/>
                          <a:gd name="T8" fmla="*/ 33 w 274"/>
                          <a:gd name="T9" fmla="*/ 32 h 152"/>
                          <a:gd name="T10" fmla="*/ 46 w 274"/>
                          <a:gd name="T11" fmla="*/ 31 h 152"/>
                          <a:gd name="T12" fmla="*/ 58 w 274"/>
                          <a:gd name="T13" fmla="*/ 35 h 152"/>
                          <a:gd name="T14" fmla="*/ 64 w 274"/>
                          <a:gd name="T15" fmla="*/ 34 h 152"/>
                          <a:gd name="T16" fmla="*/ 69 w 274"/>
                          <a:gd name="T17" fmla="*/ 24 h 152"/>
                          <a:gd name="T18" fmla="*/ 68 w 274"/>
                          <a:gd name="T19" fmla="*/ 33 h 152"/>
                          <a:gd name="T20" fmla="*/ 66 w 274"/>
                          <a:gd name="T21" fmla="*/ 36 h 152"/>
                          <a:gd name="T22" fmla="*/ 63 w 274"/>
                          <a:gd name="T23" fmla="*/ 39 h 152"/>
                          <a:gd name="T24" fmla="*/ 56 w 274"/>
                          <a:gd name="T25" fmla="*/ 37 h 152"/>
                          <a:gd name="T26" fmla="*/ 42 w 274"/>
                          <a:gd name="T27" fmla="*/ 33 h 152"/>
                          <a:gd name="T28" fmla="*/ 28 w 274"/>
                          <a:gd name="T29" fmla="*/ 36 h 152"/>
                          <a:gd name="T30" fmla="*/ 22 w 274"/>
                          <a:gd name="T31" fmla="*/ 33 h 152"/>
                          <a:gd name="T32" fmla="*/ 16 w 274"/>
                          <a:gd name="T33" fmla="*/ 22 h 152"/>
                          <a:gd name="T34" fmla="*/ 0 w 274"/>
                          <a:gd name="T35" fmla="*/ 8 h 152"/>
                          <a:gd name="T36" fmla="*/ 3 w 274"/>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
                          <a:gd name="T58" fmla="*/ 0 h 152"/>
                          <a:gd name="T59" fmla="*/ 274 w 27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 h="152">
                            <a:moveTo>
                              <a:pt x="12" y="0"/>
                            </a:moveTo>
                            <a:lnTo>
                              <a:pt x="55" y="52"/>
                            </a:lnTo>
                            <a:lnTo>
                              <a:pt x="83" y="85"/>
                            </a:lnTo>
                            <a:lnTo>
                              <a:pt x="109" y="122"/>
                            </a:lnTo>
                            <a:lnTo>
                              <a:pt x="131" y="126"/>
                            </a:lnTo>
                            <a:lnTo>
                              <a:pt x="184" y="123"/>
                            </a:lnTo>
                            <a:lnTo>
                              <a:pt x="230" y="137"/>
                            </a:lnTo>
                            <a:lnTo>
                              <a:pt x="254" y="133"/>
                            </a:lnTo>
                            <a:lnTo>
                              <a:pt x="274" y="94"/>
                            </a:lnTo>
                            <a:lnTo>
                              <a:pt x="270" y="130"/>
                            </a:lnTo>
                            <a:lnTo>
                              <a:pt x="261" y="143"/>
                            </a:lnTo>
                            <a:lnTo>
                              <a:pt x="250" y="152"/>
                            </a:lnTo>
                            <a:lnTo>
                              <a:pt x="225" y="147"/>
                            </a:lnTo>
                            <a:lnTo>
                              <a:pt x="167" y="130"/>
                            </a:lnTo>
                            <a:lnTo>
                              <a:pt x="113" y="141"/>
                            </a:lnTo>
                            <a:lnTo>
                              <a:pt x="89" y="130"/>
                            </a:lnTo>
                            <a:lnTo>
                              <a:pt x="62" y="85"/>
                            </a:lnTo>
                            <a:lnTo>
                              <a:pt x="0" y="32"/>
                            </a:lnTo>
                            <a:lnTo>
                              <a:pt x="1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2" name="Freeform 35"/>
                      <p:cNvSpPr>
                        <a:spLocks/>
                      </p:cNvSpPr>
                      <p:nvPr/>
                    </p:nvSpPr>
                    <p:spPr bwMode="auto">
                      <a:xfrm>
                        <a:off x="1013" y="3420"/>
                        <a:ext cx="161" cy="56"/>
                      </a:xfrm>
                      <a:custGeom>
                        <a:avLst/>
                        <a:gdLst>
                          <a:gd name="T0" fmla="*/ 5 w 322"/>
                          <a:gd name="T1" fmla="*/ 0 h 110"/>
                          <a:gd name="T2" fmla="*/ 14 w 322"/>
                          <a:gd name="T3" fmla="*/ 7 h 110"/>
                          <a:gd name="T4" fmla="*/ 25 w 322"/>
                          <a:gd name="T5" fmla="*/ 16 h 110"/>
                          <a:gd name="T6" fmla="*/ 30 w 322"/>
                          <a:gd name="T7" fmla="*/ 20 h 110"/>
                          <a:gd name="T8" fmla="*/ 35 w 322"/>
                          <a:gd name="T9" fmla="*/ 21 h 110"/>
                          <a:gd name="T10" fmla="*/ 39 w 322"/>
                          <a:gd name="T11" fmla="*/ 21 h 110"/>
                          <a:gd name="T12" fmla="*/ 49 w 322"/>
                          <a:gd name="T13" fmla="*/ 19 h 110"/>
                          <a:gd name="T14" fmla="*/ 65 w 322"/>
                          <a:gd name="T15" fmla="*/ 22 h 110"/>
                          <a:gd name="T16" fmla="*/ 81 w 322"/>
                          <a:gd name="T17" fmla="*/ 24 h 110"/>
                          <a:gd name="T18" fmla="*/ 77 w 322"/>
                          <a:gd name="T19" fmla="*/ 29 h 110"/>
                          <a:gd name="T20" fmla="*/ 65 w 322"/>
                          <a:gd name="T21" fmla="*/ 27 h 110"/>
                          <a:gd name="T22" fmla="*/ 50 w 322"/>
                          <a:gd name="T23" fmla="*/ 23 h 110"/>
                          <a:gd name="T24" fmla="*/ 42 w 322"/>
                          <a:gd name="T25" fmla="*/ 24 h 110"/>
                          <a:gd name="T26" fmla="*/ 32 w 322"/>
                          <a:gd name="T27" fmla="*/ 25 h 110"/>
                          <a:gd name="T28" fmla="*/ 22 w 322"/>
                          <a:gd name="T29" fmla="*/ 18 h 110"/>
                          <a:gd name="T30" fmla="*/ 0 w 322"/>
                          <a:gd name="T31" fmla="*/ 9 h 110"/>
                          <a:gd name="T32" fmla="*/ 5 w 322"/>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2"/>
                          <a:gd name="T52" fmla="*/ 0 h 110"/>
                          <a:gd name="T53" fmla="*/ 322 w 322"/>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2" h="110">
                            <a:moveTo>
                              <a:pt x="17" y="0"/>
                            </a:moveTo>
                            <a:lnTo>
                              <a:pt x="57" y="26"/>
                            </a:lnTo>
                            <a:lnTo>
                              <a:pt x="98" y="60"/>
                            </a:lnTo>
                            <a:lnTo>
                              <a:pt x="121" y="77"/>
                            </a:lnTo>
                            <a:lnTo>
                              <a:pt x="137" y="81"/>
                            </a:lnTo>
                            <a:lnTo>
                              <a:pt x="154" y="80"/>
                            </a:lnTo>
                            <a:lnTo>
                              <a:pt x="194" y="75"/>
                            </a:lnTo>
                            <a:lnTo>
                              <a:pt x="257" y="87"/>
                            </a:lnTo>
                            <a:lnTo>
                              <a:pt x="322" y="94"/>
                            </a:lnTo>
                            <a:lnTo>
                              <a:pt x="306" y="110"/>
                            </a:lnTo>
                            <a:lnTo>
                              <a:pt x="259" y="105"/>
                            </a:lnTo>
                            <a:lnTo>
                              <a:pt x="200" y="89"/>
                            </a:lnTo>
                            <a:lnTo>
                              <a:pt x="169" y="94"/>
                            </a:lnTo>
                            <a:lnTo>
                              <a:pt x="126" y="98"/>
                            </a:lnTo>
                            <a:lnTo>
                              <a:pt x="89" y="71"/>
                            </a:lnTo>
                            <a:lnTo>
                              <a:pt x="0" y="36"/>
                            </a:lnTo>
                            <a:lnTo>
                              <a:pt x="1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3" name="Freeform 36"/>
                      <p:cNvSpPr>
                        <a:spLocks/>
                      </p:cNvSpPr>
                      <p:nvPr/>
                    </p:nvSpPr>
                    <p:spPr bwMode="auto">
                      <a:xfrm>
                        <a:off x="1046" y="3256"/>
                        <a:ext cx="128" cy="122"/>
                      </a:xfrm>
                      <a:custGeom>
                        <a:avLst/>
                        <a:gdLst>
                          <a:gd name="T0" fmla="*/ 0 w 258"/>
                          <a:gd name="T1" fmla="*/ 29 h 243"/>
                          <a:gd name="T2" fmla="*/ 9 w 258"/>
                          <a:gd name="T3" fmla="*/ 33 h 243"/>
                          <a:gd name="T4" fmla="*/ 14 w 258"/>
                          <a:gd name="T5" fmla="*/ 41 h 243"/>
                          <a:gd name="T6" fmla="*/ 23 w 258"/>
                          <a:gd name="T7" fmla="*/ 56 h 243"/>
                          <a:gd name="T8" fmla="*/ 19 w 258"/>
                          <a:gd name="T9" fmla="*/ 61 h 243"/>
                          <a:gd name="T10" fmla="*/ 26 w 258"/>
                          <a:gd name="T11" fmla="*/ 58 h 243"/>
                          <a:gd name="T12" fmla="*/ 34 w 258"/>
                          <a:gd name="T13" fmla="*/ 61 h 243"/>
                          <a:gd name="T14" fmla="*/ 37 w 258"/>
                          <a:gd name="T15" fmla="*/ 48 h 243"/>
                          <a:gd name="T16" fmla="*/ 39 w 258"/>
                          <a:gd name="T17" fmla="*/ 35 h 243"/>
                          <a:gd name="T18" fmla="*/ 39 w 258"/>
                          <a:gd name="T19" fmla="*/ 27 h 243"/>
                          <a:gd name="T20" fmla="*/ 43 w 258"/>
                          <a:gd name="T21" fmla="*/ 22 h 243"/>
                          <a:gd name="T22" fmla="*/ 51 w 258"/>
                          <a:gd name="T23" fmla="*/ 21 h 243"/>
                          <a:gd name="T24" fmla="*/ 59 w 258"/>
                          <a:gd name="T25" fmla="*/ 20 h 243"/>
                          <a:gd name="T26" fmla="*/ 64 w 258"/>
                          <a:gd name="T27" fmla="*/ 5 h 243"/>
                          <a:gd name="T28" fmla="*/ 55 w 258"/>
                          <a:gd name="T29" fmla="*/ 15 h 243"/>
                          <a:gd name="T30" fmla="*/ 45 w 258"/>
                          <a:gd name="T31" fmla="*/ 0 h 243"/>
                          <a:gd name="T32" fmla="*/ 48 w 258"/>
                          <a:gd name="T33" fmla="*/ 13 h 243"/>
                          <a:gd name="T34" fmla="*/ 38 w 258"/>
                          <a:gd name="T35" fmla="*/ 12 h 243"/>
                          <a:gd name="T36" fmla="*/ 33 w 258"/>
                          <a:gd name="T37" fmla="*/ 19 h 243"/>
                          <a:gd name="T38" fmla="*/ 19 w 258"/>
                          <a:gd name="T39" fmla="*/ 27 h 243"/>
                          <a:gd name="T40" fmla="*/ 0 w 258"/>
                          <a:gd name="T41" fmla="*/ 29 h 2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8"/>
                          <a:gd name="T64" fmla="*/ 0 h 243"/>
                          <a:gd name="T65" fmla="*/ 258 w 258"/>
                          <a:gd name="T66" fmla="*/ 243 h 2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8" h="243">
                            <a:moveTo>
                              <a:pt x="0" y="115"/>
                            </a:moveTo>
                            <a:lnTo>
                              <a:pt x="36" y="129"/>
                            </a:lnTo>
                            <a:lnTo>
                              <a:pt x="56" y="161"/>
                            </a:lnTo>
                            <a:lnTo>
                              <a:pt x="92" y="224"/>
                            </a:lnTo>
                            <a:lnTo>
                              <a:pt x="78" y="243"/>
                            </a:lnTo>
                            <a:lnTo>
                              <a:pt x="105" y="231"/>
                            </a:lnTo>
                            <a:lnTo>
                              <a:pt x="140" y="242"/>
                            </a:lnTo>
                            <a:lnTo>
                              <a:pt x="150" y="192"/>
                            </a:lnTo>
                            <a:lnTo>
                              <a:pt x="157" y="138"/>
                            </a:lnTo>
                            <a:lnTo>
                              <a:pt x="158" y="105"/>
                            </a:lnTo>
                            <a:lnTo>
                              <a:pt x="176" y="87"/>
                            </a:lnTo>
                            <a:lnTo>
                              <a:pt x="207" y="82"/>
                            </a:lnTo>
                            <a:lnTo>
                              <a:pt x="238" y="77"/>
                            </a:lnTo>
                            <a:lnTo>
                              <a:pt x="258" y="17"/>
                            </a:lnTo>
                            <a:lnTo>
                              <a:pt x="221" y="57"/>
                            </a:lnTo>
                            <a:lnTo>
                              <a:pt x="181" y="0"/>
                            </a:lnTo>
                            <a:lnTo>
                              <a:pt x="195" y="49"/>
                            </a:lnTo>
                            <a:lnTo>
                              <a:pt x="153" y="45"/>
                            </a:lnTo>
                            <a:lnTo>
                              <a:pt x="136" y="74"/>
                            </a:lnTo>
                            <a:lnTo>
                              <a:pt x="78" y="105"/>
                            </a:lnTo>
                            <a:lnTo>
                              <a:pt x="0" y="11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4" name="Freeform 37"/>
                      <p:cNvSpPr>
                        <a:spLocks/>
                      </p:cNvSpPr>
                      <p:nvPr/>
                    </p:nvSpPr>
                    <p:spPr bwMode="auto">
                      <a:xfrm>
                        <a:off x="1113" y="3330"/>
                        <a:ext cx="187" cy="74"/>
                      </a:xfrm>
                      <a:custGeom>
                        <a:avLst/>
                        <a:gdLst>
                          <a:gd name="T0" fmla="*/ 1 w 372"/>
                          <a:gd name="T1" fmla="*/ 20 h 147"/>
                          <a:gd name="T2" fmla="*/ 2 w 372"/>
                          <a:gd name="T3" fmla="*/ 30 h 147"/>
                          <a:gd name="T4" fmla="*/ 6 w 372"/>
                          <a:gd name="T5" fmla="*/ 35 h 147"/>
                          <a:gd name="T6" fmla="*/ 10 w 372"/>
                          <a:gd name="T7" fmla="*/ 35 h 147"/>
                          <a:gd name="T8" fmla="*/ 18 w 372"/>
                          <a:gd name="T9" fmla="*/ 30 h 147"/>
                          <a:gd name="T10" fmla="*/ 22 w 372"/>
                          <a:gd name="T11" fmla="*/ 21 h 147"/>
                          <a:gd name="T12" fmla="*/ 26 w 372"/>
                          <a:gd name="T13" fmla="*/ 13 h 147"/>
                          <a:gd name="T14" fmla="*/ 25 w 372"/>
                          <a:gd name="T15" fmla="*/ 4 h 147"/>
                          <a:gd name="T16" fmla="*/ 29 w 372"/>
                          <a:gd name="T17" fmla="*/ 11 h 147"/>
                          <a:gd name="T18" fmla="*/ 41 w 372"/>
                          <a:gd name="T19" fmla="*/ 7 h 147"/>
                          <a:gd name="T20" fmla="*/ 51 w 372"/>
                          <a:gd name="T21" fmla="*/ 11 h 147"/>
                          <a:gd name="T22" fmla="*/ 64 w 372"/>
                          <a:gd name="T23" fmla="*/ 13 h 147"/>
                          <a:gd name="T24" fmla="*/ 80 w 372"/>
                          <a:gd name="T25" fmla="*/ 10 h 147"/>
                          <a:gd name="T26" fmla="*/ 94 w 372"/>
                          <a:gd name="T27" fmla="*/ 0 h 147"/>
                          <a:gd name="T28" fmla="*/ 75 w 372"/>
                          <a:gd name="T29" fmla="*/ 17 h 147"/>
                          <a:gd name="T30" fmla="*/ 60 w 372"/>
                          <a:gd name="T31" fmla="*/ 19 h 147"/>
                          <a:gd name="T32" fmla="*/ 46 w 372"/>
                          <a:gd name="T33" fmla="*/ 17 h 147"/>
                          <a:gd name="T34" fmla="*/ 33 w 372"/>
                          <a:gd name="T35" fmla="*/ 17 h 147"/>
                          <a:gd name="T36" fmla="*/ 28 w 372"/>
                          <a:gd name="T37" fmla="*/ 21 h 147"/>
                          <a:gd name="T38" fmla="*/ 21 w 372"/>
                          <a:gd name="T39" fmla="*/ 31 h 147"/>
                          <a:gd name="T40" fmla="*/ 13 w 372"/>
                          <a:gd name="T41" fmla="*/ 37 h 147"/>
                          <a:gd name="T42" fmla="*/ 5 w 372"/>
                          <a:gd name="T43" fmla="*/ 37 h 147"/>
                          <a:gd name="T44" fmla="*/ 0 w 372"/>
                          <a:gd name="T45" fmla="*/ 33 h 147"/>
                          <a:gd name="T46" fmla="*/ 1 w 372"/>
                          <a:gd name="T47" fmla="*/ 20 h 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2"/>
                          <a:gd name="T73" fmla="*/ 0 h 147"/>
                          <a:gd name="T74" fmla="*/ 372 w 372"/>
                          <a:gd name="T75" fmla="*/ 147 h 1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2" h="147">
                            <a:moveTo>
                              <a:pt x="3" y="79"/>
                            </a:moveTo>
                            <a:lnTo>
                              <a:pt x="8" y="119"/>
                            </a:lnTo>
                            <a:lnTo>
                              <a:pt x="21" y="139"/>
                            </a:lnTo>
                            <a:lnTo>
                              <a:pt x="40" y="139"/>
                            </a:lnTo>
                            <a:lnTo>
                              <a:pt x="71" y="119"/>
                            </a:lnTo>
                            <a:lnTo>
                              <a:pt x="88" y="83"/>
                            </a:lnTo>
                            <a:lnTo>
                              <a:pt x="101" y="51"/>
                            </a:lnTo>
                            <a:lnTo>
                              <a:pt x="98" y="13"/>
                            </a:lnTo>
                            <a:lnTo>
                              <a:pt x="116" y="41"/>
                            </a:lnTo>
                            <a:lnTo>
                              <a:pt x="164" y="28"/>
                            </a:lnTo>
                            <a:lnTo>
                              <a:pt x="201" y="41"/>
                            </a:lnTo>
                            <a:lnTo>
                              <a:pt x="253" y="49"/>
                            </a:lnTo>
                            <a:lnTo>
                              <a:pt x="318" y="38"/>
                            </a:lnTo>
                            <a:lnTo>
                              <a:pt x="372" y="0"/>
                            </a:lnTo>
                            <a:lnTo>
                              <a:pt x="297" y="66"/>
                            </a:lnTo>
                            <a:lnTo>
                              <a:pt x="239" y="74"/>
                            </a:lnTo>
                            <a:lnTo>
                              <a:pt x="182" y="65"/>
                            </a:lnTo>
                            <a:lnTo>
                              <a:pt x="131" y="65"/>
                            </a:lnTo>
                            <a:lnTo>
                              <a:pt x="109" y="83"/>
                            </a:lnTo>
                            <a:lnTo>
                              <a:pt x="82" y="123"/>
                            </a:lnTo>
                            <a:lnTo>
                              <a:pt x="49" y="147"/>
                            </a:lnTo>
                            <a:lnTo>
                              <a:pt x="19" y="147"/>
                            </a:lnTo>
                            <a:lnTo>
                              <a:pt x="0" y="132"/>
                            </a:lnTo>
                            <a:lnTo>
                              <a:pt x="3" y="79"/>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5" name="Freeform 38"/>
                      <p:cNvSpPr>
                        <a:spLocks/>
                      </p:cNvSpPr>
                      <p:nvPr/>
                    </p:nvSpPr>
                    <p:spPr bwMode="auto">
                      <a:xfrm>
                        <a:off x="1122" y="3474"/>
                        <a:ext cx="10" cy="13"/>
                      </a:xfrm>
                      <a:custGeom>
                        <a:avLst/>
                        <a:gdLst>
                          <a:gd name="T0" fmla="*/ 2 w 21"/>
                          <a:gd name="T1" fmla="*/ 6 h 27"/>
                          <a:gd name="T2" fmla="*/ 0 w 21"/>
                          <a:gd name="T3" fmla="*/ 4 h 27"/>
                          <a:gd name="T4" fmla="*/ 1 w 21"/>
                          <a:gd name="T5" fmla="*/ 0 h 27"/>
                          <a:gd name="T6" fmla="*/ 5 w 21"/>
                          <a:gd name="T7" fmla="*/ 0 h 27"/>
                          <a:gd name="T8" fmla="*/ 2 w 21"/>
                          <a:gd name="T9" fmla="*/ 6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1" y="27"/>
                            </a:moveTo>
                            <a:lnTo>
                              <a:pt x="0" y="17"/>
                            </a:lnTo>
                            <a:lnTo>
                              <a:pt x="4" y="2"/>
                            </a:lnTo>
                            <a:lnTo>
                              <a:pt x="21" y="0"/>
                            </a:lnTo>
                            <a:lnTo>
                              <a:pt x="11" y="27"/>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6" name="Freeform 39"/>
                      <p:cNvSpPr>
                        <a:spLocks/>
                      </p:cNvSpPr>
                      <p:nvPr/>
                    </p:nvSpPr>
                    <p:spPr bwMode="auto">
                      <a:xfrm>
                        <a:off x="1143" y="3434"/>
                        <a:ext cx="12" cy="26"/>
                      </a:xfrm>
                      <a:custGeom>
                        <a:avLst/>
                        <a:gdLst>
                          <a:gd name="T0" fmla="*/ 2 w 23"/>
                          <a:gd name="T1" fmla="*/ 13 h 52"/>
                          <a:gd name="T2" fmla="*/ 0 w 23"/>
                          <a:gd name="T3" fmla="*/ 9 h 52"/>
                          <a:gd name="T4" fmla="*/ 1 w 23"/>
                          <a:gd name="T5" fmla="*/ 5 h 52"/>
                          <a:gd name="T6" fmla="*/ 3 w 23"/>
                          <a:gd name="T7" fmla="*/ 2 h 52"/>
                          <a:gd name="T8" fmla="*/ 6 w 23"/>
                          <a:gd name="T9" fmla="*/ 0 h 52"/>
                          <a:gd name="T10" fmla="*/ 2 w 23"/>
                          <a:gd name="T11" fmla="*/ 13 h 52"/>
                          <a:gd name="T12" fmla="*/ 0 60000 65536"/>
                          <a:gd name="T13" fmla="*/ 0 60000 65536"/>
                          <a:gd name="T14" fmla="*/ 0 60000 65536"/>
                          <a:gd name="T15" fmla="*/ 0 60000 65536"/>
                          <a:gd name="T16" fmla="*/ 0 60000 65536"/>
                          <a:gd name="T17" fmla="*/ 0 60000 65536"/>
                          <a:gd name="T18" fmla="*/ 0 w 23"/>
                          <a:gd name="T19" fmla="*/ 0 h 52"/>
                          <a:gd name="T20" fmla="*/ 23 w 23"/>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3" h="52">
                            <a:moveTo>
                              <a:pt x="7" y="52"/>
                            </a:moveTo>
                            <a:lnTo>
                              <a:pt x="0" y="34"/>
                            </a:lnTo>
                            <a:lnTo>
                              <a:pt x="1" y="19"/>
                            </a:lnTo>
                            <a:lnTo>
                              <a:pt x="9" y="5"/>
                            </a:lnTo>
                            <a:lnTo>
                              <a:pt x="23" y="0"/>
                            </a:lnTo>
                            <a:lnTo>
                              <a:pt x="7" y="5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7" name="Freeform 40"/>
                      <p:cNvSpPr>
                        <a:spLocks/>
                      </p:cNvSpPr>
                      <p:nvPr/>
                    </p:nvSpPr>
                    <p:spPr bwMode="auto">
                      <a:xfrm>
                        <a:off x="1131" y="3354"/>
                        <a:ext cx="12" cy="26"/>
                      </a:xfrm>
                      <a:custGeom>
                        <a:avLst/>
                        <a:gdLst>
                          <a:gd name="T0" fmla="*/ 0 w 24"/>
                          <a:gd name="T1" fmla="*/ 0 h 52"/>
                          <a:gd name="T2" fmla="*/ 3 w 24"/>
                          <a:gd name="T3" fmla="*/ 2 h 52"/>
                          <a:gd name="T4" fmla="*/ 6 w 24"/>
                          <a:gd name="T5" fmla="*/ 13 h 52"/>
                          <a:gd name="T6" fmla="*/ 2 w 24"/>
                          <a:gd name="T7" fmla="*/ 7 h 52"/>
                          <a:gd name="T8" fmla="*/ 0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0"/>
                            </a:moveTo>
                            <a:lnTo>
                              <a:pt x="11" y="8"/>
                            </a:lnTo>
                            <a:lnTo>
                              <a:pt x="24" y="52"/>
                            </a:lnTo>
                            <a:lnTo>
                              <a:pt x="7" y="26"/>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8" name="Freeform 41"/>
                      <p:cNvSpPr>
                        <a:spLocks/>
                      </p:cNvSpPr>
                      <p:nvPr/>
                    </p:nvSpPr>
                    <p:spPr bwMode="auto">
                      <a:xfrm>
                        <a:off x="1025" y="3466"/>
                        <a:ext cx="44" cy="15"/>
                      </a:xfrm>
                      <a:custGeom>
                        <a:avLst/>
                        <a:gdLst>
                          <a:gd name="T0" fmla="*/ 0 w 86"/>
                          <a:gd name="T1" fmla="*/ 0 h 29"/>
                          <a:gd name="T2" fmla="*/ 9 w 86"/>
                          <a:gd name="T3" fmla="*/ 4 h 29"/>
                          <a:gd name="T4" fmla="*/ 23 w 86"/>
                          <a:gd name="T5" fmla="*/ 8 h 29"/>
                          <a:gd name="T6" fmla="*/ 1 w 86"/>
                          <a:gd name="T7" fmla="*/ 7 h 29"/>
                          <a:gd name="T8" fmla="*/ 0 w 86"/>
                          <a:gd name="T9" fmla="*/ 0 h 29"/>
                          <a:gd name="T10" fmla="*/ 0 60000 65536"/>
                          <a:gd name="T11" fmla="*/ 0 60000 65536"/>
                          <a:gd name="T12" fmla="*/ 0 60000 65536"/>
                          <a:gd name="T13" fmla="*/ 0 60000 65536"/>
                          <a:gd name="T14" fmla="*/ 0 60000 65536"/>
                          <a:gd name="T15" fmla="*/ 0 w 86"/>
                          <a:gd name="T16" fmla="*/ 0 h 29"/>
                          <a:gd name="T17" fmla="*/ 86 w 86"/>
                          <a:gd name="T18" fmla="*/ 29 h 29"/>
                        </a:gdLst>
                        <a:ahLst/>
                        <a:cxnLst>
                          <a:cxn ang="T10">
                            <a:pos x="T0" y="T1"/>
                          </a:cxn>
                          <a:cxn ang="T11">
                            <a:pos x="T2" y="T3"/>
                          </a:cxn>
                          <a:cxn ang="T12">
                            <a:pos x="T4" y="T5"/>
                          </a:cxn>
                          <a:cxn ang="T13">
                            <a:pos x="T6" y="T7"/>
                          </a:cxn>
                          <a:cxn ang="T14">
                            <a:pos x="T8" y="T9"/>
                          </a:cxn>
                        </a:cxnLst>
                        <a:rect l="T15" t="T16" r="T17" b="T18"/>
                        <a:pathLst>
                          <a:path w="86" h="29">
                            <a:moveTo>
                              <a:pt x="0" y="0"/>
                            </a:moveTo>
                            <a:lnTo>
                              <a:pt x="34" y="14"/>
                            </a:lnTo>
                            <a:lnTo>
                              <a:pt x="86" y="29"/>
                            </a:lnTo>
                            <a:lnTo>
                              <a:pt x="1" y="26"/>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89" name="Freeform 42"/>
                      <p:cNvSpPr>
                        <a:spLocks/>
                      </p:cNvSpPr>
                      <p:nvPr/>
                    </p:nvSpPr>
                    <p:spPr bwMode="auto">
                      <a:xfrm>
                        <a:off x="1076" y="3484"/>
                        <a:ext cx="33" cy="11"/>
                      </a:xfrm>
                      <a:custGeom>
                        <a:avLst/>
                        <a:gdLst>
                          <a:gd name="T0" fmla="*/ 0 w 67"/>
                          <a:gd name="T1" fmla="*/ 0 h 21"/>
                          <a:gd name="T2" fmla="*/ 4 w 67"/>
                          <a:gd name="T3" fmla="*/ 6 h 21"/>
                          <a:gd name="T4" fmla="*/ 16 w 67"/>
                          <a:gd name="T5" fmla="*/ 3 h 21"/>
                          <a:gd name="T6" fmla="*/ 0 w 67"/>
                          <a:gd name="T7" fmla="*/ 0 h 21"/>
                          <a:gd name="T8" fmla="*/ 0 60000 65536"/>
                          <a:gd name="T9" fmla="*/ 0 60000 65536"/>
                          <a:gd name="T10" fmla="*/ 0 60000 65536"/>
                          <a:gd name="T11" fmla="*/ 0 60000 65536"/>
                          <a:gd name="T12" fmla="*/ 0 w 67"/>
                          <a:gd name="T13" fmla="*/ 0 h 21"/>
                          <a:gd name="T14" fmla="*/ 67 w 67"/>
                          <a:gd name="T15" fmla="*/ 21 h 21"/>
                        </a:gdLst>
                        <a:ahLst/>
                        <a:cxnLst>
                          <a:cxn ang="T8">
                            <a:pos x="T0" y="T1"/>
                          </a:cxn>
                          <a:cxn ang="T9">
                            <a:pos x="T2" y="T3"/>
                          </a:cxn>
                          <a:cxn ang="T10">
                            <a:pos x="T4" y="T5"/>
                          </a:cxn>
                          <a:cxn ang="T11">
                            <a:pos x="T6" y="T7"/>
                          </a:cxn>
                        </a:cxnLst>
                        <a:rect l="T12" t="T13" r="T14" b="T15"/>
                        <a:pathLst>
                          <a:path w="67" h="21">
                            <a:moveTo>
                              <a:pt x="0" y="0"/>
                            </a:moveTo>
                            <a:lnTo>
                              <a:pt x="16" y="21"/>
                            </a:lnTo>
                            <a:lnTo>
                              <a:pt x="67" y="10"/>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90" name="Freeform 43"/>
                      <p:cNvSpPr>
                        <a:spLocks/>
                      </p:cNvSpPr>
                      <p:nvPr/>
                    </p:nvSpPr>
                    <p:spPr bwMode="auto">
                      <a:xfrm>
                        <a:off x="1155" y="3426"/>
                        <a:ext cx="29" cy="15"/>
                      </a:xfrm>
                      <a:custGeom>
                        <a:avLst/>
                        <a:gdLst>
                          <a:gd name="T0" fmla="*/ 0 w 57"/>
                          <a:gd name="T1" fmla="*/ 0 h 31"/>
                          <a:gd name="T2" fmla="*/ 9 w 57"/>
                          <a:gd name="T3" fmla="*/ 6 h 31"/>
                          <a:gd name="T4" fmla="*/ 15 w 57"/>
                          <a:gd name="T5" fmla="*/ 7 h 31"/>
                          <a:gd name="T6" fmla="*/ 10 w 57"/>
                          <a:gd name="T7" fmla="*/ 1 h 31"/>
                          <a:gd name="T8" fmla="*/ 0 w 57"/>
                          <a:gd name="T9" fmla="*/ 0 h 31"/>
                          <a:gd name="T10" fmla="*/ 0 60000 65536"/>
                          <a:gd name="T11" fmla="*/ 0 60000 65536"/>
                          <a:gd name="T12" fmla="*/ 0 60000 65536"/>
                          <a:gd name="T13" fmla="*/ 0 60000 65536"/>
                          <a:gd name="T14" fmla="*/ 0 60000 65536"/>
                          <a:gd name="T15" fmla="*/ 0 w 57"/>
                          <a:gd name="T16" fmla="*/ 0 h 31"/>
                          <a:gd name="T17" fmla="*/ 57 w 57"/>
                          <a:gd name="T18" fmla="*/ 31 h 31"/>
                        </a:gdLst>
                        <a:ahLst/>
                        <a:cxnLst>
                          <a:cxn ang="T10">
                            <a:pos x="T0" y="T1"/>
                          </a:cxn>
                          <a:cxn ang="T11">
                            <a:pos x="T2" y="T3"/>
                          </a:cxn>
                          <a:cxn ang="T12">
                            <a:pos x="T4" y="T5"/>
                          </a:cxn>
                          <a:cxn ang="T13">
                            <a:pos x="T6" y="T7"/>
                          </a:cxn>
                          <a:cxn ang="T14">
                            <a:pos x="T8" y="T9"/>
                          </a:cxn>
                        </a:cxnLst>
                        <a:rect l="T15" t="T16" r="T17" b="T18"/>
                        <a:pathLst>
                          <a:path w="57" h="31">
                            <a:moveTo>
                              <a:pt x="0" y="0"/>
                            </a:moveTo>
                            <a:lnTo>
                              <a:pt x="33" y="24"/>
                            </a:lnTo>
                            <a:lnTo>
                              <a:pt x="57" y="31"/>
                            </a:lnTo>
                            <a:lnTo>
                              <a:pt x="40" y="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91" name="Freeform 44"/>
                      <p:cNvSpPr>
                        <a:spLocks/>
                      </p:cNvSpPr>
                      <p:nvPr/>
                    </p:nvSpPr>
                    <p:spPr bwMode="auto">
                      <a:xfrm>
                        <a:off x="1138" y="3376"/>
                        <a:ext cx="79" cy="179"/>
                      </a:xfrm>
                      <a:custGeom>
                        <a:avLst/>
                        <a:gdLst>
                          <a:gd name="T0" fmla="*/ 0 w 158"/>
                          <a:gd name="T1" fmla="*/ 12 h 356"/>
                          <a:gd name="T2" fmla="*/ 25 w 158"/>
                          <a:gd name="T3" fmla="*/ 83 h 356"/>
                          <a:gd name="T4" fmla="*/ 37 w 158"/>
                          <a:gd name="T5" fmla="*/ 90 h 356"/>
                          <a:gd name="T6" fmla="*/ 40 w 158"/>
                          <a:gd name="T7" fmla="*/ 80 h 356"/>
                          <a:gd name="T8" fmla="*/ 11 w 158"/>
                          <a:gd name="T9" fmla="*/ 0 h 356"/>
                          <a:gd name="T10" fmla="*/ 8 w 158"/>
                          <a:gd name="T11" fmla="*/ 6 h 356"/>
                          <a:gd name="T12" fmla="*/ 0 w 158"/>
                          <a:gd name="T13" fmla="*/ 12 h 356"/>
                          <a:gd name="T14" fmla="*/ 0 60000 65536"/>
                          <a:gd name="T15" fmla="*/ 0 60000 65536"/>
                          <a:gd name="T16" fmla="*/ 0 60000 65536"/>
                          <a:gd name="T17" fmla="*/ 0 60000 65536"/>
                          <a:gd name="T18" fmla="*/ 0 60000 65536"/>
                          <a:gd name="T19" fmla="*/ 0 60000 65536"/>
                          <a:gd name="T20" fmla="*/ 0 60000 65536"/>
                          <a:gd name="T21" fmla="*/ 0 w 158"/>
                          <a:gd name="T22" fmla="*/ 0 h 356"/>
                          <a:gd name="T23" fmla="*/ 158 w 158"/>
                          <a:gd name="T24" fmla="*/ 356 h 3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56">
                            <a:moveTo>
                              <a:pt x="0" y="46"/>
                            </a:moveTo>
                            <a:lnTo>
                              <a:pt x="99" y="330"/>
                            </a:lnTo>
                            <a:lnTo>
                              <a:pt x="148" y="356"/>
                            </a:lnTo>
                            <a:lnTo>
                              <a:pt x="158" y="316"/>
                            </a:lnTo>
                            <a:lnTo>
                              <a:pt x="45" y="0"/>
                            </a:lnTo>
                            <a:lnTo>
                              <a:pt x="31" y="23"/>
                            </a:lnTo>
                            <a:lnTo>
                              <a:pt x="0" y="4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92" name="Freeform 45"/>
                      <p:cNvSpPr>
                        <a:spLocks/>
                      </p:cNvSpPr>
                      <p:nvPr/>
                    </p:nvSpPr>
                    <p:spPr bwMode="auto">
                      <a:xfrm>
                        <a:off x="1035" y="3137"/>
                        <a:ext cx="90" cy="185"/>
                      </a:xfrm>
                      <a:custGeom>
                        <a:avLst/>
                        <a:gdLst>
                          <a:gd name="T0" fmla="*/ 45 w 181"/>
                          <a:gd name="T1" fmla="*/ 76 h 371"/>
                          <a:gd name="T2" fmla="*/ 16 w 181"/>
                          <a:gd name="T3" fmla="*/ 0 h 371"/>
                          <a:gd name="T4" fmla="*/ 6 w 181"/>
                          <a:gd name="T5" fmla="*/ 0 h 371"/>
                          <a:gd name="T6" fmla="*/ 0 w 181"/>
                          <a:gd name="T7" fmla="*/ 6 h 371"/>
                          <a:gd name="T8" fmla="*/ 32 w 181"/>
                          <a:gd name="T9" fmla="*/ 92 h 371"/>
                          <a:gd name="T10" fmla="*/ 45 w 181"/>
                          <a:gd name="T11" fmla="*/ 76 h 371"/>
                          <a:gd name="T12" fmla="*/ 0 60000 65536"/>
                          <a:gd name="T13" fmla="*/ 0 60000 65536"/>
                          <a:gd name="T14" fmla="*/ 0 60000 65536"/>
                          <a:gd name="T15" fmla="*/ 0 60000 65536"/>
                          <a:gd name="T16" fmla="*/ 0 60000 65536"/>
                          <a:gd name="T17" fmla="*/ 0 60000 65536"/>
                          <a:gd name="T18" fmla="*/ 0 w 181"/>
                          <a:gd name="T19" fmla="*/ 0 h 371"/>
                          <a:gd name="T20" fmla="*/ 181 w 181"/>
                          <a:gd name="T21" fmla="*/ 371 h 371"/>
                        </a:gdLst>
                        <a:ahLst/>
                        <a:cxnLst>
                          <a:cxn ang="T12">
                            <a:pos x="T0" y="T1"/>
                          </a:cxn>
                          <a:cxn ang="T13">
                            <a:pos x="T2" y="T3"/>
                          </a:cxn>
                          <a:cxn ang="T14">
                            <a:pos x="T4" y="T5"/>
                          </a:cxn>
                          <a:cxn ang="T15">
                            <a:pos x="T6" y="T7"/>
                          </a:cxn>
                          <a:cxn ang="T16">
                            <a:pos x="T8" y="T9"/>
                          </a:cxn>
                          <a:cxn ang="T17">
                            <a:pos x="T10" y="T11"/>
                          </a:cxn>
                        </a:cxnLst>
                        <a:rect l="T18" t="T19" r="T20" b="T21"/>
                        <a:pathLst>
                          <a:path w="181" h="371">
                            <a:moveTo>
                              <a:pt x="181" y="305"/>
                            </a:moveTo>
                            <a:lnTo>
                              <a:pt x="66" y="0"/>
                            </a:lnTo>
                            <a:lnTo>
                              <a:pt x="24" y="3"/>
                            </a:lnTo>
                            <a:lnTo>
                              <a:pt x="0" y="24"/>
                            </a:lnTo>
                            <a:lnTo>
                              <a:pt x="130" y="371"/>
                            </a:lnTo>
                            <a:lnTo>
                              <a:pt x="181" y="30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81478" name="Freeform 47"/>
                    <p:cNvSpPr>
                      <a:spLocks/>
                    </p:cNvSpPr>
                    <p:nvPr/>
                  </p:nvSpPr>
                  <p:spPr bwMode="auto">
                    <a:xfrm>
                      <a:off x="1043" y="3144"/>
                      <a:ext cx="81" cy="185"/>
                    </a:xfrm>
                    <a:custGeom>
                      <a:avLst/>
                      <a:gdLst>
                        <a:gd name="T0" fmla="*/ 0 w 161"/>
                        <a:gd name="T1" fmla="*/ 2 h 371"/>
                        <a:gd name="T2" fmla="*/ 5 w 161"/>
                        <a:gd name="T3" fmla="*/ 0 h 371"/>
                        <a:gd name="T4" fmla="*/ 11 w 161"/>
                        <a:gd name="T5" fmla="*/ 0 h 371"/>
                        <a:gd name="T6" fmla="*/ 41 w 161"/>
                        <a:gd name="T7" fmla="*/ 77 h 371"/>
                        <a:gd name="T8" fmla="*/ 36 w 161"/>
                        <a:gd name="T9" fmla="*/ 92 h 371"/>
                        <a:gd name="T10" fmla="*/ 0 w 161"/>
                        <a:gd name="T11" fmla="*/ 2 h 371"/>
                        <a:gd name="T12" fmla="*/ 0 60000 65536"/>
                        <a:gd name="T13" fmla="*/ 0 60000 65536"/>
                        <a:gd name="T14" fmla="*/ 0 60000 65536"/>
                        <a:gd name="T15" fmla="*/ 0 60000 65536"/>
                        <a:gd name="T16" fmla="*/ 0 60000 65536"/>
                        <a:gd name="T17" fmla="*/ 0 60000 65536"/>
                        <a:gd name="T18" fmla="*/ 0 w 161"/>
                        <a:gd name="T19" fmla="*/ 0 h 371"/>
                        <a:gd name="T20" fmla="*/ 161 w 161"/>
                        <a:gd name="T21" fmla="*/ 371 h 371"/>
                      </a:gdLst>
                      <a:ahLst/>
                      <a:cxnLst>
                        <a:cxn ang="T12">
                          <a:pos x="T0" y="T1"/>
                        </a:cxn>
                        <a:cxn ang="T13">
                          <a:pos x="T2" y="T3"/>
                        </a:cxn>
                        <a:cxn ang="T14">
                          <a:pos x="T4" y="T5"/>
                        </a:cxn>
                        <a:cxn ang="T15">
                          <a:pos x="T6" y="T7"/>
                        </a:cxn>
                        <a:cxn ang="T16">
                          <a:pos x="T8" y="T9"/>
                        </a:cxn>
                        <a:cxn ang="T17">
                          <a:pos x="T10" y="T11"/>
                        </a:cxn>
                      </a:cxnLst>
                      <a:rect l="T18" t="T19" r="T20" b="T21"/>
                      <a:pathLst>
                        <a:path w="161" h="371">
                          <a:moveTo>
                            <a:pt x="0" y="11"/>
                          </a:moveTo>
                          <a:lnTo>
                            <a:pt x="19" y="0"/>
                          </a:lnTo>
                          <a:lnTo>
                            <a:pt x="43" y="0"/>
                          </a:lnTo>
                          <a:lnTo>
                            <a:pt x="161" y="311"/>
                          </a:lnTo>
                          <a:lnTo>
                            <a:pt x="141" y="371"/>
                          </a:lnTo>
                          <a:lnTo>
                            <a:pt x="0" y="11"/>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79" name="Freeform 48"/>
                    <p:cNvSpPr>
                      <a:spLocks/>
                    </p:cNvSpPr>
                    <p:nvPr/>
                  </p:nvSpPr>
                  <p:spPr bwMode="auto">
                    <a:xfrm>
                      <a:off x="1146" y="3385"/>
                      <a:ext cx="65" cy="161"/>
                    </a:xfrm>
                    <a:custGeom>
                      <a:avLst/>
                      <a:gdLst>
                        <a:gd name="T0" fmla="*/ 5 w 130"/>
                        <a:gd name="T1" fmla="*/ 0 h 322"/>
                        <a:gd name="T2" fmla="*/ 33 w 130"/>
                        <a:gd name="T3" fmla="*/ 75 h 322"/>
                        <a:gd name="T4" fmla="*/ 32 w 130"/>
                        <a:gd name="T5" fmla="*/ 81 h 322"/>
                        <a:gd name="T6" fmla="*/ 24 w 130"/>
                        <a:gd name="T7" fmla="*/ 78 h 322"/>
                        <a:gd name="T8" fmla="*/ 0 w 130"/>
                        <a:gd name="T9" fmla="*/ 7 h 322"/>
                        <a:gd name="T10" fmla="*/ 5 w 130"/>
                        <a:gd name="T11" fmla="*/ 0 h 322"/>
                        <a:gd name="T12" fmla="*/ 0 60000 65536"/>
                        <a:gd name="T13" fmla="*/ 0 60000 65536"/>
                        <a:gd name="T14" fmla="*/ 0 60000 65536"/>
                        <a:gd name="T15" fmla="*/ 0 60000 65536"/>
                        <a:gd name="T16" fmla="*/ 0 60000 65536"/>
                        <a:gd name="T17" fmla="*/ 0 60000 65536"/>
                        <a:gd name="T18" fmla="*/ 0 w 130"/>
                        <a:gd name="T19" fmla="*/ 0 h 322"/>
                        <a:gd name="T20" fmla="*/ 130 w 130"/>
                        <a:gd name="T21" fmla="*/ 322 h 322"/>
                      </a:gdLst>
                      <a:ahLst/>
                      <a:cxnLst>
                        <a:cxn ang="T12">
                          <a:pos x="T0" y="T1"/>
                        </a:cxn>
                        <a:cxn ang="T13">
                          <a:pos x="T2" y="T3"/>
                        </a:cxn>
                        <a:cxn ang="T14">
                          <a:pos x="T4" y="T5"/>
                        </a:cxn>
                        <a:cxn ang="T15">
                          <a:pos x="T6" y="T7"/>
                        </a:cxn>
                        <a:cxn ang="T16">
                          <a:pos x="T8" y="T9"/>
                        </a:cxn>
                        <a:cxn ang="T17">
                          <a:pos x="T10" y="T11"/>
                        </a:cxn>
                      </a:cxnLst>
                      <a:rect l="T18" t="T19" r="T20" b="T21"/>
                      <a:pathLst>
                        <a:path w="130" h="322">
                          <a:moveTo>
                            <a:pt x="21" y="0"/>
                          </a:moveTo>
                          <a:lnTo>
                            <a:pt x="130" y="297"/>
                          </a:lnTo>
                          <a:lnTo>
                            <a:pt x="126" y="322"/>
                          </a:lnTo>
                          <a:lnTo>
                            <a:pt x="96" y="309"/>
                          </a:lnTo>
                          <a:lnTo>
                            <a:pt x="0" y="28"/>
                          </a:lnTo>
                          <a:lnTo>
                            <a:pt x="21" y="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081432" name="Group 93"/>
                <p:cNvGrpSpPr>
                  <a:grpSpLocks/>
                </p:cNvGrpSpPr>
                <p:nvPr/>
              </p:nvGrpSpPr>
              <p:grpSpPr bwMode="auto">
                <a:xfrm>
                  <a:off x="1598" y="1591"/>
                  <a:ext cx="721" cy="1046"/>
                  <a:chOff x="1598" y="1591"/>
                  <a:chExt cx="721" cy="1046"/>
                </a:xfrm>
              </p:grpSpPr>
              <p:grpSp>
                <p:nvGrpSpPr>
                  <p:cNvPr id="1081433" name="Group 59"/>
                  <p:cNvGrpSpPr>
                    <a:grpSpLocks/>
                  </p:cNvGrpSpPr>
                  <p:nvPr/>
                </p:nvGrpSpPr>
                <p:grpSpPr bwMode="auto">
                  <a:xfrm>
                    <a:off x="1598" y="1591"/>
                    <a:ext cx="721" cy="1046"/>
                    <a:chOff x="1598" y="1591"/>
                    <a:chExt cx="721" cy="1046"/>
                  </a:xfrm>
                </p:grpSpPr>
                <p:sp>
                  <p:nvSpPr>
                    <p:cNvPr id="1081467" name="Freeform 51"/>
                    <p:cNvSpPr>
                      <a:spLocks/>
                    </p:cNvSpPr>
                    <p:nvPr/>
                  </p:nvSpPr>
                  <p:spPr bwMode="auto">
                    <a:xfrm>
                      <a:off x="1598" y="1591"/>
                      <a:ext cx="721" cy="1046"/>
                    </a:xfrm>
                    <a:custGeom>
                      <a:avLst/>
                      <a:gdLst>
                        <a:gd name="T0" fmla="*/ 34 w 1440"/>
                        <a:gd name="T1" fmla="*/ 82 h 2093"/>
                        <a:gd name="T2" fmla="*/ 17 w 1440"/>
                        <a:gd name="T3" fmla="*/ 89 h 2093"/>
                        <a:gd name="T4" fmla="*/ 5 w 1440"/>
                        <a:gd name="T5" fmla="*/ 107 h 2093"/>
                        <a:gd name="T6" fmla="*/ 0 w 1440"/>
                        <a:gd name="T7" fmla="*/ 126 h 2093"/>
                        <a:gd name="T8" fmla="*/ 0 w 1440"/>
                        <a:gd name="T9" fmla="*/ 140 h 2093"/>
                        <a:gd name="T10" fmla="*/ 5 w 1440"/>
                        <a:gd name="T11" fmla="*/ 155 h 2093"/>
                        <a:gd name="T12" fmla="*/ 7 w 1440"/>
                        <a:gd name="T13" fmla="*/ 169 h 2093"/>
                        <a:gd name="T14" fmla="*/ 10 w 1440"/>
                        <a:gd name="T15" fmla="*/ 183 h 2093"/>
                        <a:gd name="T16" fmla="*/ 22 w 1440"/>
                        <a:gd name="T17" fmla="*/ 204 h 2093"/>
                        <a:gd name="T18" fmla="*/ 28 w 1440"/>
                        <a:gd name="T19" fmla="*/ 227 h 2093"/>
                        <a:gd name="T20" fmla="*/ 34 w 1440"/>
                        <a:gd name="T21" fmla="*/ 247 h 2093"/>
                        <a:gd name="T22" fmla="*/ 44 w 1440"/>
                        <a:gd name="T23" fmla="*/ 267 h 2093"/>
                        <a:gd name="T24" fmla="*/ 54 w 1440"/>
                        <a:gd name="T25" fmla="*/ 304 h 2093"/>
                        <a:gd name="T26" fmla="*/ 60 w 1440"/>
                        <a:gd name="T27" fmla="*/ 346 h 2093"/>
                        <a:gd name="T28" fmla="*/ 57 w 1440"/>
                        <a:gd name="T29" fmla="*/ 383 h 2093"/>
                        <a:gd name="T30" fmla="*/ 57 w 1440"/>
                        <a:gd name="T31" fmla="*/ 395 h 2093"/>
                        <a:gd name="T32" fmla="*/ 90 w 1440"/>
                        <a:gd name="T33" fmla="*/ 378 h 2093"/>
                        <a:gd name="T34" fmla="*/ 120 w 1440"/>
                        <a:gd name="T35" fmla="*/ 362 h 2093"/>
                        <a:gd name="T36" fmla="*/ 142 w 1440"/>
                        <a:gd name="T37" fmla="*/ 341 h 2093"/>
                        <a:gd name="T38" fmla="*/ 262 w 1440"/>
                        <a:gd name="T39" fmla="*/ 397 h 2093"/>
                        <a:gd name="T40" fmla="*/ 276 w 1440"/>
                        <a:gd name="T41" fmla="*/ 450 h 2093"/>
                        <a:gd name="T42" fmla="*/ 278 w 1440"/>
                        <a:gd name="T43" fmla="*/ 487 h 2093"/>
                        <a:gd name="T44" fmla="*/ 294 w 1440"/>
                        <a:gd name="T45" fmla="*/ 484 h 2093"/>
                        <a:gd name="T46" fmla="*/ 300 w 1440"/>
                        <a:gd name="T47" fmla="*/ 501 h 2093"/>
                        <a:gd name="T48" fmla="*/ 314 w 1440"/>
                        <a:gd name="T49" fmla="*/ 497 h 2093"/>
                        <a:gd name="T50" fmla="*/ 326 w 1440"/>
                        <a:gd name="T51" fmla="*/ 513 h 2093"/>
                        <a:gd name="T52" fmla="*/ 335 w 1440"/>
                        <a:gd name="T53" fmla="*/ 504 h 2093"/>
                        <a:gd name="T54" fmla="*/ 350 w 1440"/>
                        <a:gd name="T55" fmla="*/ 523 h 2093"/>
                        <a:gd name="T56" fmla="*/ 350 w 1440"/>
                        <a:gd name="T57" fmla="*/ 464 h 2093"/>
                        <a:gd name="T58" fmla="*/ 346 w 1440"/>
                        <a:gd name="T59" fmla="*/ 405 h 2093"/>
                        <a:gd name="T60" fmla="*/ 343 w 1440"/>
                        <a:gd name="T61" fmla="*/ 367 h 2093"/>
                        <a:gd name="T62" fmla="*/ 336 w 1440"/>
                        <a:gd name="T63" fmla="*/ 332 h 2093"/>
                        <a:gd name="T64" fmla="*/ 361 w 1440"/>
                        <a:gd name="T65" fmla="*/ 333 h 2093"/>
                        <a:gd name="T66" fmla="*/ 337 w 1440"/>
                        <a:gd name="T67" fmla="*/ 279 h 2093"/>
                        <a:gd name="T68" fmla="*/ 331 w 1440"/>
                        <a:gd name="T69" fmla="*/ 238 h 2093"/>
                        <a:gd name="T70" fmla="*/ 330 w 1440"/>
                        <a:gd name="T71" fmla="*/ 214 h 2093"/>
                        <a:gd name="T72" fmla="*/ 326 w 1440"/>
                        <a:gd name="T73" fmla="*/ 188 h 2093"/>
                        <a:gd name="T74" fmla="*/ 319 w 1440"/>
                        <a:gd name="T75" fmla="*/ 163 h 2093"/>
                        <a:gd name="T76" fmla="*/ 307 w 1440"/>
                        <a:gd name="T77" fmla="*/ 140 h 2093"/>
                        <a:gd name="T78" fmla="*/ 297 w 1440"/>
                        <a:gd name="T79" fmla="*/ 112 h 2093"/>
                        <a:gd name="T80" fmla="*/ 284 w 1440"/>
                        <a:gd name="T81" fmla="*/ 78 h 2093"/>
                        <a:gd name="T82" fmla="*/ 263 w 1440"/>
                        <a:gd name="T83" fmla="*/ 44 h 2093"/>
                        <a:gd name="T84" fmla="*/ 224 w 1440"/>
                        <a:gd name="T85" fmla="*/ 15 h 2093"/>
                        <a:gd name="T86" fmla="*/ 188 w 1440"/>
                        <a:gd name="T87" fmla="*/ 3 h 2093"/>
                        <a:gd name="T88" fmla="*/ 150 w 1440"/>
                        <a:gd name="T89" fmla="*/ 0 h 2093"/>
                        <a:gd name="T90" fmla="*/ 121 w 1440"/>
                        <a:gd name="T91" fmla="*/ 0 h 2093"/>
                        <a:gd name="T92" fmla="*/ 85 w 1440"/>
                        <a:gd name="T93" fmla="*/ 10 h 2093"/>
                        <a:gd name="T94" fmla="*/ 63 w 1440"/>
                        <a:gd name="T95" fmla="*/ 28 h 2093"/>
                        <a:gd name="T96" fmla="*/ 47 w 1440"/>
                        <a:gd name="T97" fmla="*/ 49 h 2093"/>
                        <a:gd name="T98" fmla="*/ 47 w 1440"/>
                        <a:gd name="T99" fmla="*/ 72 h 2093"/>
                        <a:gd name="T100" fmla="*/ 34 w 1440"/>
                        <a:gd name="T101" fmla="*/ 82 h 20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40"/>
                        <a:gd name="T154" fmla="*/ 0 h 2093"/>
                        <a:gd name="T155" fmla="*/ 1440 w 1440"/>
                        <a:gd name="T156" fmla="*/ 2093 h 209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40" h="2093">
                          <a:moveTo>
                            <a:pt x="133" y="328"/>
                          </a:moveTo>
                          <a:lnTo>
                            <a:pt x="68" y="358"/>
                          </a:lnTo>
                          <a:lnTo>
                            <a:pt x="17" y="431"/>
                          </a:lnTo>
                          <a:lnTo>
                            <a:pt x="0" y="505"/>
                          </a:lnTo>
                          <a:lnTo>
                            <a:pt x="0" y="561"/>
                          </a:lnTo>
                          <a:lnTo>
                            <a:pt x="18" y="621"/>
                          </a:lnTo>
                          <a:lnTo>
                            <a:pt x="25" y="676"/>
                          </a:lnTo>
                          <a:lnTo>
                            <a:pt x="38" y="733"/>
                          </a:lnTo>
                          <a:lnTo>
                            <a:pt x="88" y="817"/>
                          </a:lnTo>
                          <a:lnTo>
                            <a:pt x="112" y="908"/>
                          </a:lnTo>
                          <a:lnTo>
                            <a:pt x="136" y="991"/>
                          </a:lnTo>
                          <a:lnTo>
                            <a:pt x="175" y="1069"/>
                          </a:lnTo>
                          <a:lnTo>
                            <a:pt x="215" y="1218"/>
                          </a:lnTo>
                          <a:lnTo>
                            <a:pt x="238" y="1384"/>
                          </a:lnTo>
                          <a:lnTo>
                            <a:pt x="227" y="1534"/>
                          </a:lnTo>
                          <a:lnTo>
                            <a:pt x="228" y="1580"/>
                          </a:lnTo>
                          <a:lnTo>
                            <a:pt x="358" y="1512"/>
                          </a:lnTo>
                          <a:lnTo>
                            <a:pt x="479" y="1451"/>
                          </a:lnTo>
                          <a:lnTo>
                            <a:pt x="565" y="1365"/>
                          </a:lnTo>
                          <a:lnTo>
                            <a:pt x="1044" y="1591"/>
                          </a:lnTo>
                          <a:lnTo>
                            <a:pt x="1100" y="1803"/>
                          </a:lnTo>
                          <a:lnTo>
                            <a:pt x="1108" y="1950"/>
                          </a:lnTo>
                          <a:lnTo>
                            <a:pt x="1173" y="1937"/>
                          </a:lnTo>
                          <a:lnTo>
                            <a:pt x="1199" y="2006"/>
                          </a:lnTo>
                          <a:lnTo>
                            <a:pt x="1255" y="1989"/>
                          </a:lnTo>
                          <a:lnTo>
                            <a:pt x="1303" y="2053"/>
                          </a:lnTo>
                          <a:lnTo>
                            <a:pt x="1338" y="2018"/>
                          </a:lnTo>
                          <a:lnTo>
                            <a:pt x="1398" y="2093"/>
                          </a:lnTo>
                          <a:lnTo>
                            <a:pt x="1398" y="1859"/>
                          </a:lnTo>
                          <a:lnTo>
                            <a:pt x="1383" y="1621"/>
                          </a:lnTo>
                          <a:lnTo>
                            <a:pt x="1371" y="1471"/>
                          </a:lnTo>
                          <a:lnTo>
                            <a:pt x="1342" y="1328"/>
                          </a:lnTo>
                          <a:lnTo>
                            <a:pt x="1440" y="1334"/>
                          </a:lnTo>
                          <a:lnTo>
                            <a:pt x="1345" y="1118"/>
                          </a:lnTo>
                          <a:lnTo>
                            <a:pt x="1320" y="953"/>
                          </a:lnTo>
                          <a:lnTo>
                            <a:pt x="1316" y="858"/>
                          </a:lnTo>
                          <a:lnTo>
                            <a:pt x="1302" y="753"/>
                          </a:lnTo>
                          <a:lnTo>
                            <a:pt x="1272" y="655"/>
                          </a:lnTo>
                          <a:lnTo>
                            <a:pt x="1227" y="563"/>
                          </a:lnTo>
                          <a:lnTo>
                            <a:pt x="1185" y="448"/>
                          </a:lnTo>
                          <a:lnTo>
                            <a:pt x="1134" y="315"/>
                          </a:lnTo>
                          <a:lnTo>
                            <a:pt x="1048" y="176"/>
                          </a:lnTo>
                          <a:lnTo>
                            <a:pt x="893" y="60"/>
                          </a:lnTo>
                          <a:lnTo>
                            <a:pt x="750" y="13"/>
                          </a:lnTo>
                          <a:lnTo>
                            <a:pt x="599" y="0"/>
                          </a:lnTo>
                          <a:lnTo>
                            <a:pt x="483" y="0"/>
                          </a:lnTo>
                          <a:lnTo>
                            <a:pt x="340" y="43"/>
                          </a:lnTo>
                          <a:lnTo>
                            <a:pt x="250" y="112"/>
                          </a:lnTo>
                          <a:lnTo>
                            <a:pt x="185" y="199"/>
                          </a:lnTo>
                          <a:lnTo>
                            <a:pt x="186" y="288"/>
                          </a:lnTo>
                          <a:lnTo>
                            <a:pt x="133" y="328"/>
                          </a:lnTo>
                          <a:close/>
                        </a:path>
                      </a:pathLst>
                    </a:custGeom>
                    <a:solidFill>
                      <a:srgbClr val="402000"/>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468" name="Group 58"/>
                    <p:cNvGrpSpPr>
                      <a:grpSpLocks/>
                    </p:cNvGrpSpPr>
                    <p:nvPr/>
                  </p:nvGrpSpPr>
                  <p:grpSpPr bwMode="auto">
                    <a:xfrm>
                      <a:off x="1618" y="1615"/>
                      <a:ext cx="670" cy="993"/>
                      <a:chOff x="1618" y="1615"/>
                      <a:chExt cx="670" cy="993"/>
                    </a:xfrm>
                  </p:grpSpPr>
                  <p:sp>
                    <p:nvSpPr>
                      <p:cNvPr id="1081469" name="Freeform 52"/>
                      <p:cNvSpPr>
                        <a:spLocks/>
                      </p:cNvSpPr>
                      <p:nvPr/>
                    </p:nvSpPr>
                    <p:spPr bwMode="auto">
                      <a:xfrm>
                        <a:off x="1618" y="1766"/>
                        <a:ext cx="254" cy="600"/>
                      </a:xfrm>
                      <a:custGeom>
                        <a:avLst/>
                        <a:gdLst>
                          <a:gd name="T0" fmla="*/ 8 w 508"/>
                          <a:gd name="T1" fmla="*/ 16 h 1201"/>
                          <a:gd name="T2" fmla="*/ 0 w 508"/>
                          <a:gd name="T3" fmla="*/ 34 h 1201"/>
                          <a:gd name="T4" fmla="*/ 2 w 508"/>
                          <a:gd name="T5" fmla="*/ 59 h 1201"/>
                          <a:gd name="T6" fmla="*/ 4 w 508"/>
                          <a:gd name="T7" fmla="*/ 78 h 1201"/>
                          <a:gd name="T8" fmla="*/ 8 w 508"/>
                          <a:gd name="T9" fmla="*/ 96 h 1201"/>
                          <a:gd name="T10" fmla="*/ 19 w 508"/>
                          <a:gd name="T11" fmla="*/ 114 h 1201"/>
                          <a:gd name="T12" fmla="*/ 27 w 508"/>
                          <a:gd name="T13" fmla="*/ 136 h 1201"/>
                          <a:gd name="T14" fmla="*/ 32 w 508"/>
                          <a:gd name="T15" fmla="*/ 156 h 1201"/>
                          <a:gd name="T16" fmla="*/ 40 w 508"/>
                          <a:gd name="T17" fmla="*/ 171 h 1201"/>
                          <a:gd name="T18" fmla="*/ 54 w 508"/>
                          <a:gd name="T19" fmla="*/ 209 h 1201"/>
                          <a:gd name="T20" fmla="*/ 59 w 508"/>
                          <a:gd name="T21" fmla="*/ 268 h 1201"/>
                          <a:gd name="T22" fmla="*/ 58 w 508"/>
                          <a:gd name="T23" fmla="*/ 300 h 1201"/>
                          <a:gd name="T24" fmla="*/ 110 w 508"/>
                          <a:gd name="T25" fmla="*/ 275 h 1201"/>
                          <a:gd name="T26" fmla="*/ 127 w 508"/>
                          <a:gd name="T27" fmla="*/ 256 h 1201"/>
                          <a:gd name="T28" fmla="*/ 116 w 508"/>
                          <a:gd name="T29" fmla="*/ 217 h 1201"/>
                          <a:gd name="T30" fmla="*/ 56 w 508"/>
                          <a:gd name="T31" fmla="*/ 43 h 1201"/>
                          <a:gd name="T32" fmla="*/ 65 w 508"/>
                          <a:gd name="T33" fmla="*/ 48 h 1201"/>
                          <a:gd name="T34" fmla="*/ 62 w 508"/>
                          <a:gd name="T35" fmla="*/ 41 h 1201"/>
                          <a:gd name="T36" fmla="*/ 74 w 508"/>
                          <a:gd name="T37" fmla="*/ 44 h 1201"/>
                          <a:gd name="T38" fmla="*/ 55 w 508"/>
                          <a:gd name="T39" fmla="*/ 31 h 1201"/>
                          <a:gd name="T40" fmla="*/ 49 w 508"/>
                          <a:gd name="T41" fmla="*/ 23 h 1201"/>
                          <a:gd name="T42" fmla="*/ 35 w 508"/>
                          <a:gd name="T43" fmla="*/ 15 h 1201"/>
                          <a:gd name="T44" fmla="*/ 30 w 508"/>
                          <a:gd name="T45" fmla="*/ 0 h 1201"/>
                          <a:gd name="T46" fmla="*/ 21 w 508"/>
                          <a:gd name="T47" fmla="*/ 5 h 1201"/>
                          <a:gd name="T48" fmla="*/ 8 w 508"/>
                          <a:gd name="T49" fmla="*/ 16 h 12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8"/>
                          <a:gd name="T76" fmla="*/ 0 h 1201"/>
                          <a:gd name="T77" fmla="*/ 508 w 508"/>
                          <a:gd name="T78" fmla="*/ 1201 h 12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8" h="1201">
                            <a:moveTo>
                              <a:pt x="29" y="64"/>
                            </a:moveTo>
                            <a:lnTo>
                              <a:pt x="0" y="137"/>
                            </a:lnTo>
                            <a:lnTo>
                              <a:pt x="6" y="238"/>
                            </a:lnTo>
                            <a:lnTo>
                              <a:pt x="15" y="312"/>
                            </a:lnTo>
                            <a:lnTo>
                              <a:pt x="32" y="385"/>
                            </a:lnTo>
                            <a:lnTo>
                              <a:pt x="73" y="456"/>
                            </a:lnTo>
                            <a:lnTo>
                              <a:pt x="105" y="547"/>
                            </a:lnTo>
                            <a:lnTo>
                              <a:pt x="125" y="624"/>
                            </a:lnTo>
                            <a:lnTo>
                              <a:pt x="158" y="684"/>
                            </a:lnTo>
                            <a:lnTo>
                              <a:pt x="213" y="836"/>
                            </a:lnTo>
                            <a:lnTo>
                              <a:pt x="235" y="1072"/>
                            </a:lnTo>
                            <a:lnTo>
                              <a:pt x="232" y="1201"/>
                            </a:lnTo>
                            <a:lnTo>
                              <a:pt x="437" y="1100"/>
                            </a:lnTo>
                            <a:lnTo>
                              <a:pt x="508" y="1024"/>
                            </a:lnTo>
                            <a:lnTo>
                              <a:pt x="461" y="869"/>
                            </a:lnTo>
                            <a:lnTo>
                              <a:pt x="221" y="175"/>
                            </a:lnTo>
                            <a:lnTo>
                              <a:pt x="258" y="192"/>
                            </a:lnTo>
                            <a:lnTo>
                              <a:pt x="246" y="166"/>
                            </a:lnTo>
                            <a:lnTo>
                              <a:pt x="293" y="176"/>
                            </a:lnTo>
                            <a:lnTo>
                              <a:pt x="218" y="124"/>
                            </a:lnTo>
                            <a:lnTo>
                              <a:pt x="195" y="92"/>
                            </a:lnTo>
                            <a:lnTo>
                              <a:pt x="139" y="60"/>
                            </a:lnTo>
                            <a:lnTo>
                              <a:pt x="120" y="0"/>
                            </a:lnTo>
                            <a:lnTo>
                              <a:pt x="81" y="21"/>
                            </a:lnTo>
                            <a:lnTo>
                              <a:pt x="29" y="64"/>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70" name="Freeform 53"/>
                      <p:cNvSpPr>
                        <a:spLocks/>
                      </p:cNvSpPr>
                      <p:nvPr/>
                    </p:nvSpPr>
                    <p:spPr bwMode="auto">
                      <a:xfrm>
                        <a:off x="1696" y="1615"/>
                        <a:ext cx="575" cy="842"/>
                      </a:xfrm>
                      <a:custGeom>
                        <a:avLst/>
                        <a:gdLst>
                          <a:gd name="T0" fmla="*/ 5 w 1151"/>
                          <a:gd name="T1" fmla="*/ 42 h 1685"/>
                          <a:gd name="T2" fmla="*/ 2 w 1151"/>
                          <a:gd name="T3" fmla="*/ 65 h 1685"/>
                          <a:gd name="T4" fmla="*/ 0 w 1151"/>
                          <a:gd name="T5" fmla="*/ 81 h 1685"/>
                          <a:gd name="T6" fmla="*/ 17 w 1151"/>
                          <a:gd name="T7" fmla="*/ 95 h 1685"/>
                          <a:gd name="T8" fmla="*/ 36 w 1151"/>
                          <a:gd name="T9" fmla="*/ 102 h 1685"/>
                          <a:gd name="T10" fmla="*/ 51 w 1151"/>
                          <a:gd name="T11" fmla="*/ 107 h 1685"/>
                          <a:gd name="T12" fmla="*/ 64 w 1151"/>
                          <a:gd name="T13" fmla="*/ 113 h 1685"/>
                          <a:gd name="T14" fmla="*/ 56 w 1151"/>
                          <a:gd name="T15" fmla="*/ 103 h 1685"/>
                          <a:gd name="T16" fmla="*/ 74 w 1151"/>
                          <a:gd name="T17" fmla="*/ 100 h 1685"/>
                          <a:gd name="T18" fmla="*/ 96 w 1151"/>
                          <a:gd name="T19" fmla="*/ 94 h 1685"/>
                          <a:gd name="T20" fmla="*/ 76 w 1151"/>
                          <a:gd name="T21" fmla="*/ 88 h 1685"/>
                          <a:gd name="T22" fmla="*/ 105 w 1151"/>
                          <a:gd name="T23" fmla="*/ 87 h 1685"/>
                          <a:gd name="T24" fmla="*/ 88 w 1151"/>
                          <a:gd name="T25" fmla="*/ 78 h 1685"/>
                          <a:gd name="T26" fmla="*/ 127 w 1151"/>
                          <a:gd name="T27" fmla="*/ 79 h 1685"/>
                          <a:gd name="T28" fmla="*/ 117 w 1151"/>
                          <a:gd name="T29" fmla="*/ 70 h 1685"/>
                          <a:gd name="T30" fmla="*/ 147 w 1151"/>
                          <a:gd name="T31" fmla="*/ 83 h 1685"/>
                          <a:gd name="T32" fmla="*/ 158 w 1151"/>
                          <a:gd name="T33" fmla="*/ 117 h 1685"/>
                          <a:gd name="T34" fmla="*/ 173 w 1151"/>
                          <a:gd name="T35" fmla="*/ 140 h 1685"/>
                          <a:gd name="T36" fmla="*/ 187 w 1151"/>
                          <a:gd name="T37" fmla="*/ 160 h 1685"/>
                          <a:gd name="T38" fmla="*/ 190 w 1151"/>
                          <a:gd name="T39" fmla="*/ 145 h 1685"/>
                          <a:gd name="T40" fmla="*/ 188 w 1151"/>
                          <a:gd name="T41" fmla="*/ 128 h 1685"/>
                          <a:gd name="T42" fmla="*/ 179 w 1151"/>
                          <a:gd name="T43" fmla="*/ 99 h 1685"/>
                          <a:gd name="T44" fmla="*/ 196 w 1151"/>
                          <a:gd name="T45" fmla="*/ 130 h 1685"/>
                          <a:gd name="T46" fmla="*/ 187 w 1151"/>
                          <a:gd name="T47" fmla="*/ 93 h 1685"/>
                          <a:gd name="T48" fmla="*/ 180 w 1151"/>
                          <a:gd name="T49" fmla="*/ 77 h 1685"/>
                          <a:gd name="T50" fmla="*/ 195 w 1151"/>
                          <a:gd name="T51" fmla="*/ 90 h 1685"/>
                          <a:gd name="T52" fmla="*/ 205 w 1151"/>
                          <a:gd name="T53" fmla="*/ 121 h 1685"/>
                          <a:gd name="T54" fmla="*/ 219 w 1151"/>
                          <a:gd name="T55" fmla="*/ 127 h 1685"/>
                          <a:gd name="T56" fmla="*/ 228 w 1151"/>
                          <a:gd name="T57" fmla="*/ 139 h 1685"/>
                          <a:gd name="T58" fmla="*/ 234 w 1151"/>
                          <a:gd name="T59" fmla="*/ 157 h 1685"/>
                          <a:gd name="T60" fmla="*/ 229 w 1151"/>
                          <a:gd name="T61" fmla="*/ 178 h 1685"/>
                          <a:gd name="T62" fmla="*/ 233 w 1151"/>
                          <a:gd name="T63" fmla="*/ 211 h 1685"/>
                          <a:gd name="T64" fmla="*/ 234 w 1151"/>
                          <a:gd name="T65" fmla="*/ 278 h 1685"/>
                          <a:gd name="T66" fmla="*/ 234 w 1151"/>
                          <a:gd name="T67" fmla="*/ 323 h 1685"/>
                          <a:gd name="T68" fmla="*/ 234 w 1151"/>
                          <a:gd name="T69" fmla="*/ 360 h 1685"/>
                          <a:gd name="T70" fmla="*/ 251 w 1151"/>
                          <a:gd name="T71" fmla="*/ 418 h 1685"/>
                          <a:gd name="T72" fmla="*/ 249 w 1151"/>
                          <a:gd name="T73" fmla="*/ 356 h 1685"/>
                          <a:gd name="T74" fmla="*/ 251 w 1151"/>
                          <a:gd name="T75" fmla="*/ 301 h 1685"/>
                          <a:gd name="T76" fmla="*/ 263 w 1151"/>
                          <a:gd name="T77" fmla="*/ 370 h 1685"/>
                          <a:gd name="T78" fmla="*/ 287 w 1151"/>
                          <a:gd name="T79" fmla="*/ 421 h 1685"/>
                          <a:gd name="T80" fmla="*/ 270 w 1151"/>
                          <a:gd name="T81" fmla="*/ 360 h 1685"/>
                          <a:gd name="T82" fmla="*/ 270 w 1151"/>
                          <a:gd name="T83" fmla="*/ 301 h 1685"/>
                          <a:gd name="T84" fmla="*/ 269 w 1151"/>
                          <a:gd name="T85" fmla="*/ 232 h 1685"/>
                          <a:gd name="T86" fmla="*/ 267 w 1151"/>
                          <a:gd name="T87" fmla="*/ 183 h 1685"/>
                          <a:gd name="T88" fmla="*/ 257 w 1151"/>
                          <a:gd name="T89" fmla="*/ 145 h 1685"/>
                          <a:gd name="T90" fmla="*/ 246 w 1151"/>
                          <a:gd name="T91" fmla="*/ 121 h 1685"/>
                          <a:gd name="T92" fmla="*/ 233 w 1151"/>
                          <a:gd name="T93" fmla="*/ 85 h 1685"/>
                          <a:gd name="T94" fmla="*/ 218 w 1151"/>
                          <a:gd name="T95" fmla="*/ 52 h 1685"/>
                          <a:gd name="T96" fmla="*/ 203 w 1151"/>
                          <a:gd name="T97" fmla="*/ 39 h 1685"/>
                          <a:gd name="T98" fmla="*/ 182 w 1151"/>
                          <a:gd name="T99" fmla="*/ 22 h 1685"/>
                          <a:gd name="T100" fmla="*/ 154 w 1151"/>
                          <a:gd name="T101" fmla="*/ 9 h 1685"/>
                          <a:gd name="T102" fmla="*/ 127 w 1151"/>
                          <a:gd name="T103" fmla="*/ 1 h 1685"/>
                          <a:gd name="T104" fmla="*/ 94 w 1151"/>
                          <a:gd name="T105" fmla="*/ 0 h 1685"/>
                          <a:gd name="T106" fmla="*/ 61 w 1151"/>
                          <a:gd name="T107" fmla="*/ 2 h 1685"/>
                          <a:gd name="T108" fmla="*/ 35 w 1151"/>
                          <a:gd name="T109" fmla="*/ 14 h 1685"/>
                          <a:gd name="T110" fmla="*/ 18 w 1151"/>
                          <a:gd name="T111" fmla="*/ 24 h 1685"/>
                          <a:gd name="T112" fmla="*/ 5 w 1151"/>
                          <a:gd name="T113" fmla="*/ 42 h 16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51"/>
                          <a:gd name="T172" fmla="*/ 0 h 1685"/>
                          <a:gd name="T173" fmla="*/ 1151 w 1151"/>
                          <a:gd name="T174" fmla="*/ 1685 h 16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51" h="1685">
                            <a:moveTo>
                              <a:pt x="21" y="168"/>
                            </a:moveTo>
                            <a:lnTo>
                              <a:pt x="10" y="261"/>
                            </a:lnTo>
                            <a:lnTo>
                              <a:pt x="0" y="326"/>
                            </a:lnTo>
                            <a:lnTo>
                              <a:pt x="68" y="383"/>
                            </a:lnTo>
                            <a:lnTo>
                              <a:pt x="147" y="411"/>
                            </a:lnTo>
                            <a:lnTo>
                              <a:pt x="205" y="428"/>
                            </a:lnTo>
                            <a:lnTo>
                              <a:pt x="257" y="452"/>
                            </a:lnTo>
                            <a:lnTo>
                              <a:pt x="224" y="414"/>
                            </a:lnTo>
                            <a:lnTo>
                              <a:pt x="297" y="400"/>
                            </a:lnTo>
                            <a:lnTo>
                              <a:pt x="387" y="377"/>
                            </a:lnTo>
                            <a:lnTo>
                              <a:pt x="307" y="355"/>
                            </a:lnTo>
                            <a:lnTo>
                              <a:pt x="423" y="350"/>
                            </a:lnTo>
                            <a:lnTo>
                              <a:pt x="354" y="315"/>
                            </a:lnTo>
                            <a:lnTo>
                              <a:pt x="510" y="319"/>
                            </a:lnTo>
                            <a:lnTo>
                              <a:pt x="471" y="280"/>
                            </a:lnTo>
                            <a:lnTo>
                              <a:pt x="590" y="333"/>
                            </a:lnTo>
                            <a:lnTo>
                              <a:pt x="634" y="471"/>
                            </a:lnTo>
                            <a:lnTo>
                              <a:pt x="693" y="562"/>
                            </a:lnTo>
                            <a:lnTo>
                              <a:pt x="749" y="643"/>
                            </a:lnTo>
                            <a:lnTo>
                              <a:pt x="762" y="583"/>
                            </a:lnTo>
                            <a:lnTo>
                              <a:pt x="753" y="513"/>
                            </a:lnTo>
                            <a:lnTo>
                              <a:pt x="717" y="398"/>
                            </a:lnTo>
                            <a:lnTo>
                              <a:pt x="787" y="522"/>
                            </a:lnTo>
                            <a:lnTo>
                              <a:pt x="749" y="375"/>
                            </a:lnTo>
                            <a:lnTo>
                              <a:pt x="721" y="308"/>
                            </a:lnTo>
                            <a:lnTo>
                              <a:pt x="781" y="361"/>
                            </a:lnTo>
                            <a:lnTo>
                              <a:pt x="823" y="487"/>
                            </a:lnTo>
                            <a:lnTo>
                              <a:pt x="878" y="510"/>
                            </a:lnTo>
                            <a:lnTo>
                              <a:pt x="913" y="559"/>
                            </a:lnTo>
                            <a:lnTo>
                              <a:pt x="938" y="631"/>
                            </a:lnTo>
                            <a:lnTo>
                              <a:pt x="919" y="715"/>
                            </a:lnTo>
                            <a:lnTo>
                              <a:pt x="934" y="845"/>
                            </a:lnTo>
                            <a:lnTo>
                              <a:pt x="938" y="1114"/>
                            </a:lnTo>
                            <a:lnTo>
                              <a:pt x="938" y="1294"/>
                            </a:lnTo>
                            <a:lnTo>
                              <a:pt x="938" y="1443"/>
                            </a:lnTo>
                            <a:lnTo>
                              <a:pt x="1007" y="1674"/>
                            </a:lnTo>
                            <a:lnTo>
                              <a:pt x="996" y="1426"/>
                            </a:lnTo>
                            <a:lnTo>
                              <a:pt x="1007" y="1206"/>
                            </a:lnTo>
                            <a:lnTo>
                              <a:pt x="1053" y="1483"/>
                            </a:lnTo>
                            <a:lnTo>
                              <a:pt x="1151" y="1685"/>
                            </a:lnTo>
                            <a:lnTo>
                              <a:pt x="1082" y="1443"/>
                            </a:lnTo>
                            <a:lnTo>
                              <a:pt x="1082" y="1206"/>
                            </a:lnTo>
                            <a:lnTo>
                              <a:pt x="1077" y="930"/>
                            </a:lnTo>
                            <a:lnTo>
                              <a:pt x="1071" y="734"/>
                            </a:lnTo>
                            <a:lnTo>
                              <a:pt x="1029" y="582"/>
                            </a:lnTo>
                            <a:lnTo>
                              <a:pt x="984" y="485"/>
                            </a:lnTo>
                            <a:lnTo>
                              <a:pt x="934" y="340"/>
                            </a:lnTo>
                            <a:lnTo>
                              <a:pt x="874" y="211"/>
                            </a:lnTo>
                            <a:lnTo>
                              <a:pt x="812" y="159"/>
                            </a:lnTo>
                            <a:lnTo>
                              <a:pt x="730" y="91"/>
                            </a:lnTo>
                            <a:lnTo>
                              <a:pt x="618" y="39"/>
                            </a:lnTo>
                            <a:lnTo>
                              <a:pt x="510" y="4"/>
                            </a:lnTo>
                            <a:lnTo>
                              <a:pt x="377" y="0"/>
                            </a:lnTo>
                            <a:lnTo>
                              <a:pt x="245" y="8"/>
                            </a:lnTo>
                            <a:lnTo>
                              <a:pt x="142" y="56"/>
                            </a:lnTo>
                            <a:lnTo>
                              <a:pt x="73" y="99"/>
                            </a:lnTo>
                            <a:lnTo>
                              <a:pt x="21" y="168"/>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71" name="Freeform 54"/>
                      <p:cNvSpPr>
                        <a:spLocks/>
                      </p:cNvSpPr>
                      <p:nvPr/>
                    </p:nvSpPr>
                    <p:spPr bwMode="auto">
                      <a:xfrm>
                        <a:off x="2116" y="2049"/>
                        <a:ext cx="62" cy="499"/>
                      </a:xfrm>
                      <a:custGeom>
                        <a:avLst/>
                        <a:gdLst>
                          <a:gd name="T0" fmla="*/ 24 w 123"/>
                          <a:gd name="T1" fmla="*/ 250 h 998"/>
                          <a:gd name="T2" fmla="*/ 22 w 123"/>
                          <a:gd name="T3" fmla="*/ 221 h 998"/>
                          <a:gd name="T4" fmla="*/ 10 w 123"/>
                          <a:gd name="T5" fmla="*/ 176 h 998"/>
                          <a:gd name="T6" fmla="*/ 0 w 123"/>
                          <a:gd name="T7" fmla="*/ 133 h 998"/>
                          <a:gd name="T8" fmla="*/ 0 w 123"/>
                          <a:gd name="T9" fmla="*/ 115 h 998"/>
                          <a:gd name="T10" fmla="*/ 3 w 123"/>
                          <a:gd name="T11" fmla="*/ 67 h 998"/>
                          <a:gd name="T12" fmla="*/ 9 w 123"/>
                          <a:gd name="T13" fmla="*/ 35 h 998"/>
                          <a:gd name="T14" fmla="*/ 16 w 123"/>
                          <a:gd name="T15" fmla="*/ 0 h 998"/>
                          <a:gd name="T16" fmla="*/ 15 w 123"/>
                          <a:gd name="T17" fmla="*/ 50 h 998"/>
                          <a:gd name="T18" fmla="*/ 15 w 123"/>
                          <a:gd name="T19" fmla="*/ 103 h 998"/>
                          <a:gd name="T20" fmla="*/ 16 w 123"/>
                          <a:gd name="T21" fmla="*/ 140 h 998"/>
                          <a:gd name="T22" fmla="*/ 22 w 123"/>
                          <a:gd name="T23" fmla="*/ 178 h 998"/>
                          <a:gd name="T24" fmla="*/ 31 w 123"/>
                          <a:gd name="T25" fmla="*/ 217 h 998"/>
                          <a:gd name="T26" fmla="*/ 24 w 123"/>
                          <a:gd name="T27" fmla="*/ 250 h 9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3"/>
                          <a:gd name="T43" fmla="*/ 0 h 998"/>
                          <a:gd name="T44" fmla="*/ 123 w 123"/>
                          <a:gd name="T45" fmla="*/ 998 h 9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3" h="998">
                            <a:moveTo>
                              <a:pt x="93" y="998"/>
                            </a:moveTo>
                            <a:lnTo>
                              <a:pt x="88" y="882"/>
                            </a:lnTo>
                            <a:lnTo>
                              <a:pt x="40" y="704"/>
                            </a:lnTo>
                            <a:lnTo>
                              <a:pt x="0" y="532"/>
                            </a:lnTo>
                            <a:lnTo>
                              <a:pt x="0" y="458"/>
                            </a:lnTo>
                            <a:lnTo>
                              <a:pt x="12" y="265"/>
                            </a:lnTo>
                            <a:lnTo>
                              <a:pt x="36" y="138"/>
                            </a:lnTo>
                            <a:lnTo>
                              <a:pt x="61" y="0"/>
                            </a:lnTo>
                            <a:lnTo>
                              <a:pt x="57" y="198"/>
                            </a:lnTo>
                            <a:lnTo>
                              <a:pt x="57" y="410"/>
                            </a:lnTo>
                            <a:lnTo>
                              <a:pt x="61" y="557"/>
                            </a:lnTo>
                            <a:lnTo>
                              <a:pt x="88" y="709"/>
                            </a:lnTo>
                            <a:lnTo>
                              <a:pt x="123" y="865"/>
                            </a:lnTo>
                            <a:lnTo>
                              <a:pt x="93" y="998"/>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72" name="Freeform 55"/>
                      <p:cNvSpPr>
                        <a:spLocks/>
                      </p:cNvSpPr>
                      <p:nvPr/>
                    </p:nvSpPr>
                    <p:spPr bwMode="auto">
                      <a:xfrm>
                        <a:off x="2200" y="2355"/>
                        <a:ext cx="38" cy="214"/>
                      </a:xfrm>
                      <a:custGeom>
                        <a:avLst/>
                        <a:gdLst>
                          <a:gd name="T0" fmla="*/ 0 w 75"/>
                          <a:gd name="T1" fmla="*/ 107 h 430"/>
                          <a:gd name="T2" fmla="*/ 3 w 75"/>
                          <a:gd name="T3" fmla="*/ 76 h 430"/>
                          <a:gd name="T4" fmla="*/ 7 w 75"/>
                          <a:gd name="T5" fmla="*/ 51 h 430"/>
                          <a:gd name="T6" fmla="*/ 3 w 75"/>
                          <a:gd name="T7" fmla="*/ 21 h 430"/>
                          <a:gd name="T8" fmla="*/ 2 w 75"/>
                          <a:gd name="T9" fmla="*/ 0 h 430"/>
                          <a:gd name="T10" fmla="*/ 11 w 75"/>
                          <a:gd name="T11" fmla="*/ 39 h 430"/>
                          <a:gd name="T12" fmla="*/ 19 w 75"/>
                          <a:gd name="T13" fmla="*/ 70 h 430"/>
                          <a:gd name="T14" fmla="*/ 0 w 75"/>
                          <a:gd name="T15" fmla="*/ 107 h 430"/>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430"/>
                          <a:gd name="T26" fmla="*/ 75 w 75"/>
                          <a:gd name="T27" fmla="*/ 430 h 4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430">
                            <a:moveTo>
                              <a:pt x="0" y="430"/>
                            </a:moveTo>
                            <a:lnTo>
                              <a:pt x="12" y="308"/>
                            </a:lnTo>
                            <a:lnTo>
                              <a:pt x="28" y="204"/>
                            </a:lnTo>
                            <a:lnTo>
                              <a:pt x="12" y="87"/>
                            </a:lnTo>
                            <a:lnTo>
                              <a:pt x="8" y="0"/>
                            </a:lnTo>
                            <a:lnTo>
                              <a:pt x="44" y="157"/>
                            </a:lnTo>
                            <a:lnTo>
                              <a:pt x="75" y="281"/>
                            </a:lnTo>
                            <a:lnTo>
                              <a:pt x="0" y="43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73" name="Freeform 56"/>
                      <p:cNvSpPr>
                        <a:spLocks/>
                      </p:cNvSpPr>
                      <p:nvPr/>
                    </p:nvSpPr>
                    <p:spPr bwMode="auto">
                      <a:xfrm>
                        <a:off x="2228" y="2411"/>
                        <a:ext cx="36" cy="186"/>
                      </a:xfrm>
                      <a:custGeom>
                        <a:avLst/>
                        <a:gdLst>
                          <a:gd name="T0" fmla="*/ 9 w 71"/>
                          <a:gd name="T1" fmla="*/ 93 h 374"/>
                          <a:gd name="T2" fmla="*/ 9 w 71"/>
                          <a:gd name="T3" fmla="*/ 76 h 374"/>
                          <a:gd name="T4" fmla="*/ 13 w 71"/>
                          <a:gd name="T5" fmla="*/ 48 h 374"/>
                          <a:gd name="T6" fmla="*/ 7 w 71"/>
                          <a:gd name="T7" fmla="*/ 21 h 374"/>
                          <a:gd name="T8" fmla="*/ 0 w 71"/>
                          <a:gd name="T9" fmla="*/ 0 h 374"/>
                          <a:gd name="T10" fmla="*/ 18 w 71"/>
                          <a:gd name="T11" fmla="*/ 34 h 374"/>
                          <a:gd name="T12" fmla="*/ 18 w 71"/>
                          <a:gd name="T13" fmla="*/ 50 h 374"/>
                          <a:gd name="T14" fmla="*/ 9 w 71"/>
                          <a:gd name="T15" fmla="*/ 93 h 374"/>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74"/>
                          <a:gd name="T26" fmla="*/ 71 w 71"/>
                          <a:gd name="T27" fmla="*/ 374 h 3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74">
                            <a:moveTo>
                              <a:pt x="36" y="374"/>
                            </a:moveTo>
                            <a:lnTo>
                              <a:pt x="36" y="305"/>
                            </a:lnTo>
                            <a:lnTo>
                              <a:pt x="49" y="196"/>
                            </a:lnTo>
                            <a:lnTo>
                              <a:pt x="28" y="87"/>
                            </a:lnTo>
                            <a:lnTo>
                              <a:pt x="0" y="0"/>
                            </a:lnTo>
                            <a:lnTo>
                              <a:pt x="71" y="136"/>
                            </a:lnTo>
                            <a:lnTo>
                              <a:pt x="71" y="204"/>
                            </a:lnTo>
                            <a:lnTo>
                              <a:pt x="36" y="374"/>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74" name="Freeform 57"/>
                      <p:cNvSpPr>
                        <a:spLocks/>
                      </p:cNvSpPr>
                      <p:nvPr/>
                    </p:nvSpPr>
                    <p:spPr bwMode="auto">
                      <a:xfrm>
                        <a:off x="2246" y="2243"/>
                        <a:ext cx="42" cy="365"/>
                      </a:xfrm>
                      <a:custGeom>
                        <a:avLst/>
                        <a:gdLst>
                          <a:gd name="T0" fmla="*/ 19 w 83"/>
                          <a:gd name="T1" fmla="*/ 182 h 731"/>
                          <a:gd name="T2" fmla="*/ 16 w 83"/>
                          <a:gd name="T3" fmla="*/ 159 h 731"/>
                          <a:gd name="T4" fmla="*/ 16 w 83"/>
                          <a:gd name="T5" fmla="*/ 135 h 731"/>
                          <a:gd name="T6" fmla="*/ 18 w 83"/>
                          <a:gd name="T7" fmla="*/ 104 h 731"/>
                          <a:gd name="T8" fmla="*/ 7 w 83"/>
                          <a:gd name="T9" fmla="*/ 69 h 731"/>
                          <a:gd name="T10" fmla="*/ 1 w 83"/>
                          <a:gd name="T11" fmla="*/ 42 h 731"/>
                          <a:gd name="T12" fmla="*/ 0 w 83"/>
                          <a:gd name="T13" fmla="*/ 5 h 731"/>
                          <a:gd name="T14" fmla="*/ 0 w 83"/>
                          <a:gd name="T15" fmla="*/ 0 h 731"/>
                          <a:gd name="T16" fmla="*/ 13 w 83"/>
                          <a:gd name="T17" fmla="*/ 43 h 731"/>
                          <a:gd name="T18" fmla="*/ 14 w 83"/>
                          <a:gd name="T19" fmla="*/ 70 h 731"/>
                          <a:gd name="T20" fmla="*/ 18 w 83"/>
                          <a:gd name="T21" fmla="*/ 99 h 731"/>
                          <a:gd name="T22" fmla="*/ 21 w 83"/>
                          <a:gd name="T23" fmla="*/ 153 h 731"/>
                          <a:gd name="T24" fmla="*/ 19 w 83"/>
                          <a:gd name="T25" fmla="*/ 182 h 7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3"/>
                          <a:gd name="T40" fmla="*/ 0 h 731"/>
                          <a:gd name="T41" fmla="*/ 83 w 83"/>
                          <a:gd name="T42" fmla="*/ 731 h 7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3" h="731">
                            <a:moveTo>
                              <a:pt x="75" y="731"/>
                            </a:moveTo>
                            <a:lnTo>
                              <a:pt x="61" y="637"/>
                            </a:lnTo>
                            <a:lnTo>
                              <a:pt x="61" y="540"/>
                            </a:lnTo>
                            <a:lnTo>
                              <a:pt x="71" y="416"/>
                            </a:lnTo>
                            <a:lnTo>
                              <a:pt x="26" y="277"/>
                            </a:lnTo>
                            <a:lnTo>
                              <a:pt x="4" y="168"/>
                            </a:lnTo>
                            <a:lnTo>
                              <a:pt x="0" y="21"/>
                            </a:lnTo>
                            <a:lnTo>
                              <a:pt x="0" y="0"/>
                            </a:lnTo>
                            <a:lnTo>
                              <a:pt x="49" y="172"/>
                            </a:lnTo>
                            <a:lnTo>
                              <a:pt x="53" y="281"/>
                            </a:lnTo>
                            <a:lnTo>
                              <a:pt x="71" y="398"/>
                            </a:lnTo>
                            <a:lnTo>
                              <a:pt x="83" y="615"/>
                            </a:lnTo>
                            <a:lnTo>
                              <a:pt x="75" y="731"/>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081434" name="Group 92"/>
                  <p:cNvGrpSpPr>
                    <a:grpSpLocks/>
                  </p:cNvGrpSpPr>
                  <p:nvPr/>
                </p:nvGrpSpPr>
                <p:grpSpPr bwMode="auto">
                  <a:xfrm>
                    <a:off x="1692" y="1783"/>
                    <a:ext cx="458" cy="644"/>
                    <a:chOff x="1692" y="1783"/>
                    <a:chExt cx="458" cy="644"/>
                  </a:xfrm>
                </p:grpSpPr>
                <p:grpSp>
                  <p:nvGrpSpPr>
                    <p:cNvPr id="1081435" name="Group 88"/>
                    <p:cNvGrpSpPr>
                      <a:grpSpLocks/>
                    </p:cNvGrpSpPr>
                    <p:nvPr/>
                  </p:nvGrpSpPr>
                  <p:grpSpPr bwMode="auto">
                    <a:xfrm>
                      <a:off x="1692" y="1783"/>
                      <a:ext cx="458" cy="644"/>
                      <a:chOff x="1692" y="1783"/>
                      <a:chExt cx="458" cy="644"/>
                    </a:xfrm>
                  </p:grpSpPr>
                  <p:grpSp>
                    <p:nvGrpSpPr>
                      <p:cNvPr id="1081439" name="Group 62"/>
                      <p:cNvGrpSpPr>
                        <a:grpSpLocks/>
                      </p:cNvGrpSpPr>
                      <p:nvPr/>
                    </p:nvGrpSpPr>
                    <p:grpSpPr bwMode="auto">
                      <a:xfrm>
                        <a:off x="1913" y="2118"/>
                        <a:ext cx="210" cy="309"/>
                        <a:chOff x="1913" y="2118"/>
                        <a:chExt cx="210" cy="309"/>
                      </a:xfrm>
                    </p:grpSpPr>
                    <p:sp>
                      <p:nvSpPr>
                        <p:cNvPr id="1081465" name="Freeform 60"/>
                        <p:cNvSpPr>
                          <a:spLocks/>
                        </p:cNvSpPr>
                        <p:nvPr/>
                      </p:nvSpPr>
                      <p:spPr bwMode="auto">
                        <a:xfrm>
                          <a:off x="1913" y="2118"/>
                          <a:ext cx="210" cy="309"/>
                        </a:xfrm>
                        <a:custGeom>
                          <a:avLst/>
                          <a:gdLst>
                            <a:gd name="T0" fmla="*/ 0 w 422"/>
                            <a:gd name="T1" fmla="*/ 86 h 617"/>
                            <a:gd name="T2" fmla="*/ 3 w 422"/>
                            <a:gd name="T3" fmla="*/ 123 h 617"/>
                            <a:gd name="T4" fmla="*/ 14 w 422"/>
                            <a:gd name="T5" fmla="*/ 138 h 617"/>
                            <a:gd name="T6" fmla="*/ 36 w 422"/>
                            <a:gd name="T7" fmla="*/ 149 h 617"/>
                            <a:gd name="T8" fmla="*/ 52 w 422"/>
                            <a:gd name="T9" fmla="*/ 155 h 617"/>
                            <a:gd name="T10" fmla="*/ 75 w 422"/>
                            <a:gd name="T11" fmla="*/ 154 h 617"/>
                            <a:gd name="T12" fmla="*/ 90 w 422"/>
                            <a:gd name="T13" fmla="*/ 148 h 617"/>
                            <a:gd name="T14" fmla="*/ 105 w 422"/>
                            <a:gd name="T15" fmla="*/ 136 h 617"/>
                            <a:gd name="T16" fmla="*/ 94 w 422"/>
                            <a:gd name="T17" fmla="*/ 89 h 617"/>
                            <a:gd name="T18" fmla="*/ 95 w 422"/>
                            <a:gd name="T19" fmla="*/ 59 h 617"/>
                            <a:gd name="T20" fmla="*/ 98 w 422"/>
                            <a:gd name="T21" fmla="*/ 36 h 617"/>
                            <a:gd name="T22" fmla="*/ 100 w 422"/>
                            <a:gd name="T23" fmla="*/ 0 h 617"/>
                            <a:gd name="T24" fmla="*/ 0 w 422"/>
                            <a:gd name="T25" fmla="*/ 86 h 6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2"/>
                            <a:gd name="T40" fmla="*/ 0 h 617"/>
                            <a:gd name="T41" fmla="*/ 422 w 422"/>
                            <a:gd name="T42" fmla="*/ 617 h 6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2" h="617">
                              <a:moveTo>
                                <a:pt x="0" y="343"/>
                              </a:moveTo>
                              <a:lnTo>
                                <a:pt x="13" y="490"/>
                              </a:lnTo>
                              <a:lnTo>
                                <a:pt x="56" y="550"/>
                              </a:lnTo>
                              <a:lnTo>
                                <a:pt x="146" y="595"/>
                              </a:lnTo>
                              <a:lnTo>
                                <a:pt x="210" y="617"/>
                              </a:lnTo>
                              <a:lnTo>
                                <a:pt x="304" y="613"/>
                              </a:lnTo>
                              <a:lnTo>
                                <a:pt x="364" y="591"/>
                              </a:lnTo>
                              <a:lnTo>
                                <a:pt x="422" y="543"/>
                              </a:lnTo>
                              <a:lnTo>
                                <a:pt x="378" y="354"/>
                              </a:lnTo>
                              <a:lnTo>
                                <a:pt x="382" y="234"/>
                              </a:lnTo>
                              <a:lnTo>
                                <a:pt x="395" y="143"/>
                              </a:lnTo>
                              <a:lnTo>
                                <a:pt x="403" y="0"/>
                              </a:lnTo>
                              <a:lnTo>
                                <a:pt x="0" y="343"/>
                              </a:lnTo>
                              <a:close/>
                            </a:path>
                          </a:pathLst>
                        </a:custGeom>
                        <a:solidFill>
                          <a:srgbClr val="FFC080"/>
                        </a:solidFill>
                        <a:ln w="9525">
                          <a:solidFill>
                            <a:srgbClr val="402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66" name="Freeform 61"/>
                        <p:cNvSpPr>
                          <a:spLocks/>
                        </p:cNvSpPr>
                        <p:nvPr/>
                      </p:nvSpPr>
                      <p:spPr bwMode="auto">
                        <a:xfrm>
                          <a:off x="1957" y="2329"/>
                          <a:ext cx="52" cy="98"/>
                        </a:xfrm>
                        <a:custGeom>
                          <a:avLst/>
                          <a:gdLst>
                            <a:gd name="T0" fmla="*/ 0 w 102"/>
                            <a:gd name="T1" fmla="*/ 0 h 194"/>
                            <a:gd name="T2" fmla="*/ 9 w 102"/>
                            <a:gd name="T3" fmla="*/ 10 h 194"/>
                            <a:gd name="T4" fmla="*/ 15 w 102"/>
                            <a:gd name="T5" fmla="*/ 26 h 194"/>
                            <a:gd name="T6" fmla="*/ 22 w 102"/>
                            <a:gd name="T7" fmla="*/ 40 h 194"/>
                            <a:gd name="T8" fmla="*/ 27 w 102"/>
                            <a:gd name="T9" fmla="*/ 50 h 194"/>
                            <a:gd name="T10" fmla="*/ 11 w 102"/>
                            <a:gd name="T11" fmla="*/ 27 h 194"/>
                            <a:gd name="T12" fmla="*/ 4 w 102"/>
                            <a:gd name="T13" fmla="*/ 12 h 194"/>
                            <a:gd name="T14" fmla="*/ 0 w 102"/>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94"/>
                            <a:gd name="T26" fmla="*/ 102 w 102"/>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94">
                              <a:moveTo>
                                <a:pt x="0" y="0"/>
                              </a:moveTo>
                              <a:lnTo>
                                <a:pt x="36" y="39"/>
                              </a:lnTo>
                              <a:lnTo>
                                <a:pt x="59" y="103"/>
                              </a:lnTo>
                              <a:lnTo>
                                <a:pt x="87" y="158"/>
                              </a:lnTo>
                              <a:lnTo>
                                <a:pt x="102" y="194"/>
                              </a:lnTo>
                              <a:lnTo>
                                <a:pt x="42" y="105"/>
                              </a:lnTo>
                              <a:lnTo>
                                <a:pt x="15" y="47"/>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81440" name="Group 87"/>
                      <p:cNvGrpSpPr>
                        <a:grpSpLocks/>
                      </p:cNvGrpSpPr>
                      <p:nvPr/>
                    </p:nvGrpSpPr>
                    <p:grpSpPr bwMode="auto">
                      <a:xfrm>
                        <a:off x="1692" y="1783"/>
                        <a:ext cx="458" cy="523"/>
                        <a:chOff x="1692" y="1783"/>
                        <a:chExt cx="458" cy="523"/>
                      </a:xfrm>
                    </p:grpSpPr>
                    <p:sp>
                      <p:nvSpPr>
                        <p:cNvPr id="1081441" name="Freeform 63"/>
                        <p:cNvSpPr>
                          <a:spLocks/>
                        </p:cNvSpPr>
                        <p:nvPr/>
                      </p:nvSpPr>
                      <p:spPr bwMode="auto">
                        <a:xfrm>
                          <a:off x="1692" y="1783"/>
                          <a:ext cx="458" cy="523"/>
                        </a:xfrm>
                        <a:custGeom>
                          <a:avLst/>
                          <a:gdLst>
                            <a:gd name="T0" fmla="*/ 5 w 916"/>
                            <a:gd name="T1" fmla="*/ 40 h 1045"/>
                            <a:gd name="T2" fmla="*/ 0 w 916"/>
                            <a:gd name="T3" fmla="*/ 79 h 1045"/>
                            <a:gd name="T4" fmla="*/ 4 w 916"/>
                            <a:gd name="T5" fmla="*/ 99 h 1045"/>
                            <a:gd name="T6" fmla="*/ 12 w 916"/>
                            <a:gd name="T7" fmla="*/ 120 h 1045"/>
                            <a:gd name="T8" fmla="*/ 14 w 916"/>
                            <a:gd name="T9" fmla="*/ 138 h 1045"/>
                            <a:gd name="T10" fmla="*/ 19 w 916"/>
                            <a:gd name="T11" fmla="*/ 156 h 1045"/>
                            <a:gd name="T12" fmla="*/ 25 w 916"/>
                            <a:gd name="T13" fmla="*/ 168 h 1045"/>
                            <a:gd name="T14" fmla="*/ 35 w 916"/>
                            <a:gd name="T15" fmla="*/ 179 h 1045"/>
                            <a:gd name="T16" fmla="*/ 45 w 916"/>
                            <a:gd name="T17" fmla="*/ 191 h 1045"/>
                            <a:gd name="T18" fmla="*/ 55 w 916"/>
                            <a:gd name="T19" fmla="*/ 204 h 1045"/>
                            <a:gd name="T20" fmla="*/ 65 w 916"/>
                            <a:gd name="T21" fmla="*/ 215 h 1045"/>
                            <a:gd name="T22" fmla="*/ 77 w 916"/>
                            <a:gd name="T23" fmla="*/ 227 h 1045"/>
                            <a:gd name="T24" fmla="*/ 91 w 916"/>
                            <a:gd name="T25" fmla="*/ 241 h 1045"/>
                            <a:gd name="T26" fmla="*/ 102 w 916"/>
                            <a:gd name="T27" fmla="*/ 249 h 1045"/>
                            <a:gd name="T28" fmla="*/ 114 w 916"/>
                            <a:gd name="T29" fmla="*/ 256 h 1045"/>
                            <a:gd name="T30" fmla="*/ 126 w 916"/>
                            <a:gd name="T31" fmla="*/ 262 h 1045"/>
                            <a:gd name="T32" fmla="*/ 135 w 916"/>
                            <a:gd name="T33" fmla="*/ 262 h 1045"/>
                            <a:gd name="T34" fmla="*/ 145 w 916"/>
                            <a:gd name="T35" fmla="*/ 259 h 1045"/>
                            <a:gd name="T36" fmla="*/ 156 w 916"/>
                            <a:gd name="T37" fmla="*/ 252 h 1045"/>
                            <a:gd name="T38" fmla="*/ 170 w 916"/>
                            <a:gd name="T39" fmla="*/ 242 h 1045"/>
                            <a:gd name="T40" fmla="*/ 189 w 916"/>
                            <a:gd name="T41" fmla="*/ 218 h 1045"/>
                            <a:gd name="T42" fmla="*/ 206 w 916"/>
                            <a:gd name="T43" fmla="*/ 191 h 1045"/>
                            <a:gd name="T44" fmla="*/ 212 w 916"/>
                            <a:gd name="T45" fmla="*/ 177 h 1045"/>
                            <a:gd name="T46" fmla="*/ 215 w 916"/>
                            <a:gd name="T47" fmla="*/ 161 h 1045"/>
                            <a:gd name="T48" fmla="*/ 216 w 916"/>
                            <a:gd name="T49" fmla="*/ 135 h 1045"/>
                            <a:gd name="T50" fmla="*/ 216 w 916"/>
                            <a:gd name="T51" fmla="*/ 114 h 1045"/>
                            <a:gd name="T52" fmla="*/ 222 w 916"/>
                            <a:gd name="T53" fmla="*/ 109 h 1045"/>
                            <a:gd name="T54" fmla="*/ 226 w 916"/>
                            <a:gd name="T55" fmla="*/ 97 h 1045"/>
                            <a:gd name="T56" fmla="*/ 228 w 916"/>
                            <a:gd name="T57" fmla="*/ 87 h 1045"/>
                            <a:gd name="T58" fmla="*/ 229 w 916"/>
                            <a:gd name="T59" fmla="*/ 72 h 1045"/>
                            <a:gd name="T60" fmla="*/ 225 w 916"/>
                            <a:gd name="T61" fmla="*/ 60 h 1045"/>
                            <a:gd name="T62" fmla="*/ 216 w 916"/>
                            <a:gd name="T63" fmla="*/ 48 h 1045"/>
                            <a:gd name="T64" fmla="*/ 204 w 916"/>
                            <a:gd name="T65" fmla="*/ 46 h 1045"/>
                            <a:gd name="T66" fmla="*/ 199 w 916"/>
                            <a:gd name="T67" fmla="*/ 57 h 1045"/>
                            <a:gd name="T68" fmla="*/ 191 w 916"/>
                            <a:gd name="T69" fmla="*/ 85 h 1045"/>
                            <a:gd name="T70" fmla="*/ 171 w 916"/>
                            <a:gd name="T71" fmla="*/ 59 h 1045"/>
                            <a:gd name="T72" fmla="*/ 158 w 916"/>
                            <a:gd name="T73" fmla="*/ 43 h 1045"/>
                            <a:gd name="T74" fmla="*/ 148 w 916"/>
                            <a:gd name="T75" fmla="*/ 25 h 1045"/>
                            <a:gd name="T76" fmla="*/ 143 w 916"/>
                            <a:gd name="T77" fmla="*/ 11 h 1045"/>
                            <a:gd name="T78" fmla="*/ 135 w 916"/>
                            <a:gd name="T79" fmla="*/ 4 h 1045"/>
                            <a:gd name="T80" fmla="*/ 120 w 916"/>
                            <a:gd name="T81" fmla="*/ 0 h 1045"/>
                            <a:gd name="T82" fmla="*/ 112 w 916"/>
                            <a:gd name="T83" fmla="*/ 5 h 1045"/>
                            <a:gd name="T84" fmla="*/ 102 w 916"/>
                            <a:gd name="T85" fmla="*/ 13 h 1045"/>
                            <a:gd name="T86" fmla="*/ 88 w 916"/>
                            <a:gd name="T87" fmla="*/ 18 h 1045"/>
                            <a:gd name="T88" fmla="*/ 65 w 916"/>
                            <a:gd name="T89" fmla="*/ 22 h 1045"/>
                            <a:gd name="T90" fmla="*/ 69 w 916"/>
                            <a:gd name="T91" fmla="*/ 28 h 1045"/>
                            <a:gd name="T92" fmla="*/ 93 w 916"/>
                            <a:gd name="T93" fmla="*/ 38 h 1045"/>
                            <a:gd name="T94" fmla="*/ 67 w 916"/>
                            <a:gd name="T95" fmla="*/ 33 h 1045"/>
                            <a:gd name="T96" fmla="*/ 52 w 916"/>
                            <a:gd name="T97" fmla="*/ 25 h 1045"/>
                            <a:gd name="T98" fmla="*/ 30 w 916"/>
                            <a:gd name="T99" fmla="*/ 27 h 1045"/>
                            <a:gd name="T100" fmla="*/ 66 w 916"/>
                            <a:gd name="T101" fmla="*/ 51 h 1045"/>
                            <a:gd name="T102" fmla="*/ 21 w 916"/>
                            <a:gd name="T103" fmla="*/ 31 h 1045"/>
                            <a:gd name="T104" fmla="*/ 47 w 916"/>
                            <a:gd name="T105" fmla="*/ 50 h 1045"/>
                            <a:gd name="T106" fmla="*/ 7 w 916"/>
                            <a:gd name="T107" fmla="*/ 35 h 1045"/>
                            <a:gd name="T108" fmla="*/ 27 w 916"/>
                            <a:gd name="T109" fmla="*/ 51 h 1045"/>
                            <a:gd name="T110" fmla="*/ 5 w 916"/>
                            <a:gd name="T111" fmla="*/ 40 h 10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6"/>
                            <a:gd name="T169" fmla="*/ 0 h 1045"/>
                            <a:gd name="T170" fmla="*/ 916 w 916"/>
                            <a:gd name="T171" fmla="*/ 1045 h 10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6" h="1045">
                              <a:moveTo>
                                <a:pt x="19" y="158"/>
                              </a:moveTo>
                              <a:lnTo>
                                <a:pt x="0" y="313"/>
                              </a:lnTo>
                              <a:lnTo>
                                <a:pt x="14" y="395"/>
                              </a:lnTo>
                              <a:lnTo>
                                <a:pt x="48" y="477"/>
                              </a:lnTo>
                              <a:lnTo>
                                <a:pt x="56" y="551"/>
                              </a:lnTo>
                              <a:lnTo>
                                <a:pt x="73" y="624"/>
                              </a:lnTo>
                              <a:lnTo>
                                <a:pt x="97" y="670"/>
                              </a:lnTo>
                              <a:lnTo>
                                <a:pt x="138" y="715"/>
                              </a:lnTo>
                              <a:lnTo>
                                <a:pt x="177" y="763"/>
                              </a:lnTo>
                              <a:lnTo>
                                <a:pt x="217" y="815"/>
                              </a:lnTo>
                              <a:lnTo>
                                <a:pt x="257" y="858"/>
                              </a:lnTo>
                              <a:lnTo>
                                <a:pt x="307" y="907"/>
                              </a:lnTo>
                              <a:lnTo>
                                <a:pt x="363" y="964"/>
                              </a:lnTo>
                              <a:lnTo>
                                <a:pt x="406" y="995"/>
                              </a:lnTo>
                              <a:lnTo>
                                <a:pt x="454" y="1024"/>
                              </a:lnTo>
                              <a:lnTo>
                                <a:pt x="503" y="1045"/>
                              </a:lnTo>
                              <a:lnTo>
                                <a:pt x="539" y="1045"/>
                              </a:lnTo>
                              <a:lnTo>
                                <a:pt x="578" y="1034"/>
                              </a:lnTo>
                              <a:lnTo>
                                <a:pt x="622" y="1008"/>
                              </a:lnTo>
                              <a:lnTo>
                                <a:pt x="678" y="968"/>
                              </a:lnTo>
                              <a:lnTo>
                                <a:pt x="756" y="871"/>
                              </a:lnTo>
                              <a:lnTo>
                                <a:pt x="821" y="761"/>
                              </a:lnTo>
                              <a:lnTo>
                                <a:pt x="846" y="705"/>
                              </a:lnTo>
                              <a:lnTo>
                                <a:pt x="860" y="641"/>
                              </a:lnTo>
                              <a:lnTo>
                                <a:pt x="864" y="537"/>
                              </a:lnTo>
                              <a:lnTo>
                                <a:pt x="864" y="455"/>
                              </a:lnTo>
                              <a:lnTo>
                                <a:pt x="885" y="434"/>
                              </a:lnTo>
                              <a:lnTo>
                                <a:pt x="902" y="386"/>
                              </a:lnTo>
                              <a:lnTo>
                                <a:pt x="912" y="347"/>
                              </a:lnTo>
                              <a:lnTo>
                                <a:pt x="916" y="287"/>
                              </a:lnTo>
                              <a:lnTo>
                                <a:pt x="898" y="239"/>
                              </a:lnTo>
                              <a:lnTo>
                                <a:pt x="864" y="192"/>
                              </a:lnTo>
                              <a:lnTo>
                                <a:pt x="816" y="183"/>
                              </a:lnTo>
                              <a:lnTo>
                                <a:pt x="794" y="227"/>
                              </a:lnTo>
                              <a:lnTo>
                                <a:pt x="762" y="340"/>
                              </a:lnTo>
                              <a:lnTo>
                                <a:pt x="681" y="236"/>
                              </a:lnTo>
                              <a:lnTo>
                                <a:pt x="629" y="172"/>
                              </a:lnTo>
                              <a:lnTo>
                                <a:pt x="590" y="99"/>
                              </a:lnTo>
                              <a:lnTo>
                                <a:pt x="569" y="43"/>
                              </a:lnTo>
                              <a:lnTo>
                                <a:pt x="538" y="13"/>
                              </a:lnTo>
                              <a:lnTo>
                                <a:pt x="478" y="0"/>
                              </a:lnTo>
                              <a:lnTo>
                                <a:pt x="445" y="17"/>
                              </a:lnTo>
                              <a:lnTo>
                                <a:pt x="405" y="49"/>
                              </a:lnTo>
                              <a:lnTo>
                                <a:pt x="350" y="71"/>
                              </a:lnTo>
                              <a:lnTo>
                                <a:pt x="259" y="87"/>
                              </a:lnTo>
                              <a:lnTo>
                                <a:pt x="273" y="110"/>
                              </a:lnTo>
                              <a:lnTo>
                                <a:pt x="370" y="150"/>
                              </a:lnTo>
                              <a:lnTo>
                                <a:pt x="268" y="130"/>
                              </a:lnTo>
                              <a:lnTo>
                                <a:pt x="208" y="98"/>
                              </a:lnTo>
                              <a:lnTo>
                                <a:pt x="118" y="106"/>
                              </a:lnTo>
                              <a:lnTo>
                                <a:pt x="264" y="204"/>
                              </a:lnTo>
                              <a:lnTo>
                                <a:pt x="83" y="124"/>
                              </a:lnTo>
                              <a:lnTo>
                                <a:pt x="188" y="197"/>
                              </a:lnTo>
                              <a:lnTo>
                                <a:pt x="28" y="138"/>
                              </a:lnTo>
                              <a:lnTo>
                                <a:pt x="107" y="201"/>
                              </a:lnTo>
                              <a:lnTo>
                                <a:pt x="19" y="158"/>
                              </a:lnTo>
                              <a:close/>
                            </a:path>
                          </a:pathLst>
                        </a:custGeom>
                        <a:solidFill>
                          <a:srgbClr val="FFC080"/>
                        </a:solidFill>
                        <a:ln w="9525">
                          <a:solidFill>
                            <a:srgbClr val="402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442" name="Group 86"/>
                        <p:cNvGrpSpPr>
                          <a:grpSpLocks/>
                        </p:cNvGrpSpPr>
                        <p:nvPr/>
                      </p:nvGrpSpPr>
                      <p:grpSpPr bwMode="auto">
                        <a:xfrm>
                          <a:off x="1712" y="1893"/>
                          <a:ext cx="424" cy="331"/>
                          <a:chOff x="1712" y="1893"/>
                          <a:chExt cx="424" cy="331"/>
                        </a:xfrm>
                      </p:grpSpPr>
                      <p:sp>
                        <p:nvSpPr>
                          <p:cNvPr id="1081443" name="Freeform 64"/>
                          <p:cNvSpPr>
                            <a:spLocks/>
                          </p:cNvSpPr>
                          <p:nvPr/>
                        </p:nvSpPr>
                        <p:spPr bwMode="auto">
                          <a:xfrm>
                            <a:off x="2099" y="1893"/>
                            <a:ext cx="37" cy="91"/>
                          </a:xfrm>
                          <a:custGeom>
                            <a:avLst/>
                            <a:gdLst>
                              <a:gd name="T0" fmla="*/ 0 w 73"/>
                              <a:gd name="T1" fmla="*/ 11 h 182"/>
                              <a:gd name="T2" fmla="*/ 4 w 73"/>
                              <a:gd name="T3" fmla="*/ 1 h 182"/>
                              <a:gd name="T4" fmla="*/ 8 w 73"/>
                              <a:gd name="T5" fmla="*/ 0 h 182"/>
                              <a:gd name="T6" fmla="*/ 17 w 73"/>
                              <a:gd name="T7" fmla="*/ 11 h 182"/>
                              <a:gd name="T8" fmla="*/ 19 w 73"/>
                              <a:gd name="T9" fmla="*/ 28 h 182"/>
                              <a:gd name="T10" fmla="*/ 15 w 73"/>
                              <a:gd name="T11" fmla="*/ 44 h 182"/>
                              <a:gd name="T12" fmla="*/ 12 w 73"/>
                              <a:gd name="T13" fmla="*/ 46 h 182"/>
                              <a:gd name="T14" fmla="*/ 16 w 73"/>
                              <a:gd name="T15" fmla="*/ 32 h 182"/>
                              <a:gd name="T16" fmla="*/ 16 w 73"/>
                              <a:gd name="T17" fmla="*/ 20 h 182"/>
                              <a:gd name="T18" fmla="*/ 12 w 73"/>
                              <a:gd name="T19" fmla="*/ 11 h 182"/>
                              <a:gd name="T20" fmla="*/ 0 w 73"/>
                              <a:gd name="T21" fmla="*/ 11 h 1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182"/>
                              <a:gd name="T35" fmla="*/ 73 w 73"/>
                              <a:gd name="T36" fmla="*/ 182 h 1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182">
                                <a:moveTo>
                                  <a:pt x="0" y="43"/>
                                </a:moveTo>
                                <a:lnTo>
                                  <a:pt x="14" y="2"/>
                                </a:lnTo>
                                <a:lnTo>
                                  <a:pt x="32" y="0"/>
                                </a:lnTo>
                                <a:lnTo>
                                  <a:pt x="67" y="43"/>
                                </a:lnTo>
                                <a:lnTo>
                                  <a:pt x="73" y="112"/>
                                </a:lnTo>
                                <a:lnTo>
                                  <a:pt x="59" y="176"/>
                                </a:lnTo>
                                <a:lnTo>
                                  <a:pt x="45" y="182"/>
                                </a:lnTo>
                                <a:lnTo>
                                  <a:pt x="63" y="128"/>
                                </a:lnTo>
                                <a:lnTo>
                                  <a:pt x="62" y="77"/>
                                </a:lnTo>
                                <a:lnTo>
                                  <a:pt x="45" y="43"/>
                                </a:lnTo>
                                <a:lnTo>
                                  <a:pt x="0" y="4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444" name="Group 85"/>
                          <p:cNvGrpSpPr>
                            <a:grpSpLocks/>
                          </p:cNvGrpSpPr>
                          <p:nvPr/>
                        </p:nvGrpSpPr>
                        <p:grpSpPr bwMode="auto">
                          <a:xfrm>
                            <a:off x="1712" y="1900"/>
                            <a:ext cx="278" cy="324"/>
                            <a:chOff x="1712" y="1900"/>
                            <a:chExt cx="278" cy="324"/>
                          </a:xfrm>
                        </p:grpSpPr>
                        <p:sp>
                          <p:nvSpPr>
                            <p:cNvPr id="1081445" name="Freeform 65"/>
                            <p:cNvSpPr>
                              <a:spLocks/>
                            </p:cNvSpPr>
                            <p:nvPr/>
                          </p:nvSpPr>
                          <p:spPr bwMode="auto">
                            <a:xfrm>
                              <a:off x="1873" y="2161"/>
                              <a:ext cx="117" cy="46"/>
                            </a:xfrm>
                            <a:custGeom>
                              <a:avLst/>
                              <a:gdLst>
                                <a:gd name="T0" fmla="*/ 0 w 234"/>
                                <a:gd name="T1" fmla="*/ 17 h 93"/>
                                <a:gd name="T2" fmla="*/ 5 w 234"/>
                                <a:gd name="T3" fmla="*/ 19 h 93"/>
                                <a:gd name="T4" fmla="*/ 8 w 234"/>
                                <a:gd name="T5" fmla="*/ 13 h 93"/>
                                <a:gd name="T6" fmla="*/ 13 w 234"/>
                                <a:gd name="T7" fmla="*/ 8 h 93"/>
                                <a:gd name="T8" fmla="*/ 18 w 234"/>
                                <a:gd name="T9" fmla="*/ 8 h 93"/>
                                <a:gd name="T10" fmla="*/ 22 w 234"/>
                                <a:gd name="T11" fmla="*/ 4 h 93"/>
                                <a:gd name="T12" fmla="*/ 28 w 234"/>
                                <a:gd name="T13" fmla="*/ 2 h 93"/>
                                <a:gd name="T14" fmla="*/ 38 w 234"/>
                                <a:gd name="T15" fmla="*/ 3 h 93"/>
                                <a:gd name="T16" fmla="*/ 50 w 234"/>
                                <a:gd name="T17" fmla="*/ 2 h 93"/>
                                <a:gd name="T18" fmla="*/ 56 w 234"/>
                                <a:gd name="T19" fmla="*/ 0 h 93"/>
                                <a:gd name="T20" fmla="*/ 59 w 234"/>
                                <a:gd name="T21" fmla="*/ 3 h 93"/>
                                <a:gd name="T22" fmla="*/ 29 w 234"/>
                                <a:gd name="T23" fmla="*/ 10 h 93"/>
                                <a:gd name="T24" fmla="*/ 23 w 234"/>
                                <a:gd name="T25" fmla="*/ 14 h 93"/>
                                <a:gd name="T26" fmla="*/ 13 w 234"/>
                                <a:gd name="T27" fmla="*/ 17 h 93"/>
                                <a:gd name="T28" fmla="*/ 8 w 234"/>
                                <a:gd name="T29" fmla="*/ 20 h 93"/>
                                <a:gd name="T30" fmla="*/ 6 w 234"/>
                                <a:gd name="T31" fmla="*/ 23 h 93"/>
                                <a:gd name="T32" fmla="*/ 0 w 234"/>
                                <a:gd name="T33" fmla="*/ 17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4"/>
                                <a:gd name="T52" fmla="*/ 0 h 93"/>
                                <a:gd name="T53" fmla="*/ 234 w 234"/>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4" h="93">
                                  <a:moveTo>
                                    <a:pt x="0" y="70"/>
                                  </a:moveTo>
                                  <a:lnTo>
                                    <a:pt x="20" y="76"/>
                                  </a:lnTo>
                                  <a:lnTo>
                                    <a:pt x="30" y="52"/>
                                  </a:lnTo>
                                  <a:lnTo>
                                    <a:pt x="49" y="35"/>
                                  </a:lnTo>
                                  <a:lnTo>
                                    <a:pt x="69" y="33"/>
                                  </a:lnTo>
                                  <a:lnTo>
                                    <a:pt x="87" y="17"/>
                                  </a:lnTo>
                                  <a:lnTo>
                                    <a:pt x="112" y="10"/>
                                  </a:lnTo>
                                  <a:lnTo>
                                    <a:pt x="152" y="14"/>
                                  </a:lnTo>
                                  <a:lnTo>
                                    <a:pt x="199" y="10"/>
                                  </a:lnTo>
                                  <a:lnTo>
                                    <a:pt x="222" y="0"/>
                                  </a:lnTo>
                                  <a:lnTo>
                                    <a:pt x="234" y="14"/>
                                  </a:lnTo>
                                  <a:lnTo>
                                    <a:pt x="114" y="42"/>
                                  </a:lnTo>
                                  <a:lnTo>
                                    <a:pt x="91" y="59"/>
                                  </a:lnTo>
                                  <a:lnTo>
                                    <a:pt x="51" y="70"/>
                                  </a:lnTo>
                                  <a:lnTo>
                                    <a:pt x="30" y="80"/>
                                  </a:lnTo>
                                  <a:lnTo>
                                    <a:pt x="21" y="93"/>
                                  </a:lnTo>
                                  <a:lnTo>
                                    <a:pt x="0" y="7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446" name="Group 70"/>
                            <p:cNvGrpSpPr>
                              <a:grpSpLocks/>
                            </p:cNvGrpSpPr>
                            <p:nvPr/>
                          </p:nvGrpSpPr>
                          <p:grpSpPr bwMode="auto">
                            <a:xfrm>
                              <a:off x="1712" y="1900"/>
                              <a:ext cx="265" cy="324"/>
                              <a:chOff x="1712" y="1900"/>
                              <a:chExt cx="265" cy="324"/>
                            </a:xfrm>
                          </p:grpSpPr>
                          <p:sp>
                            <p:nvSpPr>
                              <p:cNvPr id="1081461" name="Freeform 66"/>
                              <p:cNvSpPr>
                                <a:spLocks/>
                              </p:cNvSpPr>
                              <p:nvPr/>
                            </p:nvSpPr>
                            <p:spPr bwMode="auto">
                              <a:xfrm>
                                <a:off x="1852" y="1900"/>
                                <a:ext cx="125" cy="65"/>
                              </a:xfrm>
                              <a:custGeom>
                                <a:avLst/>
                                <a:gdLst>
                                  <a:gd name="T0" fmla="*/ 5 w 249"/>
                                  <a:gd name="T1" fmla="*/ 24 h 130"/>
                                  <a:gd name="T2" fmla="*/ 0 w 249"/>
                                  <a:gd name="T3" fmla="*/ 33 h 130"/>
                                  <a:gd name="T4" fmla="*/ 7 w 249"/>
                                  <a:gd name="T5" fmla="*/ 33 h 130"/>
                                  <a:gd name="T6" fmla="*/ 13 w 249"/>
                                  <a:gd name="T7" fmla="*/ 25 h 130"/>
                                  <a:gd name="T8" fmla="*/ 22 w 249"/>
                                  <a:gd name="T9" fmla="*/ 17 h 130"/>
                                  <a:gd name="T10" fmla="*/ 30 w 249"/>
                                  <a:gd name="T11" fmla="*/ 12 h 130"/>
                                  <a:gd name="T12" fmla="*/ 63 w 249"/>
                                  <a:gd name="T13" fmla="*/ 0 h 130"/>
                                  <a:gd name="T14" fmla="*/ 26 w 249"/>
                                  <a:gd name="T15" fmla="*/ 10 h 130"/>
                                  <a:gd name="T16" fmla="*/ 14 w 249"/>
                                  <a:gd name="T17" fmla="*/ 15 h 130"/>
                                  <a:gd name="T18" fmla="*/ 5 w 249"/>
                                  <a:gd name="T19" fmla="*/ 24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9"/>
                                  <a:gd name="T31" fmla="*/ 0 h 130"/>
                                  <a:gd name="T32" fmla="*/ 249 w 249"/>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9" h="130">
                                    <a:moveTo>
                                      <a:pt x="18" y="95"/>
                                    </a:moveTo>
                                    <a:lnTo>
                                      <a:pt x="0" y="130"/>
                                    </a:lnTo>
                                    <a:lnTo>
                                      <a:pt x="26" y="130"/>
                                    </a:lnTo>
                                    <a:lnTo>
                                      <a:pt x="49" y="101"/>
                                    </a:lnTo>
                                    <a:lnTo>
                                      <a:pt x="85" y="69"/>
                                    </a:lnTo>
                                    <a:lnTo>
                                      <a:pt x="120" y="49"/>
                                    </a:lnTo>
                                    <a:lnTo>
                                      <a:pt x="249" y="0"/>
                                    </a:lnTo>
                                    <a:lnTo>
                                      <a:pt x="102" y="38"/>
                                    </a:lnTo>
                                    <a:lnTo>
                                      <a:pt x="54" y="60"/>
                                    </a:lnTo>
                                    <a:lnTo>
                                      <a:pt x="18" y="9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62" name="Freeform 67"/>
                              <p:cNvSpPr>
                                <a:spLocks/>
                              </p:cNvSpPr>
                              <p:nvPr/>
                            </p:nvSpPr>
                            <p:spPr bwMode="auto">
                              <a:xfrm>
                                <a:off x="1712" y="1968"/>
                                <a:ext cx="94" cy="23"/>
                              </a:xfrm>
                              <a:custGeom>
                                <a:avLst/>
                                <a:gdLst>
                                  <a:gd name="T0" fmla="*/ 42 w 186"/>
                                  <a:gd name="T1" fmla="*/ 1 h 47"/>
                                  <a:gd name="T2" fmla="*/ 48 w 186"/>
                                  <a:gd name="T3" fmla="*/ 5 h 47"/>
                                  <a:gd name="T4" fmla="*/ 45 w 186"/>
                                  <a:gd name="T5" fmla="*/ 11 h 47"/>
                                  <a:gd name="T6" fmla="*/ 38 w 186"/>
                                  <a:gd name="T7" fmla="*/ 5 h 47"/>
                                  <a:gd name="T8" fmla="*/ 25 w 186"/>
                                  <a:gd name="T9" fmla="*/ 6 h 47"/>
                                  <a:gd name="T10" fmla="*/ 0 w 186"/>
                                  <a:gd name="T11" fmla="*/ 11 h 47"/>
                                  <a:gd name="T12" fmla="*/ 22 w 186"/>
                                  <a:gd name="T13" fmla="*/ 3 h 47"/>
                                  <a:gd name="T14" fmla="*/ 34 w 186"/>
                                  <a:gd name="T15" fmla="*/ 0 h 47"/>
                                  <a:gd name="T16" fmla="*/ 42 w 186"/>
                                  <a:gd name="T17" fmla="*/ 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6"/>
                                  <a:gd name="T28" fmla="*/ 0 h 47"/>
                                  <a:gd name="T29" fmla="*/ 186 w 18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6" h="47">
                                    <a:moveTo>
                                      <a:pt x="167" y="6"/>
                                    </a:moveTo>
                                    <a:lnTo>
                                      <a:pt x="186" y="23"/>
                                    </a:lnTo>
                                    <a:lnTo>
                                      <a:pt x="178" y="47"/>
                                    </a:lnTo>
                                    <a:lnTo>
                                      <a:pt x="148" y="23"/>
                                    </a:lnTo>
                                    <a:lnTo>
                                      <a:pt x="97" y="26"/>
                                    </a:lnTo>
                                    <a:lnTo>
                                      <a:pt x="0" y="47"/>
                                    </a:lnTo>
                                    <a:lnTo>
                                      <a:pt x="88" y="14"/>
                                    </a:lnTo>
                                    <a:lnTo>
                                      <a:pt x="134" y="0"/>
                                    </a:lnTo>
                                    <a:lnTo>
                                      <a:pt x="167"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63" name="Freeform 68"/>
                              <p:cNvSpPr>
                                <a:spLocks/>
                              </p:cNvSpPr>
                              <p:nvPr/>
                            </p:nvSpPr>
                            <p:spPr bwMode="auto">
                              <a:xfrm>
                                <a:off x="1850" y="2100"/>
                                <a:ext cx="77" cy="40"/>
                              </a:xfrm>
                              <a:custGeom>
                                <a:avLst/>
                                <a:gdLst>
                                  <a:gd name="T0" fmla="*/ 0 w 152"/>
                                  <a:gd name="T1" fmla="*/ 12 h 81"/>
                                  <a:gd name="T2" fmla="*/ 9 w 152"/>
                                  <a:gd name="T3" fmla="*/ 12 h 81"/>
                                  <a:gd name="T4" fmla="*/ 18 w 152"/>
                                  <a:gd name="T5" fmla="*/ 12 h 81"/>
                                  <a:gd name="T6" fmla="*/ 25 w 152"/>
                                  <a:gd name="T7" fmla="*/ 8 h 81"/>
                                  <a:gd name="T8" fmla="*/ 31 w 152"/>
                                  <a:gd name="T9" fmla="*/ 1 h 81"/>
                                  <a:gd name="T10" fmla="*/ 39 w 152"/>
                                  <a:gd name="T11" fmla="*/ 0 h 81"/>
                                  <a:gd name="T12" fmla="*/ 36 w 152"/>
                                  <a:gd name="T13" fmla="*/ 3 h 81"/>
                                  <a:gd name="T14" fmla="*/ 31 w 152"/>
                                  <a:gd name="T15" fmla="*/ 7 h 81"/>
                                  <a:gd name="T16" fmla="*/ 28 w 152"/>
                                  <a:gd name="T17" fmla="*/ 16 h 81"/>
                                  <a:gd name="T18" fmla="*/ 24 w 152"/>
                                  <a:gd name="T19" fmla="*/ 19 h 81"/>
                                  <a:gd name="T20" fmla="*/ 17 w 152"/>
                                  <a:gd name="T21" fmla="*/ 20 h 81"/>
                                  <a:gd name="T22" fmla="*/ 11 w 152"/>
                                  <a:gd name="T23" fmla="*/ 18 h 81"/>
                                  <a:gd name="T24" fmla="*/ 0 w 152"/>
                                  <a:gd name="T25" fmla="*/ 12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81"/>
                                  <a:gd name="T41" fmla="*/ 152 w 152"/>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81">
                                    <a:moveTo>
                                      <a:pt x="0" y="49"/>
                                    </a:moveTo>
                                    <a:lnTo>
                                      <a:pt x="36" y="51"/>
                                    </a:lnTo>
                                    <a:lnTo>
                                      <a:pt x="70" y="49"/>
                                    </a:lnTo>
                                    <a:lnTo>
                                      <a:pt x="99" y="32"/>
                                    </a:lnTo>
                                    <a:lnTo>
                                      <a:pt x="120" y="7"/>
                                    </a:lnTo>
                                    <a:lnTo>
                                      <a:pt x="152" y="0"/>
                                    </a:lnTo>
                                    <a:lnTo>
                                      <a:pt x="142" y="14"/>
                                    </a:lnTo>
                                    <a:lnTo>
                                      <a:pt x="120" y="29"/>
                                    </a:lnTo>
                                    <a:lnTo>
                                      <a:pt x="109" y="64"/>
                                    </a:lnTo>
                                    <a:lnTo>
                                      <a:pt x="92" y="79"/>
                                    </a:lnTo>
                                    <a:lnTo>
                                      <a:pt x="65" y="81"/>
                                    </a:lnTo>
                                    <a:lnTo>
                                      <a:pt x="44" y="74"/>
                                    </a:lnTo>
                                    <a:lnTo>
                                      <a:pt x="0" y="49"/>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64" name="Freeform 69"/>
                              <p:cNvSpPr>
                                <a:spLocks/>
                              </p:cNvSpPr>
                              <p:nvPr/>
                            </p:nvSpPr>
                            <p:spPr bwMode="auto">
                              <a:xfrm>
                                <a:off x="1911" y="2204"/>
                                <a:ext cx="42" cy="20"/>
                              </a:xfrm>
                              <a:custGeom>
                                <a:avLst/>
                                <a:gdLst>
                                  <a:gd name="T0" fmla="*/ 0 w 84"/>
                                  <a:gd name="T1" fmla="*/ 7 h 39"/>
                                  <a:gd name="T2" fmla="*/ 8 w 84"/>
                                  <a:gd name="T3" fmla="*/ 7 h 39"/>
                                  <a:gd name="T4" fmla="*/ 13 w 84"/>
                                  <a:gd name="T5" fmla="*/ 5 h 39"/>
                                  <a:gd name="T6" fmla="*/ 21 w 84"/>
                                  <a:gd name="T7" fmla="*/ 0 h 39"/>
                                  <a:gd name="T8" fmla="*/ 14 w 84"/>
                                  <a:gd name="T9" fmla="*/ 9 h 39"/>
                                  <a:gd name="T10" fmla="*/ 8 w 84"/>
                                  <a:gd name="T11" fmla="*/ 10 h 39"/>
                                  <a:gd name="T12" fmla="*/ 0 w 84"/>
                                  <a:gd name="T13" fmla="*/ 7 h 39"/>
                                  <a:gd name="T14" fmla="*/ 0 60000 65536"/>
                                  <a:gd name="T15" fmla="*/ 0 60000 65536"/>
                                  <a:gd name="T16" fmla="*/ 0 60000 65536"/>
                                  <a:gd name="T17" fmla="*/ 0 60000 65536"/>
                                  <a:gd name="T18" fmla="*/ 0 60000 65536"/>
                                  <a:gd name="T19" fmla="*/ 0 60000 65536"/>
                                  <a:gd name="T20" fmla="*/ 0 60000 65536"/>
                                  <a:gd name="T21" fmla="*/ 0 w 84"/>
                                  <a:gd name="T22" fmla="*/ 0 h 39"/>
                                  <a:gd name="T23" fmla="*/ 84 w 8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39">
                                    <a:moveTo>
                                      <a:pt x="0" y="27"/>
                                    </a:moveTo>
                                    <a:lnTo>
                                      <a:pt x="31" y="25"/>
                                    </a:lnTo>
                                    <a:lnTo>
                                      <a:pt x="50" y="18"/>
                                    </a:lnTo>
                                    <a:lnTo>
                                      <a:pt x="84" y="0"/>
                                    </a:lnTo>
                                    <a:lnTo>
                                      <a:pt x="56" y="34"/>
                                    </a:lnTo>
                                    <a:lnTo>
                                      <a:pt x="31" y="39"/>
                                    </a:lnTo>
                                    <a:lnTo>
                                      <a:pt x="0" y="27"/>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81447" name="Group 73"/>
                            <p:cNvGrpSpPr>
                              <a:grpSpLocks/>
                            </p:cNvGrpSpPr>
                            <p:nvPr/>
                          </p:nvGrpSpPr>
                          <p:grpSpPr bwMode="auto">
                            <a:xfrm>
                              <a:off x="1889" y="2168"/>
                              <a:ext cx="42" cy="45"/>
                              <a:chOff x="1889" y="2168"/>
                              <a:chExt cx="42" cy="45"/>
                            </a:xfrm>
                          </p:grpSpPr>
                          <p:sp>
                            <p:nvSpPr>
                              <p:cNvPr id="1081459" name="Freeform 71"/>
                              <p:cNvSpPr>
                                <a:spLocks/>
                              </p:cNvSpPr>
                              <p:nvPr/>
                            </p:nvSpPr>
                            <p:spPr bwMode="auto">
                              <a:xfrm>
                                <a:off x="1889" y="2201"/>
                                <a:ext cx="27" cy="12"/>
                              </a:xfrm>
                              <a:custGeom>
                                <a:avLst/>
                                <a:gdLst>
                                  <a:gd name="T0" fmla="*/ 0 w 54"/>
                                  <a:gd name="T1" fmla="*/ 4 h 25"/>
                                  <a:gd name="T2" fmla="*/ 7 w 54"/>
                                  <a:gd name="T3" fmla="*/ 6 h 25"/>
                                  <a:gd name="T4" fmla="*/ 14 w 54"/>
                                  <a:gd name="T5" fmla="*/ 5 h 25"/>
                                  <a:gd name="T6" fmla="*/ 13 w 54"/>
                                  <a:gd name="T7" fmla="*/ 0 h 25"/>
                                  <a:gd name="T8" fmla="*/ 6 w 54"/>
                                  <a:gd name="T9" fmla="*/ 0 h 25"/>
                                  <a:gd name="T10" fmla="*/ 0 w 54"/>
                                  <a:gd name="T11" fmla="*/ 4 h 25"/>
                                  <a:gd name="T12" fmla="*/ 0 60000 65536"/>
                                  <a:gd name="T13" fmla="*/ 0 60000 65536"/>
                                  <a:gd name="T14" fmla="*/ 0 60000 65536"/>
                                  <a:gd name="T15" fmla="*/ 0 60000 65536"/>
                                  <a:gd name="T16" fmla="*/ 0 60000 65536"/>
                                  <a:gd name="T17" fmla="*/ 0 60000 65536"/>
                                  <a:gd name="T18" fmla="*/ 0 w 54"/>
                                  <a:gd name="T19" fmla="*/ 0 h 25"/>
                                  <a:gd name="T20" fmla="*/ 54 w 5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4" h="25">
                                    <a:moveTo>
                                      <a:pt x="0" y="16"/>
                                    </a:moveTo>
                                    <a:lnTo>
                                      <a:pt x="28" y="25"/>
                                    </a:lnTo>
                                    <a:lnTo>
                                      <a:pt x="54" y="20"/>
                                    </a:lnTo>
                                    <a:lnTo>
                                      <a:pt x="51" y="2"/>
                                    </a:lnTo>
                                    <a:lnTo>
                                      <a:pt x="21" y="0"/>
                                    </a:lnTo>
                                    <a:lnTo>
                                      <a:pt x="0" y="16"/>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60" name="Freeform 72"/>
                              <p:cNvSpPr>
                                <a:spLocks/>
                              </p:cNvSpPr>
                              <p:nvPr/>
                            </p:nvSpPr>
                            <p:spPr bwMode="auto">
                              <a:xfrm>
                                <a:off x="1910" y="2168"/>
                                <a:ext cx="21" cy="12"/>
                              </a:xfrm>
                              <a:custGeom>
                                <a:avLst/>
                                <a:gdLst>
                                  <a:gd name="T0" fmla="*/ 11 w 42"/>
                                  <a:gd name="T1" fmla="*/ 0 h 24"/>
                                  <a:gd name="T2" fmla="*/ 7 w 42"/>
                                  <a:gd name="T3" fmla="*/ 1 h 24"/>
                                  <a:gd name="T4" fmla="*/ 4 w 42"/>
                                  <a:gd name="T5" fmla="*/ 2 h 24"/>
                                  <a:gd name="T6" fmla="*/ 1 w 42"/>
                                  <a:gd name="T7" fmla="*/ 5 h 24"/>
                                  <a:gd name="T8" fmla="*/ 0 w 42"/>
                                  <a:gd name="T9" fmla="*/ 6 h 24"/>
                                  <a:gd name="T10" fmla="*/ 11 w 42"/>
                                  <a:gd name="T11" fmla="*/ 0 h 24"/>
                                  <a:gd name="T12" fmla="*/ 0 60000 65536"/>
                                  <a:gd name="T13" fmla="*/ 0 60000 65536"/>
                                  <a:gd name="T14" fmla="*/ 0 60000 65536"/>
                                  <a:gd name="T15" fmla="*/ 0 60000 65536"/>
                                  <a:gd name="T16" fmla="*/ 0 60000 65536"/>
                                  <a:gd name="T17" fmla="*/ 0 60000 65536"/>
                                  <a:gd name="T18" fmla="*/ 0 w 42"/>
                                  <a:gd name="T19" fmla="*/ 0 h 24"/>
                                  <a:gd name="T20" fmla="*/ 42 w 4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2" h="24">
                                    <a:moveTo>
                                      <a:pt x="42" y="0"/>
                                    </a:moveTo>
                                    <a:lnTo>
                                      <a:pt x="28" y="2"/>
                                    </a:lnTo>
                                    <a:lnTo>
                                      <a:pt x="16" y="7"/>
                                    </a:lnTo>
                                    <a:lnTo>
                                      <a:pt x="2" y="17"/>
                                    </a:lnTo>
                                    <a:lnTo>
                                      <a:pt x="0" y="24"/>
                                    </a:lnTo>
                                    <a:lnTo>
                                      <a:pt x="42" y="0"/>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81448" name="Group 84"/>
                            <p:cNvGrpSpPr>
                              <a:grpSpLocks/>
                            </p:cNvGrpSpPr>
                            <p:nvPr/>
                          </p:nvGrpSpPr>
                          <p:grpSpPr bwMode="auto">
                            <a:xfrm>
                              <a:off x="1730" y="1950"/>
                              <a:ext cx="242" cy="101"/>
                              <a:chOff x="1730" y="1950"/>
                              <a:chExt cx="242" cy="101"/>
                            </a:xfrm>
                          </p:grpSpPr>
                          <p:grpSp>
                            <p:nvGrpSpPr>
                              <p:cNvPr id="1081449" name="Group 78"/>
                              <p:cNvGrpSpPr>
                                <a:grpSpLocks/>
                              </p:cNvGrpSpPr>
                              <p:nvPr/>
                            </p:nvGrpSpPr>
                            <p:grpSpPr bwMode="auto">
                              <a:xfrm>
                                <a:off x="1730" y="2010"/>
                                <a:ext cx="86" cy="41"/>
                                <a:chOff x="1730" y="2010"/>
                                <a:chExt cx="86" cy="41"/>
                              </a:xfrm>
                            </p:grpSpPr>
                            <p:sp>
                              <p:nvSpPr>
                                <p:cNvPr id="1081455" name="Freeform 74"/>
                                <p:cNvSpPr>
                                  <a:spLocks/>
                                </p:cNvSpPr>
                                <p:nvPr/>
                              </p:nvSpPr>
                              <p:spPr bwMode="auto">
                                <a:xfrm>
                                  <a:off x="1730" y="2010"/>
                                  <a:ext cx="86" cy="40"/>
                                </a:xfrm>
                                <a:custGeom>
                                  <a:avLst/>
                                  <a:gdLst>
                                    <a:gd name="T0" fmla="*/ 0 w 172"/>
                                    <a:gd name="T1" fmla="*/ 12 h 80"/>
                                    <a:gd name="T2" fmla="*/ 10 w 172"/>
                                    <a:gd name="T3" fmla="*/ 14 h 80"/>
                                    <a:gd name="T4" fmla="*/ 16 w 172"/>
                                    <a:gd name="T5" fmla="*/ 20 h 80"/>
                                    <a:gd name="T6" fmla="*/ 24 w 172"/>
                                    <a:gd name="T7" fmla="*/ 20 h 80"/>
                                    <a:gd name="T8" fmla="*/ 32 w 172"/>
                                    <a:gd name="T9" fmla="*/ 17 h 80"/>
                                    <a:gd name="T10" fmla="*/ 36 w 172"/>
                                    <a:gd name="T11" fmla="*/ 9 h 80"/>
                                    <a:gd name="T12" fmla="*/ 43 w 172"/>
                                    <a:gd name="T13" fmla="*/ 5 h 80"/>
                                    <a:gd name="T14" fmla="*/ 28 w 172"/>
                                    <a:gd name="T15" fmla="*/ 0 h 80"/>
                                    <a:gd name="T16" fmla="*/ 18 w 172"/>
                                    <a:gd name="T17" fmla="*/ 0 h 80"/>
                                    <a:gd name="T18" fmla="*/ 10 w 172"/>
                                    <a:gd name="T19" fmla="*/ 5 h 80"/>
                                    <a:gd name="T20" fmla="*/ 0 w 172"/>
                                    <a:gd name="T21" fmla="*/ 12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2"/>
                                    <a:gd name="T34" fmla="*/ 0 h 80"/>
                                    <a:gd name="T35" fmla="*/ 172 w 172"/>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2" h="80">
                                      <a:moveTo>
                                        <a:pt x="0" y="47"/>
                                      </a:moveTo>
                                      <a:lnTo>
                                        <a:pt x="38" y="56"/>
                                      </a:lnTo>
                                      <a:lnTo>
                                        <a:pt x="62" y="79"/>
                                      </a:lnTo>
                                      <a:lnTo>
                                        <a:pt x="97" y="80"/>
                                      </a:lnTo>
                                      <a:lnTo>
                                        <a:pt x="126" y="65"/>
                                      </a:lnTo>
                                      <a:lnTo>
                                        <a:pt x="144" y="35"/>
                                      </a:lnTo>
                                      <a:lnTo>
                                        <a:pt x="172" y="17"/>
                                      </a:lnTo>
                                      <a:lnTo>
                                        <a:pt x="112" y="0"/>
                                      </a:lnTo>
                                      <a:lnTo>
                                        <a:pt x="70" y="0"/>
                                      </a:lnTo>
                                      <a:lnTo>
                                        <a:pt x="39" y="21"/>
                                      </a:lnTo>
                                      <a:lnTo>
                                        <a:pt x="0" y="47"/>
                                      </a:lnTo>
                                      <a:close/>
                                    </a:path>
                                  </a:pathLst>
                                </a:custGeom>
                                <a:solidFill>
                                  <a:srgbClr val="FFFFFF"/>
                                </a:solidFill>
                                <a:ln w="9525">
                                  <a:solidFill>
                                    <a:srgbClr val="402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56" name="Oval 75"/>
                                <p:cNvSpPr>
                                  <a:spLocks noChangeArrowheads="1"/>
                                </p:cNvSpPr>
                                <p:nvPr/>
                              </p:nvSpPr>
                              <p:spPr bwMode="auto">
                                <a:xfrm>
                                  <a:off x="1759" y="2012"/>
                                  <a:ext cx="40" cy="39"/>
                                </a:xfrm>
                                <a:prstGeom prst="ellipse">
                                  <a:avLst/>
                                </a:pr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081457" name="Freeform 76"/>
                                <p:cNvSpPr>
                                  <a:spLocks/>
                                </p:cNvSpPr>
                                <p:nvPr/>
                              </p:nvSpPr>
                              <p:spPr bwMode="auto">
                                <a:xfrm>
                                  <a:off x="1732" y="2010"/>
                                  <a:ext cx="84" cy="25"/>
                                </a:xfrm>
                                <a:custGeom>
                                  <a:avLst/>
                                  <a:gdLst>
                                    <a:gd name="T0" fmla="*/ 0 w 168"/>
                                    <a:gd name="T1" fmla="*/ 12 h 51"/>
                                    <a:gd name="T2" fmla="*/ 10 w 168"/>
                                    <a:gd name="T3" fmla="*/ 11 h 51"/>
                                    <a:gd name="T4" fmla="*/ 13 w 168"/>
                                    <a:gd name="T5" fmla="*/ 7 h 51"/>
                                    <a:gd name="T6" fmla="*/ 22 w 168"/>
                                    <a:gd name="T7" fmla="*/ 5 h 51"/>
                                    <a:gd name="T8" fmla="*/ 29 w 168"/>
                                    <a:gd name="T9" fmla="*/ 5 h 51"/>
                                    <a:gd name="T10" fmla="*/ 42 w 168"/>
                                    <a:gd name="T11" fmla="*/ 5 h 51"/>
                                    <a:gd name="T12" fmla="*/ 30 w 168"/>
                                    <a:gd name="T13" fmla="*/ 0 h 51"/>
                                    <a:gd name="T14" fmla="*/ 17 w 168"/>
                                    <a:gd name="T15" fmla="*/ 0 h 51"/>
                                    <a:gd name="T16" fmla="*/ 6 w 168"/>
                                    <a:gd name="T17" fmla="*/ 7 h 51"/>
                                    <a:gd name="T18" fmla="*/ 0 w 168"/>
                                    <a:gd name="T19" fmla="*/ 12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51"/>
                                    <a:gd name="T32" fmla="*/ 168 w 168"/>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51">
                                      <a:moveTo>
                                        <a:pt x="0" y="51"/>
                                      </a:moveTo>
                                      <a:lnTo>
                                        <a:pt x="38" y="45"/>
                                      </a:lnTo>
                                      <a:lnTo>
                                        <a:pt x="53" y="30"/>
                                      </a:lnTo>
                                      <a:lnTo>
                                        <a:pt x="86" y="20"/>
                                      </a:lnTo>
                                      <a:lnTo>
                                        <a:pt x="115" y="23"/>
                                      </a:lnTo>
                                      <a:lnTo>
                                        <a:pt x="168" y="20"/>
                                      </a:lnTo>
                                      <a:lnTo>
                                        <a:pt x="118" y="3"/>
                                      </a:lnTo>
                                      <a:lnTo>
                                        <a:pt x="65" y="0"/>
                                      </a:lnTo>
                                      <a:lnTo>
                                        <a:pt x="25" y="31"/>
                                      </a:lnTo>
                                      <a:lnTo>
                                        <a:pt x="0" y="5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58" name="Oval 77"/>
                                <p:cNvSpPr>
                                  <a:spLocks noChangeArrowheads="1"/>
                                </p:cNvSpPr>
                                <p:nvPr/>
                              </p:nvSpPr>
                              <p:spPr bwMode="auto">
                                <a:xfrm>
                                  <a:off x="1765" y="2020"/>
                                  <a:ext cx="25" cy="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grpSp>
                          <p:grpSp>
                            <p:nvGrpSpPr>
                              <p:cNvPr id="1081450" name="Group 83"/>
                              <p:cNvGrpSpPr>
                                <a:grpSpLocks/>
                              </p:cNvGrpSpPr>
                              <p:nvPr/>
                            </p:nvGrpSpPr>
                            <p:grpSpPr bwMode="auto">
                              <a:xfrm>
                                <a:off x="1876" y="1950"/>
                                <a:ext cx="96" cy="48"/>
                                <a:chOff x="1876" y="1950"/>
                                <a:chExt cx="96" cy="48"/>
                              </a:xfrm>
                            </p:grpSpPr>
                            <p:sp>
                              <p:nvSpPr>
                                <p:cNvPr id="1081451" name="Freeform 79"/>
                                <p:cNvSpPr>
                                  <a:spLocks/>
                                </p:cNvSpPr>
                                <p:nvPr/>
                              </p:nvSpPr>
                              <p:spPr bwMode="auto">
                                <a:xfrm>
                                  <a:off x="1876" y="1950"/>
                                  <a:ext cx="94" cy="46"/>
                                </a:xfrm>
                                <a:custGeom>
                                  <a:avLst/>
                                  <a:gdLst>
                                    <a:gd name="T0" fmla="*/ 0 w 189"/>
                                    <a:gd name="T1" fmla="*/ 21 h 91"/>
                                    <a:gd name="T2" fmla="*/ 9 w 189"/>
                                    <a:gd name="T3" fmla="*/ 22 h 91"/>
                                    <a:gd name="T4" fmla="*/ 18 w 189"/>
                                    <a:gd name="T5" fmla="*/ 23 h 91"/>
                                    <a:gd name="T6" fmla="*/ 27 w 189"/>
                                    <a:gd name="T7" fmla="*/ 22 h 91"/>
                                    <a:gd name="T8" fmla="*/ 35 w 189"/>
                                    <a:gd name="T9" fmla="*/ 16 h 91"/>
                                    <a:gd name="T10" fmla="*/ 36 w 189"/>
                                    <a:gd name="T11" fmla="*/ 6 h 91"/>
                                    <a:gd name="T12" fmla="*/ 47 w 189"/>
                                    <a:gd name="T13" fmla="*/ 0 h 91"/>
                                    <a:gd name="T14" fmla="*/ 34 w 189"/>
                                    <a:gd name="T15" fmla="*/ 0 h 91"/>
                                    <a:gd name="T16" fmla="*/ 24 w 189"/>
                                    <a:gd name="T17" fmla="*/ 2 h 91"/>
                                    <a:gd name="T18" fmla="*/ 14 w 189"/>
                                    <a:gd name="T19" fmla="*/ 4 h 91"/>
                                    <a:gd name="T20" fmla="*/ 8 w 189"/>
                                    <a:gd name="T21" fmla="*/ 10 h 91"/>
                                    <a:gd name="T22" fmla="*/ 5 w 189"/>
                                    <a:gd name="T23" fmla="*/ 15 h 91"/>
                                    <a:gd name="T24" fmla="*/ 0 w 189"/>
                                    <a:gd name="T25" fmla="*/ 21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9"/>
                                    <a:gd name="T40" fmla="*/ 0 h 91"/>
                                    <a:gd name="T41" fmla="*/ 189 w 189"/>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9" h="91">
                                      <a:moveTo>
                                        <a:pt x="0" y="84"/>
                                      </a:moveTo>
                                      <a:lnTo>
                                        <a:pt x="38" y="85"/>
                                      </a:lnTo>
                                      <a:lnTo>
                                        <a:pt x="73" y="91"/>
                                      </a:lnTo>
                                      <a:lnTo>
                                        <a:pt x="111" y="88"/>
                                      </a:lnTo>
                                      <a:lnTo>
                                        <a:pt x="140" y="62"/>
                                      </a:lnTo>
                                      <a:lnTo>
                                        <a:pt x="146" y="24"/>
                                      </a:lnTo>
                                      <a:lnTo>
                                        <a:pt x="189" y="0"/>
                                      </a:lnTo>
                                      <a:lnTo>
                                        <a:pt x="137" y="0"/>
                                      </a:lnTo>
                                      <a:lnTo>
                                        <a:pt x="99" y="6"/>
                                      </a:lnTo>
                                      <a:lnTo>
                                        <a:pt x="56" y="13"/>
                                      </a:lnTo>
                                      <a:lnTo>
                                        <a:pt x="32" y="38"/>
                                      </a:lnTo>
                                      <a:lnTo>
                                        <a:pt x="22" y="59"/>
                                      </a:lnTo>
                                      <a:lnTo>
                                        <a:pt x="0" y="84"/>
                                      </a:lnTo>
                                      <a:close/>
                                    </a:path>
                                  </a:pathLst>
                                </a:custGeom>
                                <a:solidFill>
                                  <a:srgbClr val="FFFFFF"/>
                                </a:solidFill>
                                <a:ln w="9525">
                                  <a:solidFill>
                                    <a:srgbClr val="402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52" name="Oval 80"/>
                                <p:cNvSpPr>
                                  <a:spLocks noChangeArrowheads="1"/>
                                </p:cNvSpPr>
                                <p:nvPr/>
                              </p:nvSpPr>
                              <p:spPr bwMode="auto">
                                <a:xfrm>
                                  <a:off x="1902" y="1958"/>
                                  <a:ext cx="40" cy="40"/>
                                </a:xfrm>
                                <a:prstGeom prst="ellipse">
                                  <a:avLst/>
                                </a:pr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081453" name="Freeform 81"/>
                                <p:cNvSpPr>
                                  <a:spLocks/>
                                </p:cNvSpPr>
                                <p:nvPr/>
                              </p:nvSpPr>
                              <p:spPr bwMode="auto">
                                <a:xfrm>
                                  <a:off x="1878" y="1951"/>
                                  <a:ext cx="94" cy="42"/>
                                </a:xfrm>
                                <a:custGeom>
                                  <a:avLst/>
                                  <a:gdLst>
                                    <a:gd name="T0" fmla="*/ 0 w 187"/>
                                    <a:gd name="T1" fmla="*/ 21 h 84"/>
                                    <a:gd name="T2" fmla="*/ 9 w 187"/>
                                    <a:gd name="T3" fmla="*/ 17 h 84"/>
                                    <a:gd name="T4" fmla="*/ 13 w 187"/>
                                    <a:gd name="T5" fmla="*/ 11 h 84"/>
                                    <a:gd name="T6" fmla="*/ 20 w 187"/>
                                    <a:gd name="T7" fmla="*/ 7 h 84"/>
                                    <a:gd name="T8" fmla="*/ 28 w 187"/>
                                    <a:gd name="T9" fmla="*/ 5 h 84"/>
                                    <a:gd name="T10" fmla="*/ 47 w 187"/>
                                    <a:gd name="T11" fmla="*/ 0 h 84"/>
                                    <a:gd name="T12" fmla="*/ 32 w 187"/>
                                    <a:gd name="T13" fmla="*/ 1 h 84"/>
                                    <a:gd name="T14" fmla="*/ 14 w 187"/>
                                    <a:gd name="T15" fmla="*/ 3 h 84"/>
                                    <a:gd name="T16" fmla="*/ 7 w 187"/>
                                    <a:gd name="T17" fmla="*/ 10 h 84"/>
                                    <a:gd name="T18" fmla="*/ 4 w 187"/>
                                    <a:gd name="T19" fmla="*/ 16 h 84"/>
                                    <a:gd name="T20" fmla="*/ 0 w 187"/>
                                    <a:gd name="T21" fmla="*/ 21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7"/>
                                    <a:gd name="T34" fmla="*/ 0 h 84"/>
                                    <a:gd name="T35" fmla="*/ 187 w 187"/>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7" h="84">
                                      <a:moveTo>
                                        <a:pt x="0" y="84"/>
                                      </a:moveTo>
                                      <a:lnTo>
                                        <a:pt x="33" y="68"/>
                                      </a:lnTo>
                                      <a:lnTo>
                                        <a:pt x="50" y="42"/>
                                      </a:lnTo>
                                      <a:lnTo>
                                        <a:pt x="77" y="27"/>
                                      </a:lnTo>
                                      <a:lnTo>
                                        <a:pt x="109" y="20"/>
                                      </a:lnTo>
                                      <a:lnTo>
                                        <a:pt x="187" y="0"/>
                                      </a:lnTo>
                                      <a:lnTo>
                                        <a:pt x="128" y="2"/>
                                      </a:lnTo>
                                      <a:lnTo>
                                        <a:pt x="56" y="12"/>
                                      </a:lnTo>
                                      <a:lnTo>
                                        <a:pt x="26" y="38"/>
                                      </a:lnTo>
                                      <a:lnTo>
                                        <a:pt x="14" y="62"/>
                                      </a:lnTo>
                                      <a:lnTo>
                                        <a:pt x="0" y="8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54" name="Oval 82"/>
                                <p:cNvSpPr>
                                  <a:spLocks noChangeArrowheads="1"/>
                                </p:cNvSpPr>
                                <p:nvPr/>
                              </p:nvSpPr>
                              <p:spPr bwMode="auto">
                                <a:xfrm>
                                  <a:off x="1910" y="1965"/>
                                  <a:ext cx="25" cy="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grpSp>
                        </p:grpSp>
                      </p:grpSp>
                    </p:grpSp>
                  </p:grpSp>
                </p:grpSp>
                <p:grpSp>
                  <p:nvGrpSpPr>
                    <p:cNvPr id="1081436" name="Group 91"/>
                    <p:cNvGrpSpPr>
                      <a:grpSpLocks/>
                    </p:cNvGrpSpPr>
                    <p:nvPr/>
                  </p:nvGrpSpPr>
                  <p:grpSpPr bwMode="auto">
                    <a:xfrm>
                      <a:off x="2097" y="1923"/>
                      <a:ext cx="31" cy="101"/>
                      <a:chOff x="2097" y="1923"/>
                      <a:chExt cx="31" cy="101"/>
                    </a:xfrm>
                  </p:grpSpPr>
                  <p:sp>
                    <p:nvSpPr>
                      <p:cNvPr id="1081437" name="Freeform 89"/>
                      <p:cNvSpPr>
                        <a:spLocks/>
                      </p:cNvSpPr>
                      <p:nvPr/>
                    </p:nvSpPr>
                    <p:spPr bwMode="auto">
                      <a:xfrm>
                        <a:off x="2104" y="1923"/>
                        <a:ext cx="20" cy="47"/>
                      </a:xfrm>
                      <a:custGeom>
                        <a:avLst/>
                        <a:gdLst>
                          <a:gd name="T0" fmla="*/ 0 w 41"/>
                          <a:gd name="T1" fmla="*/ 8 h 96"/>
                          <a:gd name="T2" fmla="*/ 5 w 41"/>
                          <a:gd name="T3" fmla="*/ 9 h 96"/>
                          <a:gd name="T4" fmla="*/ 8 w 41"/>
                          <a:gd name="T5" fmla="*/ 15 h 96"/>
                          <a:gd name="T6" fmla="*/ 6 w 41"/>
                          <a:gd name="T7" fmla="*/ 23 h 96"/>
                          <a:gd name="T8" fmla="*/ 10 w 41"/>
                          <a:gd name="T9" fmla="*/ 17 h 96"/>
                          <a:gd name="T10" fmla="*/ 9 w 41"/>
                          <a:gd name="T11" fmla="*/ 10 h 96"/>
                          <a:gd name="T12" fmla="*/ 5 w 41"/>
                          <a:gd name="T13" fmla="*/ 0 h 96"/>
                          <a:gd name="T14" fmla="*/ 0 w 41"/>
                          <a:gd name="T15" fmla="*/ 8 h 9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96"/>
                          <a:gd name="T26" fmla="*/ 41 w 41"/>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96">
                            <a:moveTo>
                              <a:pt x="0" y="33"/>
                            </a:moveTo>
                            <a:lnTo>
                              <a:pt x="21" y="37"/>
                            </a:lnTo>
                            <a:lnTo>
                              <a:pt x="34" y="61"/>
                            </a:lnTo>
                            <a:lnTo>
                              <a:pt x="24" y="96"/>
                            </a:lnTo>
                            <a:lnTo>
                              <a:pt x="41" y="69"/>
                            </a:lnTo>
                            <a:lnTo>
                              <a:pt x="38" y="41"/>
                            </a:lnTo>
                            <a:lnTo>
                              <a:pt x="20" y="0"/>
                            </a:lnTo>
                            <a:lnTo>
                              <a:pt x="0" y="3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38" name="Freeform 90"/>
                      <p:cNvSpPr>
                        <a:spLocks/>
                      </p:cNvSpPr>
                      <p:nvPr/>
                    </p:nvSpPr>
                    <p:spPr bwMode="auto">
                      <a:xfrm>
                        <a:off x="2097" y="1991"/>
                        <a:ext cx="31" cy="33"/>
                      </a:xfrm>
                      <a:custGeom>
                        <a:avLst/>
                        <a:gdLst>
                          <a:gd name="T0" fmla="*/ 0 w 61"/>
                          <a:gd name="T1" fmla="*/ 0 h 67"/>
                          <a:gd name="T2" fmla="*/ 2 w 61"/>
                          <a:gd name="T3" fmla="*/ 10 h 67"/>
                          <a:gd name="T4" fmla="*/ 8 w 61"/>
                          <a:gd name="T5" fmla="*/ 10 h 67"/>
                          <a:gd name="T6" fmla="*/ 16 w 61"/>
                          <a:gd name="T7" fmla="*/ 9 h 67"/>
                          <a:gd name="T8" fmla="*/ 15 w 61"/>
                          <a:gd name="T9" fmla="*/ 14 h 67"/>
                          <a:gd name="T10" fmla="*/ 12 w 61"/>
                          <a:gd name="T11" fmla="*/ 16 h 67"/>
                          <a:gd name="T12" fmla="*/ 2 w 61"/>
                          <a:gd name="T13" fmla="*/ 14 h 67"/>
                          <a:gd name="T14" fmla="*/ 1 w 61"/>
                          <a:gd name="T15" fmla="*/ 8 h 67"/>
                          <a:gd name="T16" fmla="*/ 0 w 61"/>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7"/>
                          <a:gd name="T29" fmla="*/ 61 w 61"/>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7">
                            <a:moveTo>
                              <a:pt x="0" y="0"/>
                            </a:moveTo>
                            <a:lnTo>
                              <a:pt x="8" y="41"/>
                            </a:lnTo>
                            <a:lnTo>
                              <a:pt x="29" y="42"/>
                            </a:lnTo>
                            <a:lnTo>
                              <a:pt x="61" y="38"/>
                            </a:lnTo>
                            <a:lnTo>
                              <a:pt x="59" y="58"/>
                            </a:lnTo>
                            <a:lnTo>
                              <a:pt x="45" y="67"/>
                            </a:lnTo>
                            <a:lnTo>
                              <a:pt x="8" y="58"/>
                            </a:lnTo>
                            <a:lnTo>
                              <a:pt x="3" y="3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grpSp>
        <p:sp>
          <p:nvSpPr>
            <p:cNvPr id="9401" name="Text Box 185"/>
            <p:cNvSpPr txBox="1">
              <a:spLocks noChangeArrowheads="1"/>
            </p:cNvSpPr>
            <p:nvPr/>
          </p:nvSpPr>
          <p:spPr bwMode="auto">
            <a:xfrm>
              <a:off x="0" y="857233"/>
              <a:ext cx="3143249" cy="1685936"/>
            </a:xfrm>
            <a:prstGeom prst="cloudCallout">
              <a:avLst>
                <a:gd name="adj1" fmla="val -776"/>
                <a:gd name="adj2" fmla="val 73555"/>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762000" rtl="0" eaLnBrk="1" fontAlgn="base" latinLnBrk="0" hangingPunct="1">
                <a:lnSpc>
                  <a:spcPct val="100000"/>
                </a:lnSpc>
                <a:spcBef>
                  <a:spcPct val="50000"/>
                </a:spcBef>
                <a:spcAft>
                  <a:spcPct val="0"/>
                </a:spcAft>
                <a:buClrTx/>
                <a:buSzTx/>
                <a:buFontTx/>
                <a:buNone/>
                <a:tabLst/>
                <a:defRPr/>
              </a:pPr>
              <a:r>
                <a:rPr kumimoji="0" lang="pt-BR" sz="2200" b="1" i="0" u="none" strike="noStrike" kern="1200" cap="none" spc="0" normalizeH="0" baseline="0" noProof="0" dirty="0">
                  <a:ln>
                    <a:noFill/>
                  </a:ln>
                  <a:solidFill>
                    <a:srgbClr val="000066"/>
                  </a:solidFill>
                  <a:effectLst>
                    <a:outerShdw blurRad="38100" dist="38100" dir="2700000" algn="tl">
                      <a:srgbClr val="FFFFFF"/>
                    </a:outerShdw>
                  </a:effectLst>
                  <a:uLnTx/>
                  <a:uFillTx/>
                  <a:latin typeface="Comic Sans MS" pitchFamily="66" charset="0"/>
                  <a:ea typeface="+mn-ea"/>
                  <a:cs typeface="+mn-cs"/>
                </a:rPr>
                <a:t>O perispírito do médium se expande</a:t>
              </a:r>
            </a:p>
          </p:txBody>
        </p:sp>
      </p:grpSp>
      <p:grpSp>
        <p:nvGrpSpPr>
          <p:cNvPr id="27" name="Grupo 178"/>
          <p:cNvGrpSpPr>
            <a:grpSpLocks/>
          </p:cNvGrpSpPr>
          <p:nvPr/>
        </p:nvGrpSpPr>
        <p:grpSpPr bwMode="auto">
          <a:xfrm>
            <a:off x="3714750" y="928688"/>
            <a:ext cx="5400675" cy="5257800"/>
            <a:chOff x="3714744" y="928670"/>
            <a:chExt cx="5400228" cy="5257816"/>
          </a:xfrm>
        </p:grpSpPr>
        <p:grpSp>
          <p:nvGrpSpPr>
            <p:cNvPr id="1081370" name="Grupo 175"/>
            <p:cNvGrpSpPr>
              <a:grpSpLocks/>
            </p:cNvGrpSpPr>
            <p:nvPr/>
          </p:nvGrpSpPr>
          <p:grpSpPr bwMode="auto">
            <a:xfrm>
              <a:off x="3714744" y="928670"/>
              <a:ext cx="5400228" cy="5257816"/>
              <a:chOff x="3714744" y="928670"/>
              <a:chExt cx="5400228" cy="5257816"/>
            </a:xfrm>
          </p:grpSpPr>
          <p:sp>
            <p:nvSpPr>
              <p:cNvPr id="1081423" name="Oval 153"/>
              <p:cNvSpPr>
                <a:spLocks noChangeArrowheads="1"/>
              </p:cNvSpPr>
              <p:nvPr/>
            </p:nvSpPr>
            <p:spPr bwMode="auto">
              <a:xfrm>
                <a:off x="3714744" y="928670"/>
                <a:ext cx="3757634" cy="5257816"/>
              </a:xfrm>
              <a:prstGeom prst="ellipse">
                <a:avLst/>
              </a:prstGeom>
              <a:solidFill>
                <a:srgbClr val="CCECFF">
                  <a:alpha val="50195"/>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67" name="Text Box 185"/>
              <p:cNvSpPr txBox="1">
                <a:spLocks noChangeArrowheads="1"/>
              </p:cNvSpPr>
              <p:nvPr/>
            </p:nvSpPr>
            <p:spPr bwMode="auto">
              <a:xfrm>
                <a:off x="6186277" y="2892413"/>
                <a:ext cx="2928695" cy="2716221"/>
              </a:xfrm>
              <a:prstGeom prst="cloudCallout">
                <a:avLst>
                  <a:gd name="adj1" fmla="val -35346"/>
                  <a:gd name="adj2" fmla="val -79950"/>
                </a:avLst>
              </a:prstGeom>
              <a:solidFill>
                <a:schemeClr val="accent1">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762000" rtl="0" eaLnBrk="1" fontAlgn="base" latinLnBrk="0" hangingPunct="1">
                  <a:lnSpc>
                    <a:spcPct val="100000"/>
                  </a:lnSpc>
                  <a:spcBef>
                    <a:spcPct val="50000"/>
                  </a:spcBef>
                  <a:spcAft>
                    <a:spcPct val="0"/>
                  </a:spcAft>
                  <a:buClrTx/>
                  <a:buSzTx/>
                  <a:buFontTx/>
                  <a:buNone/>
                  <a:tabLst/>
                  <a:defRPr/>
                </a:pPr>
                <a:r>
                  <a:rPr kumimoji="0" lang="pt-BR" sz="2200" b="1" i="0" u="none" strike="noStrike" kern="1200" cap="none" spc="0" normalizeH="0" baseline="0" noProof="0" dirty="0">
                    <a:ln>
                      <a:noFill/>
                    </a:ln>
                    <a:solidFill>
                      <a:srgbClr val="660033"/>
                    </a:solidFill>
                    <a:effectLst>
                      <a:outerShdw blurRad="38100" dist="38100" dir="2700000" algn="tl">
                        <a:srgbClr val="FFFFFF"/>
                      </a:outerShdw>
                    </a:effectLst>
                    <a:uLnTx/>
                    <a:uFillTx/>
                    <a:latin typeface="Comic Sans MS" pitchFamily="66" charset="0"/>
                    <a:ea typeface="+mn-ea"/>
                    <a:cs typeface="+mn-cs"/>
                  </a:rPr>
                  <a:t>O perispírito do Espírito comunicante também se expande</a:t>
                </a:r>
              </a:p>
            </p:txBody>
          </p:sp>
        </p:grpSp>
        <p:grpSp>
          <p:nvGrpSpPr>
            <p:cNvPr id="1081371" name="Group 152"/>
            <p:cNvGrpSpPr>
              <a:grpSpLocks/>
            </p:cNvGrpSpPr>
            <p:nvPr/>
          </p:nvGrpSpPr>
          <p:grpSpPr bwMode="auto">
            <a:xfrm>
              <a:off x="4298154" y="1220771"/>
              <a:ext cx="2145370" cy="4658401"/>
              <a:chOff x="3140" y="805"/>
              <a:chExt cx="1395" cy="3062"/>
            </a:xfrm>
          </p:grpSpPr>
          <p:grpSp>
            <p:nvGrpSpPr>
              <p:cNvPr id="1081372" name="Group 111"/>
              <p:cNvGrpSpPr>
                <a:grpSpLocks/>
              </p:cNvGrpSpPr>
              <p:nvPr/>
            </p:nvGrpSpPr>
            <p:grpSpPr bwMode="auto">
              <a:xfrm>
                <a:off x="3602" y="3609"/>
                <a:ext cx="861" cy="258"/>
                <a:chOff x="3602" y="3609"/>
                <a:chExt cx="861" cy="258"/>
              </a:xfrm>
            </p:grpSpPr>
            <p:grpSp>
              <p:nvGrpSpPr>
                <p:cNvPr id="1081413" name="Group 105"/>
                <p:cNvGrpSpPr>
                  <a:grpSpLocks/>
                </p:cNvGrpSpPr>
                <p:nvPr/>
              </p:nvGrpSpPr>
              <p:grpSpPr bwMode="auto">
                <a:xfrm>
                  <a:off x="4087" y="3609"/>
                  <a:ext cx="376" cy="251"/>
                  <a:chOff x="4087" y="3609"/>
                  <a:chExt cx="376" cy="251"/>
                </a:xfrm>
              </p:grpSpPr>
              <p:sp>
                <p:nvSpPr>
                  <p:cNvPr id="1081419" name="Freeform 101"/>
                  <p:cNvSpPr>
                    <a:spLocks/>
                  </p:cNvSpPr>
                  <p:nvPr/>
                </p:nvSpPr>
                <p:spPr bwMode="auto">
                  <a:xfrm>
                    <a:off x="4087" y="3609"/>
                    <a:ext cx="376" cy="251"/>
                  </a:xfrm>
                  <a:custGeom>
                    <a:avLst/>
                    <a:gdLst>
                      <a:gd name="T0" fmla="*/ 157 w 376"/>
                      <a:gd name="T1" fmla="*/ 39 h 251"/>
                      <a:gd name="T2" fmla="*/ 172 w 376"/>
                      <a:gd name="T3" fmla="*/ 69 h 251"/>
                      <a:gd name="T4" fmla="*/ 266 w 376"/>
                      <a:gd name="T5" fmla="*/ 147 h 251"/>
                      <a:gd name="T6" fmla="*/ 371 w 376"/>
                      <a:gd name="T7" fmla="*/ 197 h 251"/>
                      <a:gd name="T8" fmla="*/ 376 w 376"/>
                      <a:gd name="T9" fmla="*/ 231 h 251"/>
                      <a:gd name="T10" fmla="*/ 305 w 376"/>
                      <a:gd name="T11" fmla="*/ 251 h 251"/>
                      <a:gd name="T12" fmla="*/ 213 w 376"/>
                      <a:gd name="T13" fmla="*/ 245 h 251"/>
                      <a:gd name="T14" fmla="*/ 145 w 376"/>
                      <a:gd name="T15" fmla="*/ 228 h 251"/>
                      <a:gd name="T16" fmla="*/ 103 w 376"/>
                      <a:gd name="T17" fmla="*/ 195 h 251"/>
                      <a:gd name="T18" fmla="*/ 86 w 376"/>
                      <a:gd name="T19" fmla="*/ 203 h 251"/>
                      <a:gd name="T20" fmla="*/ 7 w 376"/>
                      <a:gd name="T21" fmla="*/ 189 h 251"/>
                      <a:gd name="T22" fmla="*/ 0 w 376"/>
                      <a:gd name="T23" fmla="*/ 167 h 251"/>
                      <a:gd name="T24" fmla="*/ 0 w 376"/>
                      <a:gd name="T25" fmla="*/ 120 h 251"/>
                      <a:gd name="T26" fmla="*/ 11 w 376"/>
                      <a:gd name="T27" fmla="*/ 90 h 251"/>
                      <a:gd name="T28" fmla="*/ 28 w 376"/>
                      <a:gd name="T29" fmla="*/ 0 h 251"/>
                      <a:gd name="T30" fmla="*/ 157 w 376"/>
                      <a:gd name="T31" fmla="*/ 39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6"/>
                      <a:gd name="T49" fmla="*/ 0 h 251"/>
                      <a:gd name="T50" fmla="*/ 376 w 376"/>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6" h="251">
                        <a:moveTo>
                          <a:pt x="157" y="39"/>
                        </a:moveTo>
                        <a:lnTo>
                          <a:pt x="172" y="69"/>
                        </a:lnTo>
                        <a:lnTo>
                          <a:pt x="266" y="147"/>
                        </a:lnTo>
                        <a:lnTo>
                          <a:pt x="371" y="197"/>
                        </a:lnTo>
                        <a:lnTo>
                          <a:pt x="376" y="231"/>
                        </a:lnTo>
                        <a:lnTo>
                          <a:pt x="305" y="251"/>
                        </a:lnTo>
                        <a:lnTo>
                          <a:pt x="213" y="245"/>
                        </a:lnTo>
                        <a:lnTo>
                          <a:pt x="145" y="228"/>
                        </a:lnTo>
                        <a:lnTo>
                          <a:pt x="103" y="195"/>
                        </a:lnTo>
                        <a:lnTo>
                          <a:pt x="86" y="203"/>
                        </a:lnTo>
                        <a:lnTo>
                          <a:pt x="7" y="189"/>
                        </a:lnTo>
                        <a:lnTo>
                          <a:pt x="0" y="167"/>
                        </a:lnTo>
                        <a:lnTo>
                          <a:pt x="0" y="120"/>
                        </a:lnTo>
                        <a:lnTo>
                          <a:pt x="11" y="90"/>
                        </a:lnTo>
                        <a:lnTo>
                          <a:pt x="28" y="0"/>
                        </a:lnTo>
                        <a:lnTo>
                          <a:pt x="157" y="39"/>
                        </a:lnTo>
                        <a:close/>
                      </a:path>
                    </a:pathLst>
                  </a:custGeom>
                  <a:solidFill>
                    <a:srgbClr val="404040"/>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20" name="Freeform 102"/>
                  <p:cNvSpPr>
                    <a:spLocks/>
                  </p:cNvSpPr>
                  <p:nvPr/>
                </p:nvSpPr>
                <p:spPr bwMode="auto">
                  <a:xfrm>
                    <a:off x="4198" y="3702"/>
                    <a:ext cx="138" cy="78"/>
                  </a:xfrm>
                  <a:custGeom>
                    <a:avLst/>
                    <a:gdLst>
                      <a:gd name="T0" fmla="*/ 77 w 138"/>
                      <a:gd name="T1" fmla="*/ 0 h 78"/>
                      <a:gd name="T2" fmla="*/ 14 w 138"/>
                      <a:gd name="T3" fmla="*/ 14 h 78"/>
                      <a:gd name="T4" fmla="*/ 0 w 138"/>
                      <a:gd name="T5" fmla="*/ 29 h 78"/>
                      <a:gd name="T6" fmla="*/ 37 w 138"/>
                      <a:gd name="T7" fmla="*/ 56 h 78"/>
                      <a:gd name="T8" fmla="*/ 65 w 138"/>
                      <a:gd name="T9" fmla="*/ 78 h 78"/>
                      <a:gd name="T10" fmla="*/ 138 w 138"/>
                      <a:gd name="T11" fmla="*/ 58 h 78"/>
                      <a:gd name="T12" fmla="*/ 77 w 138"/>
                      <a:gd name="T13" fmla="*/ 0 h 78"/>
                      <a:gd name="T14" fmla="*/ 0 60000 65536"/>
                      <a:gd name="T15" fmla="*/ 0 60000 65536"/>
                      <a:gd name="T16" fmla="*/ 0 60000 65536"/>
                      <a:gd name="T17" fmla="*/ 0 60000 65536"/>
                      <a:gd name="T18" fmla="*/ 0 60000 65536"/>
                      <a:gd name="T19" fmla="*/ 0 60000 65536"/>
                      <a:gd name="T20" fmla="*/ 0 60000 65536"/>
                      <a:gd name="T21" fmla="*/ 0 w 138"/>
                      <a:gd name="T22" fmla="*/ 0 h 78"/>
                      <a:gd name="T23" fmla="*/ 138 w 138"/>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 h="78">
                        <a:moveTo>
                          <a:pt x="77" y="0"/>
                        </a:moveTo>
                        <a:lnTo>
                          <a:pt x="14" y="14"/>
                        </a:lnTo>
                        <a:lnTo>
                          <a:pt x="0" y="29"/>
                        </a:lnTo>
                        <a:lnTo>
                          <a:pt x="37" y="56"/>
                        </a:lnTo>
                        <a:lnTo>
                          <a:pt x="65" y="78"/>
                        </a:lnTo>
                        <a:lnTo>
                          <a:pt x="138" y="58"/>
                        </a:lnTo>
                        <a:lnTo>
                          <a:pt x="77"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21" name="Freeform 103"/>
                  <p:cNvSpPr>
                    <a:spLocks/>
                  </p:cNvSpPr>
                  <p:nvPr/>
                </p:nvSpPr>
                <p:spPr bwMode="auto">
                  <a:xfrm>
                    <a:off x="4266" y="3764"/>
                    <a:ext cx="178" cy="49"/>
                  </a:xfrm>
                  <a:custGeom>
                    <a:avLst/>
                    <a:gdLst>
                      <a:gd name="T0" fmla="*/ 0 w 178"/>
                      <a:gd name="T1" fmla="*/ 23 h 49"/>
                      <a:gd name="T2" fmla="*/ 60 w 178"/>
                      <a:gd name="T3" fmla="*/ 41 h 49"/>
                      <a:gd name="T4" fmla="*/ 108 w 178"/>
                      <a:gd name="T5" fmla="*/ 49 h 49"/>
                      <a:gd name="T6" fmla="*/ 159 w 178"/>
                      <a:gd name="T7" fmla="*/ 46 h 49"/>
                      <a:gd name="T8" fmla="*/ 178 w 178"/>
                      <a:gd name="T9" fmla="*/ 43 h 49"/>
                      <a:gd name="T10" fmla="*/ 81 w 178"/>
                      <a:gd name="T11" fmla="*/ 0 h 49"/>
                      <a:gd name="T12" fmla="*/ 0 w 178"/>
                      <a:gd name="T13" fmla="*/ 23 h 49"/>
                      <a:gd name="T14" fmla="*/ 0 60000 65536"/>
                      <a:gd name="T15" fmla="*/ 0 60000 65536"/>
                      <a:gd name="T16" fmla="*/ 0 60000 65536"/>
                      <a:gd name="T17" fmla="*/ 0 60000 65536"/>
                      <a:gd name="T18" fmla="*/ 0 60000 65536"/>
                      <a:gd name="T19" fmla="*/ 0 60000 65536"/>
                      <a:gd name="T20" fmla="*/ 0 60000 65536"/>
                      <a:gd name="T21" fmla="*/ 0 w 178"/>
                      <a:gd name="T22" fmla="*/ 0 h 49"/>
                      <a:gd name="T23" fmla="*/ 178 w 17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49">
                        <a:moveTo>
                          <a:pt x="0" y="23"/>
                        </a:moveTo>
                        <a:lnTo>
                          <a:pt x="60" y="41"/>
                        </a:lnTo>
                        <a:lnTo>
                          <a:pt x="108" y="49"/>
                        </a:lnTo>
                        <a:lnTo>
                          <a:pt x="159" y="46"/>
                        </a:lnTo>
                        <a:lnTo>
                          <a:pt x="178" y="43"/>
                        </a:lnTo>
                        <a:lnTo>
                          <a:pt x="81" y="0"/>
                        </a:lnTo>
                        <a:lnTo>
                          <a:pt x="0" y="23"/>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22" name="Freeform 104"/>
                  <p:cNvSpPr>
                    <a:spLocks/>
                  </p:cNvSpPr>
                  <p:nvPr/>
                </p:nvSpPr>
                <p:spPr bwMode="auto">
                  <a:xfrm>
                    <a:off x="4093" y="3708"/>
                    <a:ext cx="363" cy="142"/>
                  </a:xfrm>
                  <a:custGeom>
                    <a:avLst/>
                    <a:gdLst>
                      <a:gd name="T0" fmla="*/ 10 w 363"/>
                      <a:gd name="T1" fmla="*/ 0 h 142"/>
                      <a:gd name="T2" fmla="*/ 38 w 363"/>
                      <a:gd name="T3" fmla="*/ 17 h 142"/>
                      <a:gd name="T4" fmla="*/ 95 w 363"/>
                      <a:gd name="T5" fmla="*/ 30 h 142"/>
                      <a:gd name="T6" fmla="*/ 127 w 363"/>
                      <a:gd name="T7" fmla="*/ 47 h 142"/>
                      <a:gd name="T8" fmla="*/ 152 w 363"/>
                      <a:gd name="T9" fmla="*/ 74 h 142"/>
                      <a:gd name="T10" fmla="*/ 188 w 363"/>
                      <a:gd name="T11" fmla="*/ 94 h 142"/>
                      <a:gd name="T12" fmla="*/ 239 w 363"/>
                      <a:gd name="T13" fmla="*/ 107 h 142"/>
                      <a:gd name="T14" fmla="*/ 286 w 363"/>
                      <a:gd name="T15" fmla="*/ 112 h 142"/>
                      <a:gd name="T16" fmla="*/ 327 w 363"/>
                      <a:gd name="T17" fmla="*/ 111 h 142"/>
                      <a:gd name="T18" fmla="*/ 363 w 363"/>
                      <a:gd name="T19" fmla="*/ 108 h 142"/>
                      <a:gd name="T20" fmla="*/ 360 w 363"/>
                      <a:gd name="T21" fmla="*/ 123 h 142"/>
                      <a:gd name="T22" fmla="*/ 304 w 363"/>
                      <a:gd name="T23" fmla="*/ 141 h 142"/>
                      <a:gd name="T24" fmla="*/ 251 w 363"/>
                      <a:gd name="T25" fmla="*/ 142 h 142"/>
                      <a:gd name="T26" fmla="*/ 181 w 363"/>
                      <a:gd name="T27" fmla="*/ 135 h 142"/>
                      <a:gd name="T28" fmla="*/ 136 w 363"/>
                      <a:gd name="T29" fmla="*/ 120 h 142"/>
                      <a:gd name="T30" fmla="*/ 106 w 363"/>
                      <a:gd name="T31" fmla="*/ 88 h 142"/>
                      <a:gd name="T32" fmla="*/ 83 w 363"/>
                      <a:gd name="T33" fmla="*/ 83 h 142"/>
                      <a:gd name="T34" fmla="*/ 39 w 363"/>
                      <a:gd name="T35" fmla="*/ 80 h 142"/>
                      <a:gd name="T36" fmla="*/ 0 w 363"/>
                      <a:gd name="T37" fmla="*/ 67 h 142"/>
                      <a:gd name="T38" fmla="*/ 0 w 363"/>
                      <a:gd name="T39" fmla="*/ 32 h 142"/>
                      <a:gd name="T40" fmla="*/ 10 w 363"/>
                      <a:gd name="T41" fmla="*/ 0 h 1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3"/>
                      <a:gd name="T64" fmla="*/ 0 h 142"/>
                      <a:gd name="T65" fmla="*/ 363 w 363"/>
                      <a:gd name="T66" fmla="*/ 142 h 1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3" h="142">
                        <a:moveTo>
                          <a:pt x="10" y="0"/>
                        </a:moveTo>
                        <a:lnTo>
                          <a:pt x="38" y="17"/>
                        </a:lnTo>
                        <a:lnTo>
                          <a:pt x="95" y="30"/>
                        </a:lnTo>
                        <a:lnTo>
                          <a:pt x="127" y="47"/>
                        </a:lnTo>
                        <a:lnTo>
                          <a:pt x="152" y="74"/>
                        </a:lnTo>
                        <a:lnTo>
                          <a:pt x="188" y="94"/>
                        </a:lnTo>
                        <a:lnTo>
                          <a:pt x="239" y="107"/>
                        </a:lnTo>
                        <a:lnTo>
                          <a:pt x="286" y="112"/>
                        </a:lnTo>
                        <a:lnTo>
                          <a:pt x="327" y="111"/>
                        </a:lnTo>
                        <a:lnTo>
                          <a:pt x="363" y="108"/>
                        </a:lnTo>
                        <a:lnTo>
                          <a:pt x="360" y="123"/>
                        </a:lnTo>
                        <a:lnTo>
                          <a:pt x="304" y="141"/>
                        </a:lnTo>
                        <a:lnTo>
                          <a:pt x="251" y="142"/>
                        </a:lnTo>
                        <a:lnTo>
                          <a:pt x="181" y="135"/>
                        </a:lnTo>
                        <a:lnTo>
                          <a:pt x="136" y="120"/>
                        </a:lnTo>
                        <a:lnTo>
                          <a:pt x="106" y="88"/>
                        </a:lnTo>
                        <a:lnTo>
                          <a:pt x="83" y="83"/>
                        </a:lnTo>
                        <a:lnTo>
                          <a:pt x="39" y="80"/>
                        </a:lnTo>
                        <a:lnTo>
                          <a:pt x="0" y="67"/>
                        </a:lnTo>
                        <a:lnTo>
                          <a:pt x="0" y="32"/>
                        </a:lnTo>
                        <a:lnTo>
                          <a:pt x="1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81414" name="Group 110"/>
                <p:cNvGrpSpPr>
                  <a:grpSpLocks/>
                </p:cNvGrpSpPr>
                <p:nvPr/>
              </p:nvGrpSpPr>
              <p:grpSpPr bwMode="auto">
                <a:xfrm>
                  <a:off x="3602" y="3639"/>
                  <a:ext cx="356" cy="228"/>
                  <a:chOff x="3602" y="3639"/>
                  <a:chExt cx="356" cy="228"/>
                </a:xfrm>
              </p:grpSpPr>
              <p:sp>
                <p:nvSpPr>
                  <p:cNvPr id="1081415" name="Freeform 106"/>
                  <p:cNvSpPr>
                    <a:spLocks/>
                  </p:cNvSpPr>
                  <p:nvPr/>
                </p:nvSpPr>
                <p:spPr bwMode="auto">
                  <a:xfrm>
                    <a:off x="3602" y="3639"/>
                    <a:ext cx="356" cy="228"/>
                  </a:xfrm>
                  <a:custGeom>
                    <a:avLst/>
                    <a:gdLst>
                      <a:gd name="T0" fmla="*/ 173 w 356"/>
                      <a:gd name="T1" fmla="*/ 12 h 228"/>
                      <a:gd name="T2" fmla="*/ 126 w 356"/>
                      <a:gd name="T3" fmla="*/ 69 h 228"/>
                      <a:gd name="T4" fmla="*/ 97 w 356"/>
                      <a:gd name="T5" fmla="*/ 107 h 228"/>
                      <a:gd name="T6" fmla="*/ 42 w 356"/>
                      <a:gd name="T7" fmla="*/ 132 h 228"/>
                      <a:gd name="T8" fmla="*/ 0 w 356"/>
                      <a:gd name="T9" fmla="*/ 171 h 228"/>
                      <a:gd name="T10" fmla="*/ 3 w 356"/>
                      <a:gd name="T11" fmla="*/ 207 h 228"/>
                      <a:gd name="T12" fmla="*/ 33 w 356"/>
                      <a:gd name="T13" fmla="*/ 222 h 228"/>
                      <a:gd name="T14" fmla="*/ 66 w 356"/>
                      <a:gd name="T15" fmla="*/ 228 h 228"/>
                      <a:gd name="T16" fmla="*/ 133 w 356"/>
                      <a:gd name="T17" fmla="*/ 225 h 228"/>
                      <a:gd name="T18" fmla="*/ 179 w 356"/>
                      <a:gd name="T19" fmla="*/ 213 h 228"/>
                      <a:gd name="T20" fmla="*/ 221 w 356"/>
                      <a:gd name="T21" fmla="*/ 189 h 228"/>
                      <a:gd name="T22" fmla="*/ 254 w 356"/>
                      <a:gd name="T23" fmla="*/ 158 h 228"/>
                      <a:gd name="T24" fmla="*/ 282 w 356"/>
                      <a:gd name="T25" fmla="*/ 162 h 228"/>
                      <a:gd name="T26" fmla="*/ 347 w 356"/>
                      <a:gd name="T27" fmla="*/ 141 h 228"/>
                      <a:gd name="T28" fmla="*/ 356 w 356"/>
                      <a:gd name="T29" fmla="*/ 113 h 228"/>
                      <a:gd name="T30" fmla="*/ 352 w 356"/>
                      <a:gd name="T31" fmla="*/ 66 h 228"/>
                      <a:gd name="T32" fmla="*/ 325 w 356"/>
                      <a:gd name="T33" fmla="*/ 0 h 228"/>
                      <a:gd name="T34" fmla="*/ 173 w 356"/>
                      <a:gd name="T35" fmla="*/ 12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6"/>
                      <a:gd name="T55" fmla="*/ 0 h 228"/>
                      <a:gd name="T56" fmla="*/ 356 w 356"/>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6" h="228">
                        <a:moveTo>
                          <a:pt x="173" y="12"/>
                        </a:moveTo>
                        <a:lnTo>
                          <a:pt x="126" y="69"/>
                        </a:lnTo>
                        <a:lnTo>
                          <a:pt x="97" y="107"/>
                        </a:lnTo>
                        <a:lnTo>
                          <a:pt x="42" y="132"/>
                        </a:lnTo>
                        <a:lnTo>
                          <a:pt x="0" y="171"/>
                        </a:lnTo>
                        <a:lnTo>
                          <a:pt x="3" y="207"/>
                        </a:lnTo>
                        <a:lnTo>
                          <a:pt x="33" y="222"/>
                        </a:lnTo>
                        <a:lnTo>
                          <a:pt x="66" y="228"/>
                        </a:lnTo>
                        <a:lnTo>
                          <a:pt x="133" y="225"/>
                        </a:lnTo>
                        <a:lnTo>
                          <a:pt x="179" y="213"/>
                        </a:lnTo>
                        <a:lnTo>
                          <a:pt x="221" y="189"/>
                        </a:lnTo>
                        <a:lnTo>
                          <a:pt x="254" y="158"/>
                        </a:lnTo>
                        <a:lnTo>
                          <a:pt x="282" y="162"/>
                        </a:lnTo>
                        <a:lnTo>
                          <a:pt x="347" y="141"/>
                        </a:lnTo>
                        <a:lnTo>
                          <a:pt x="356" y="113"/>
                        </a:lnTo>
                        <a:lnTo>
                          <a:pt x="352" y="66"/>
                        </a:lnTo>
                        <a:lnTo>
                          <a:pt x="325" y="0"/>
                        </a:lnTo>
                        <a:lnTo>
                          <a:pt x="173" y="12"/>
                        </a:lnTo>
                        <a:close/>
                      </a:path>
                    </a:pathLst>
                  </a:custGeom>
                  <a:solidFill>
                    <a:srgbClr val="404040"/>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16" name="Freeform 107"/>
                  <p:cNvSpPr>
                    <a:spLocks/>
                  </p:cNvSpPr>
                  <p:nvPr/>
                </p:nvSpPr>
                <p:spPr bwMode="auto">
                  <a:xfrm>
                    <a:off x="3612" y="3756"/>
                    <a:ext cx="193" cy="64"/>
                  </a:xfrm>
                  <a:custGeom>
                    <a:avLst/>
                    <a:gdLst>
                      <a:gd name="T0" fmla="*/ 86 w 193"/>
                      <a:gd name="T1" fmla="*/ 0 h 64"/>
                      <a:gd name="T2" fmla="*/ 42 w 193"/>
                      <a:gd name="T3" fmla="*/ 22 h 64"/>
                      <a:gd name="T4" fmla="*/ 0 w 193"/>
                      <a:gd name="T5" fmla="*/ 51 h 64"/>
                      <a:gd name="T6" fmla="*/ 20 w 193"/>
                      <a:gd name="T7" fmla="*/ 58 h 64"/>
                      <a:gd name="T8" fmla="*/ 67 w 193"/>
                      <a:gd name="T9" fmla="*/ 64 h 64"/>
                      <a:gd name="T10" fmla="*/ 127 w 193"/>
                      <a:gd name="T11" fmla="*/ 58 h 64"/>
                      <a:gd name="T12" fmla="*/ 177 w 193"/>
                      <a:gd name="T13" fmla="*/ 29 h 64"/>
                      <a:gd name="T14" fmla="*/ 193 w 193"/>
                      <a:gd name="T15" fmla="*/ 12 h 64"/>
                      <a:gd name="T16" fmla="*/ 136 w 193"/>
                      <a:gd name="T17" fmla="*/ 5 h 64"/>
                      <a:gd name="T18" fmla="*/ 86 w 193"/>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3"/>
                      <a:gd name="T31" fmla="*/ 0 h 64"/>
                      <a:gd name="T32" fmla="*/ 193 w 193"/>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3" h="64">
                        <a:moveTo>
                          <a:pt x="86" y="0"/>
                        </a:moveTo>
                        <a:lnTo>
                          <a:pt x="42" y="22"/>
                        </a:lnTo>
                        <a:lnTo>
                          <a:pt x="0" y="51"/>
                        </a:lnTo>
                        <a:lnTo>
                          <a:pt x="20" y="58"/>
                        </a:lnTo>
                        <a:lnTo>
                          <a:pt x="67" y="64"/>
                        </a:lnTo>
                        <a:lnTo>
                          <a:pt x="127" y="58"/>
                        </a:lnTo>
                        <a:lnTo>
                          <a:pt x="177" y="29"/>
                        </a:lnTo>
                        <a:lnTo>
                          <a:pt x="193" y="12"/>
                        </a:lnTo>
                        <a:lnTo>
                          <a:pt x="136" y="5"/>
                        </a:lnTo>
                        <a:lnTo>
                          <a:pt x="8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17" name="Freeform 108"/>
                  <p:cNvSpPr>
                    <a:spLocks/>
                  </p:cNvSpPr>
                  <p:nvPr/>
                </p:nvSpPr>
                <p:spPr bwMode="auto">
                  <a:xfrm>
                    <a:off x="3714" y="3690"/>
                    <a:ext cx="128" cy="67"/>
                  </a:xfrm>
                  <a:custGeom>
                    <a:avLst/>
                    <a:gdLst>
                      <a:gd name="T0" fmla="*/ 38 w 128"/>
                      <a:gd name="T1" fmla="*/ 0 h 67"/>
                      <a:gd name="T2" fmla="*/ 9 w 128"/>
                      <a:gd name="T3" fmla="*/ 40 h 67"/>
                      <a:gd name="T4" fmla="*/ 0 w 128"/>
                      <a:gd name="T5" fmla="*/ 57 h 67"/>
                      <a:gd name="T6" fmla="*/ 40 w 128"/>
                      <a:gd name="T7" fmla="*/ 58 h 67"/>
                      <a:gd name="T8" fmla="*/ 100 w 128"/>
                      <a:gd name="T9" fmla="*/ 67 h 67"/>
                      <a:gd name="T10" fmla="*/ 123 w 128"/>
                      <a:gd name="T11" fmla="*/ 37 h 67"/>
                      <a:gd name="T12" fmla="*/ 128 w 128"/>
                      <a:gd name="T13" fmla="*/ 15 h 67"/>
                      <a:gd name="T14" fmla="*/ 91 w 128"/>
                      <a:gd name="T15" fmla="*/ 17 h 67"/>
                      <a:gd name="T16" fmla="*/ 53 w 128"/>
                      <a:gd name="T17" fmla="*/ 17 h 67"/>
                      <a:gd name="T18" fmla="*/ 38 w 128"/>
                      <a:gd name="T19" fmla="*/ 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67"/>
                      <a:gd name="T32" fmla="*/ 128 w 128"/>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67">
                        <a:moveTo>
                          <a:pt x="38" y="0"/>
                        </a:moveTo>
                        <a:lnTo>
                          <a:pt x="9" y="40"/>
                        </a:lnTo>
                        <a:lnTo>
                          <a:pt x="0" y="57"/>
                        </a:lnTo>
                        <a:lnTo>
                          <a:pt x="40" y="58"/>
                        </a:lnTo>
                        <a:lnTo>
                          <a:pt x="100" y="67"/>
                        </a:lnTo>
                        <a:lnTo>
                          <a:pt x="123" y="37"/>
                        </a:lnTo>
                        <a:lnTo>
                          <a:pt x="128" y="15"/>
                        </a:lnTo>
                        <a:lnTo>
                          <a:pt x="91" y="17"/>
                        </a:lnTo>
                        <a:lnTo>
                          <a:pt x="53" y="17"/>
                        </a:lnTo>
                        <a:lnTo>
                          <a:pt x="38"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18" name="Freeform 109"/>
                  <p:cNvSpPr>
                    <a:spLocks/>
                  </p:cNvSpPr>
                  <p:nvPr/>
                </p:nvSpPr>
                <p:spPr bwMode="auto">
                  <a:xfrm>
                    <a:off x="3608" y="3701"/>
                    <a:ext cx="340" cy="154"/>
                  </a:xfrm>
                  <a:custGeom>
                    <a:avLst/>
                    <a:gdLst>
                      <a:gd name="T0" fmla="*/ 333 w 340"/>
                      <a:gd name="T1" fmla="*/ 0 h 154"/>
                      <a:gd name="T2" fmla="*/ 303 w 340"/>
                      <a:gd name="T3" fmla="*/ 19 h 154"/>
                      <a:gd name="T4" fmla="*/ 248 w 340"/>
                      <a:gd name="T5" fmla="*/ 33 h 154"/>
                      <a:gd name="T6" fmla="*/ 230 w 340"/>
                      <a:gd name="T7" fmla="*/ 37 h 154"/>
                      <a:gd name="T8" fmla="*/ 207 w 340"/>
                      <a:gd name="T9" fmla="*/ 74 h 154"/>
                      <a:gd name="T10" fmla="*/ 173 w 340"/>
                      <a:gd name="T11" fmla="*/ 105 h 154"/>
                      <a:gd name="T12" fmla="*/ 143 w 340"/>
                      <a:gd name="T13" fmla="*/ 118 h 154"/>
                      <a:gd name="T14" fmla="*/ 92 w 340"/>
                      <a:gd name="T15" fmla="*/ 127 h 154"/>
                      <a:gd name="T16" fmla="*/ 58 w 340"/>
                      <a:gd name="T17" fmla="*/ 128 h 154"/>
                      <a:gd name="T18" fmla="*/ 16 w 340"/>
                      <a:gd name="T19" fmla="*/ 122 h 154"/>
                      <a:gd name="T20" fmla="*/ 0 w 340"/>
                      <a:gd name="T21" fmla="*/ 118 h 154"/>
                      <a:gd name="T22" fmla="*/ 4 w 340"/>
                      <a:gd name="T23" fmla="*/ 137 h 154"/>
                      <a:gd name="T24" fmla="*/ 33 w 340"/>
                      <a:gd name="T25" fmla="*/ 151 h 154"/>
                      <a:gd name="T26" fmla="*/ 73 w 340"/>
                      <a:gd name="T27" fmla="*/ 154 h 154"/>
                      <a:gd name="T28" fmla="*/ 135 w 340"/>
                      <a:gd name="T29" fmla="*/ 148 h 154"/>
                      <a:gd name="T30" fmla="*/ 188 w 340"/>
                      <a:gd name="T31" fmla="*/ 130 h 154"/>
                      <a:gd name="T32" fmla="*/ 221 w 340"/>
                      <a:gd name="T33" fmla="*/ 104 h 154"/>
                      <a:gd name="T34" fmla="*/ 245 w 340"/>
                      <a:gd name="T35" fmla="*/ 86 h 154"/>
                      <a:gd name="T36" fmla="*/ 277 w 340"/>
                      <a:gd name="T37" fmla="*/ 78 h 154"/>
                      <a:gd name="T38" fmla="*/ 312 w 340"/>
                      <a:gd name="T39" fmla="*/ 69 h 154"/>
                      <a:gd name="T40" fmla="*/ 339 w 340"/>
                      <a:gd name="T41" fmla="*/ 57 h 154"/>
                      <a:gd name="T42" fmla="*/ 340 w 340"/>
                      <a:gd name="T43" fmla="*/ 31 h 154"/>
                      <a:gd name="T44" fmla="*/ 333 w 340"/>
                      <a:gd name="T45" fmla="*/ 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0"/>
                      <a:gd name="T70" fmla="*/ 0 h 154"/>
                      <a:gd name="T71" fmla="*/ 340 w 340"/>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0" h="154">
                        <a:moveTo>
                          <a:pt x="333" y="0"/>
                        </a:moveTo>
                        <a:lnTo>
                          <a:pt x="303" y="19"/>
                        </a:lnTo>
                        <a:lnTo>
                          <a:pt x="248" y="33"/>
                        </a:lnTo>
                        <a:lnTo>
                          <a:pt x="230" y="37"/>
                        </a:lnTo>
                        <a:lnTo>
                          <a:pt x="207" y="74"/>
                        </a:lnTo>
                        <a:lnTo>
                          <a:pt x="173" y="105"/>
                        </a:lnTo>
                        <a:lnTo>
                          <a:pt x="143" y="118"/>
                        </a:lnTo>
                        <a:lnTo>
                          <a:pt x="92" y="127"/>
                        </a:lnTo>
                        <a:lnTo>
                          <a:pt x="58" y="128"/>
                        </a:lnTo>
                        <a:lnTo>
                          <a:pt x="16" y="122"/>
                        </a:lnTo>
                        <a:lnTo>
                          <a:pt x="0" y="118"/>
                        </a:lnTo>
                        <a:lnTo>
                          <a:pt x="4" y="137"/>
                        </a:lnTo>
                        <a:lnTo>
                          <a:pt x="33" y="151"/>
                        </a:lnTo>
                        <a:lnTo>
                          <a:pt x="73" y="154"/>
                        </a:lnTo>
                        <a:lnTo>
                          <a:pt x="135" y="148"/>
                        </a:lnTo>
                        <a:lnTo>
                          <a:pt x="188" y="130"/>
                        </a:lnTo>
                        <a:lnTo>
                          <a:pt x="221" y="104"/>
                        </a:lnTo>
                        <a:lnTo>
                          <a:pt x="245" y="86"/>
                        </a:lnTo>
                        <a:lnTo>
                          <a:pt x="277" y="78"/>
                        </a:lnTo>
                        <a:lnTo>
                          <a:pt x="312" y="69"/>
                        </a:lnTo>
                        <a:lnTo>
                          <a:pt x="339" y="57"/>
                        </a:lnTo>
                        <a:lnTo>
                          <a:pt x="340" y="31"/>
                        </a:lnTo>
                        <a:lnTo>
                          <a:pt x="33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081373" name="Group 127"/>
              <p:cNvGrpSpPr>
                <a:grpSpLocks/>
              </p:cNvGrpSpPr>
              <p:nvPr/>
            </p:nvGrpSpPr>
            <p:grpSpPr bwMode="auto">
              <a:xfrm>
                <a:off x="3223" y="1266"/>
                <a:ext cx="1312" cy="2434"/>
                <a:chOff x="3223" y="1266"/>
                <a:chExt cx="1312" cy="2434"/>
              </a:xfrm>
            </p:grpSpPr>
            <p:sp>
              <p:nvSpPr>
                <p:cNvPr id="1081398" name="Freeform 112"/>
                <p:cNvSpPr>
                  <a:spLocks/>
                </p:cNvSpPr>
                <p:nvPr/>
              </p:nvSpPr>
              <p:spPr bwMode="auto">
                <a:xfrm>
                  <a:off x="3223" y="1266"/>
                  <a:ext cx="1312" cy="2434"/>
                </a:xfrm>
                <a:custGeom>
                  <a:avLst/>
                  <a:gdLst>
                    <a:gd name="T0" fmla="*/ 16 w 1312"/>
                    <a:gd name="T1" fmla="*/ 247 h 2434"/>
                    <a:gd name="T2" fmla="*/ 140 w 1312"/>
                    <a:gd name="T3" fmla="*/ 211 h 2434"/>
                    <a:gd name="T4" fmla="*/ 200 w 1312"/>
                    <a:gd name="T5" fmla="*/ 362 h 2434"/>
                    <a:gd name="T6" fmla="*/ 257 w 1312"/>
                    <a:gd name="T7" fmla="*/ 392 h 2434"/>
                    <a:gd name="T8" fmla="*/ 385 w 1312"/>
                    <a:gd name="T9" fmla="*/ 209 h 2434"/>
                    <a:gd name="T10" fmla="*/ 460 w 1312"/>
                    <a:gd name="T11" fmla="*/ 126 h 2434"/>
                    <a:gd name="T12" fmla="*/ 615 w 1312"/>
                    <a:gd name="T13" fmla="*/ 75 h 2434"/>
                    <a:gd name="T14" fmla="*/ 658 w 1312"/>
                    <a:gd name="T15" fmla="*/ 14 h 2434"/>
                    <a:gd name="T16" fmla="*/ 895 w 1312"/>
                    <a:gd name="T17" fmla="*/ 8 h 2434"/>
                    <a:gd name="T18" fmla="*/ 935 w 1312"/>
                    <a:gd name="T19" fmla="*/ 69 h 2434"/>
                    <a:gd name="T20" fmla="*/ 1219 w 1312"/>
                    <a:gd name="T21" fmla="*/ 231 h 2434"/>
                    <a:gd name="T22" fmla="*/ 1306 w 1312"/>
                    <a:gd name="T23" fmla="*/ 647 h 2434"/>
                    <a:gd name="T24" fmla="*/ 1279 w 1312"/>
                    <a:gd name="T25" fmla="*/ 823 h 2434"/>
                    <a:gd name="T26" fmla="*/ 1124 w 1312"/>
                    <a:gd name="T27" fmla="*/ 1117 h 2434"/>
                    <a:gd name="T28" fmla="*/ 1085 w 1312"/>
                    <a:gd name="T29" fmla="*/ 1275 h 2434"/>
                    <a:gd name="T30" fmla="*/ 1091 w 1312"/>
                    <a:gd name="T31" fmla="*/ 1928 h 2434"/>
                    <a:gd name="T32" fmla="*/ 962 w 1312"/>
                    <a:gd name="T33" fmla="*/ 2432 h 2434"/>
                    <a:gd name="T34" fmla="*/ 865 w 1312"/>
                    <a:gd name="T35" fmla="*/ 2348 h 2434"/>
                    <a:gd name="T36" fmla="*/ 852 w 1312"/>
                    <a:gd name="T37" fmla="*/ 2033 h 2434"/>
                    <a:gd name="T38" fmla="*/ 849 w 1312"/>
                    <a:gd name="T39" fmla="*/ 1797 h 2434"/>
                    <a:gd name="T40" fmla="*/ 819 w 1312"/>
                    <a:gd name="T41" fmla="*/ 1389 h 2434"/>
                    <a:gd name="T42" fmla="*/ 771 w 1312"/>
                    <a:gd name="T43" fmla="*/ 1785 h 2434"/>
                    <a:gd name="T44" fmla="*/ 735 w 1312"/>
                    <a:gd name="T45" fmla="*/ 2291 h 2434"/>
                    <a:gd name="T46" fmla="*/ 732 w 1312"/>
                    <a:gd name="T47" fmla="*/ 2420 h 2434"/>
                    <a:gd name="T48" fmla="*/ 547 w 1312"/>
                    <a:gd name="T49" fmla="*/ 2431 h 2434"/>
                    <a:gd name="T50" fmla="*/ 535 w 1312"/>
                    <a:gd name="T51" fmla="*/ 1997 h 2434"/>
                    <a:gd name="T52" fmla="*/ 541 w 1312"/>
                    <a:gd name="T53" fmla="*/ 1838 h 2434"/>
                    <a:gd name="T54" fmla="*/ 526 w 1312"/>
                    <a:gd name="T55" fmla="*/ 1275 h 2434"/>
                    <a:gd name="T56" fmla="*/ 508 w 1312"/>
                    <a:gd name="T57" fmla="*/ 818 h 2434"/>
                    <a:gd name="T58" fmla="*/ 197 w 1312"/>
                    <a:gd name="T59" fmla="*/ 729 h 2434"/>
                    <a:gd name="T60" fmla="*/ 113 w 1312"/>
                    <a:gd name="T61" fmla="*/ 675 h 2434"/>
                    <a:gd name="T62" fmla="*/ 0 w 1312"/>
                    <a:gd name="T63" fmla="*/ 295 h 24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12"/>
                    <a:gd name="T97" fmla="*/ 0 h 2434"/>
                    <a:gd name="T98" fmla="*/ 1312 w 1312"/>
                    <a:gd name="T99" fmla="*/ 2434 h 24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12" h="2434">
                      <a:moveTo>
                        <a:pt x="3" y="270"/>
                      </a:moveTo>
                      <a:lnTo>
                        <a:pt x="16" y="247"/>
                      </a:lnTo>
                      <a:lnTo>
                        <a:pt x="120" y="210"/>
                      </a:lnTo>
                      <a:lnTo>
                        <a:pt x="140" y="211"/>
                      </a:lnTo>
                      <a:lnTo>
                        <a:pt x="153" y="226"/>
                      </a:lnTo>
                      <a:lnTo>
                        <a:pt x="200" y="362"/>
                      </a:lnTo>
                      <a:lnTo>
                        <a:pt x="227" y="407"/>
                      </a:lnTo>
                      <a:lnTo>
                        <a:pt x="257" y="392"/>
                      </a:lnTo>
                      <a:lnTo>
                        <a:pt x="355" y="269"/>
                      </a:lnTo>
                      <a:lnTo>
                        <a:pt x="385" y="209"/>
                      </a:lnTo>
                      <a:lnTo>
                        <a:pt x="418" y="156"/>
                      </a:lnTo>
                      <a:lnTo>
                        <a:pt x="460" y="126"/>
                      </a:lnTo>
                      <a:lnTo>
                        <a:pt x="502" y="120"/>
                      </a:lnTo>
                      <a:lnTo>
                        <a:pt x="615" y="75"/>
                      </a:lnTo>
                      <a:lnTo>
                        <a:pt x="646" y="44"/>
                      </a:lnTo>
                      <a:lnTo>
                        <a:pt x="658" y="14"/>
                      </a:lnTo>
                      <a:lnTo>
                        <a:pt x="685" y="0"/>
                      </a:lnTo>
                      <a:lnTo>
                        <a:pt x="895" y="8"/>
                      </a:lnTo>
                      <a:lnTo>
                        <a:pt x="918" y="20"/>
                      </a:lnTo>
                      <a:lnTo>
                        <a:pt x="935" y="69"/>
                      </a:lnTo>
                      <a:lnTo>
                        <a:pt x="1183" y="166"/>
                      </a:lnTo>
                      <a:lnTo>
                        <a:pt x="1219" y="231"/>
                      </a:lnTo>
                      <a:lnTo>
                        <a:pt x="1237" y="321"/>
                      </a:lnTo>
                      <a:lnTo>
                        <a:pt x="1306" y="647"/>
                      </a:lnTo>
                      <a:lnTo>
                        <a:pt x="1312" y="742"/>
                      </a:lnTo>
                      <a:lnTo>
                        <a:pt x="1279" y="823"/>
                      </a:lnTo>
                      <a:lnTo>
                        <a:pt x="1207" y="958"/>
                      </a:lnTo>
                      <a:lnTo>
                        <a:pt x="1124" y="1117"/>
                      </a:lnTo>
                      <a:lnTo>
                        <a:pt x="1124" y="1264"/>
                      </a:lnTo>
                      <a:lnTo>
                        <a:pt x="1085" y="1275"/>
                      </a:lnTo>
                      <a:lnTo>
                        <a:pt x="1094" y="1743"/>
                      </a:lnTo>
                      <a:lnTo>
                        <a:pt x="1091" y="1928"/>
                      </a:lnTo>
                      <a:lnTo>
                        <a:pt x="1064" y="2428"/>
                      </a:lnTo>
                      <a:lnTo>
                        <a:pt x="962" y="2432"/>
                      </a:lnTo>
                      <a:lnTo>
                        <a:pt x="876" y="2414"/>
                      </a:lnTo>
                      <a:lnTo>
                        <a:pt x="865" y="2348"/>
                      </a:lnTo>
                      <a:lnTo>
                        <a:pt x="876" y="2279"/>
                      </a:lnTo>
                      <a:lnTo>
                        <a:pt x="852" y="2033"/>
                      </a:lnTo>
                      <a:lnTo>
                        <a:pt x="858" y="1877"/>
                      </a:lnTo>
                      <a:lnTo>
                        <a:pt x="849" y="1797"/>
                      </a:lnTo>
                      <a:lnTo>
                        <a:pt x="838" y="1594"/>
                      </a:lnTo>
                      <a:lnTo>
                        <a:pt x="819" y="1389"/>
                      </a:lnTo>
                      <a:lnTo>
                        <a:pt x="790" y="1594"/>
                      </a:lnTo>
                      <a:lnTo>
                        <a:pt x="771" y="1785"/>
                      </a:lnTo>
                      <a:lnTo>
                        <a:pt x="756" y="2000"/>
                      </a:lnTo>
                      <a:lnTo>
                        <a:pt x="735" y="2291"/>
                      </a:lnTo>
                      <a:lnTo>
                        <a:pt x="741" y="2376"/>
                      </a:lnTo>
                      <a:lnTo>
                        <a:pt x="732" y="2420"/>
                      </a:lnTo>
                      <a:lnTo>
                        <a:pt x="624" y="2434"/>
                      </a:lnTo>
                      <a:lnTo>
                        <a:pt x="547" y="2431"/>
                      </a:lnTo>
                      <a:lnTo>
                        <a:pt x="526" y="2395"/>
                      </a:lnTo>
                      <a:lnTo>
                        <a:pt x="535" y="1997"/>
                      </a:lnTo>
                      <a:lnTo>
                        <a:pt x="535" y="1928"/>
                      </a:lnTo>
                      <a:lnTo>
                        <a:pt x="541" y="1838"/>
                      </a:lnTo>
                      <a:lnTo>
                        <a:pt x="535" y="1752"/>
                      </a:lnTo>
                      <a:lnTo>
                        <a:pt x="526" y="1275"/>
                      </a:lnTo>
                      <a:lnTo>
                        <a:pt x="490" y="1264"/>
                      </a:lnTo>
                      <a:lnTo>
                        <a:pt x="508" y="818"/>
                      </a:lnTo>
                      <a:lnTo>
                        <a:pt x="490" y="537"/>
                      </a:lnTo>
                      <a:lnTo>
                        <a:pt x="197" y="729"/>
                      </a:lnTo>
                      <a:lnTo>
                        <a:pt x="149" y="717"/>
                      </a:lnTo>
                      <a:lnTo>
                        <a:pt x="113" y="675"/>
                      </a:lnTo>
                      <a:lnTo>
                        <a:pt x="53" y="573"/>
                      </a:lnTo>
                      <a:lnTo>
                        <a:pt x="0" y="295"/>
                      </a:lnTo>
                      <a:lnTo>
                        <a:pt x="3" y="270"/>
                      </a:lnTo>
                      <a:close/>
                    </a:path>
                  </a:pathLst>
                </a:custGeom>
                <a:solidFill>
                  <a:srgbClr val="606060"/>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9" name="Freeform 113"/>
                <p:cNvSpPr>
                  <a:spLocks/>
                </p:cNvSpPr>
                <p:nvPr/>
              </p:nvSpPr>
              <p:spPr bwMode="auto">
                <a:xfrm>
                  <a:off x="3882" y="1283"/>
                  <a:ext cx="257" cy="571"/>
                </a:xfrm>
                <a:custGeom>
                  <a:avLst/>
                  <a:gdLst>
                    <a:gd name="T0" fmla="*/ 0 w 257"/>
                    <a:gd name="T1" fmla="*/ 24 h 571"/>
                    <a:gd name="T2" fmla="*/ 11 w 257"/>
                    <a:gd name="T3" fmla="*/ 83 h 571"/>
                    <a:gd name="T4" fmla="*/ 41 w 257"/>
                    <a:gd name="T5" fmla="*/ 153 h 571"/>
                    <a:gd name="T6" fmla="*/ 80 w 257"/>
                    <a:gd name="T7" fmla="*/ 233 h 571"/>
                    <a:gd name="T8" fmla="*/ 155 w 257"/>
                    <a:gd name="T9" fmla="*/ 571 h 571"/>
                    <a:gd name="T10" fmla="*/ 209 w 257"/>
                    <a:gd name="T11" fmla="*/ 295 h 571"/>
                    <a:gd name="T12" fmla="*/ 224 w 257"/>
                    <a:gd name="T13" fmla="*/ 180 h 571"/>
                    <a:gd name="T14" fmla="*/ 238 w 257"/>
                    <a:gd name="T15" fmla="*/ 112 h 571"/>
                    <a:gd name="T16" fmla="*/ 257 w 257"/>
                    <a:gd name="T17" fmla="*/ 40 h 571"/>
                    <a:gd name="T18" fmla="*/ 247 w 257"/>
                    <a:gd name="T19" fmla="*/ 6 h 571"/>
                    <a:gd name="T20" fmla="*/ 11 w 257"/>
                    <a:gd name="T21" fmla="*/ 0 h 571"/>
                    <a:gd name="T22" fmla="*/ 0 w 257"/>
                    <a:gd name="T23" fmla="*/ 24 h 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571"/>
                    <a:gd name="T38" fmla="*/ 257 w 257"/>
                    <a:gd name="T39" fmla="*/ 571 h 5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571">
                      <a:moveTo>
                        <a:pt x="0" y="24"/>
                      </a:moveTo>
                      <a:lnTo>
                        <a:pt x="11" y="83"/>
                      </a:lnTo>
                      <a:lnTo>
                        <a:pt x="41" y="153"/>
                      </a:lnTo>
                      <a:lnTo>
                        <a:pt x="80" y="233"/>
                      </a:lnTo>
                      <a:lnTo>
                        <a:pt x="155" y="571"/>
                      </a:lnTo>
                      <a:lnTo>
                        <a:pt x="209" y="295"/>
                      </a:lnTo>
                      <a:lnTo>
                        <a:pt x="224" y="180"/>
                      </a:lnTo>
                      <a:lnTo>
                        <a:pt x="238" y="112"/>
                      </a:lnTo>
                      <a:lnTo>
                        <a:pt x="257" y="40"/>
                      </a:lnTo>
                      <a:lnTo>
                        <a:pt x="247" y="6"/>
                      </a:lnTo>
                      <a:lnTo>
                        <a:pt x="11" y="0"/>
                      </a:lnTo>
                      <a:lnTo>
                        <a:pt x="0" y="24"/>
                      </a:lnTo>
                      <a:close/>
                    </a:path>
                  </a:pathLst>
                </a:custGeom>
                <a:solidFill>
                  <a:srgbClr val="C0C0C0"/>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0" name="Freeform 114"/>
                <p:cNvSpPr>
                  <a:spLocks/>
                </p:cNvSpPr>
                <p:nvPr/>
              </p:nvSpPr>
              <p:spPr bwMode="auto">
                <a:xfrm>
                  <a:off x="3969" y="1355"/>
                  <a:ext cx="125" cy="483"/>
                </a:xfrm>
                <a:custGeom>
                  <a:avLst/>
                  <a:gdLst>
                    <a:gd name="T0" fmla="*/ 54 w 125"/>
                    <a:gd name="T1" fmla="*/ 1 h 483"/>
                    <a:gd name="T2" fmla="*/ 24 w 125"/>
                    <a:gd name="T3" fmla="*/ 0 h 483"/>
                    <a:gd name="T4" fmla="*/ 2 w 125"/>
                    <a:gd name="T5" fmla="*/ 46 h 483"/>
                    <a:gd name="T6" fmla="*/ 8 w 125"/>
                    <a:gd name="T7" fmla="*/ 63 h 483"/>
                    <a:gd name="T8" fmla="*/ 26 w 125"/>
                    <a:gd name="T9" fmla="*/ 82 h 483"/>
                    <a:gd name="T10" fmla="*/ 27 w 125"/>
                    <a:gd name="T11" fmla="*/ 123 h 483"/>
                    <a:gd name="T12" fmla="*/ 0 w 125"/>
                    <a:gd name="T13" fmla="*/ 180 h 483"/>
                    <a:gd name="T14" fmla="*/ 68 w 125"/>
                    <a:gd name="T15" fmla="*/ 483 h 483"/>
                    <a:gd name="T16" fmla="*/ 125 w 125"/>
                    <a:gd name="T17" fmla="*/ 197 h 483"/>
                    <a:gd name="T18" fmla="*/ 113 w 125"/>
                    <a:gd name="T19" fmla="*/ 162 h 483"/>
                    <a:gd name="T20" fmla="*/ 87 w 125"/>
                    <a:gd name="T21" fmla="*/ 119 h 483"/>
                    <a:gd name="T22" fmla="*/ 81 w 125"/>
                    <a:gd name="T23" fmla="*/ 79 h 483"/>
                    <a:gd name="T24" fmla="*/ 96 w 125"/>
                    <a:gd name="T25" fmla="*/ 48 h 483"/>
                    <a:gd name="T26" fmla="*/ 87 w 125"/>
                    <a:gd name="T27" fmla="*/ 21 h 483"/>
                    <a:gd name="T28" fmla="*/ 54 w 125"/>
                    <a:gd name="T29" fmla="*/ 1 h 4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
                    <a:gd name="T46" fmla="*/ 0 h 483"/>
                    <a:gd name="T47" fmla="*/ 125 w 125"/>
                    <a:gd name="T48" fmla="*/ 483 h 4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 h="483">
                      <a:moveTo>
                        <a:pt x="54" y="1"/>
                      </a:moveTo>
                      <a:lnTo>
                        <a:pt x="24" y="0"/>
                      </a:lnTo>
                      <a:lnTo>
                        <a:pt x="2" y="46"/>
                      </a:lnTo>
                      <a:lnTo>
                        <a:pt x="8" y="63"/>
                      </a:lnTo>
                      <a:lnTo>
                        <a:pt x="26" y="82"/>
                      </a:lnTo>
                      <a:lnTo>
                        <a:pt x="27" y="123"/>
                      </a:lnTo>
                      <a:lnTo>
                        <a:pt x="0" y="180"/>
                      </a:lnTo>
                      <a:lnTo>
                        <a:pt x="68" y="483"/>
                      </a:lnTo>
                      <a:lnTo>
                        <a:pt x="125" y="197"/>
                      </a:lnTo>
                      <a:lnTo>
                        <a:pt x="113" y="162"/>
                      </a:lnTo>
                      <a:lnTo>
                        <a:pt x="87" y="119"/>
                      </a:lnTo>
                      <a:lnTo>
                        <a:pt x="81" y="79"/>
                      </a:lnTo>
                      <a:lnTo>
                        <a:pt x="96" y="48"/>
                      </a:lnTo>
                      <a:lnTo>
                        <a:pt x="87" y="21"/>
                      </a:lnTo>
                      <a:lnTo>
                        <a:pt x="54" y="1"/>
                      </a:lnTo>
                      <a:close/>
                    </a:path>
                  </a:pathLst>
                </a:custGeom>
                <a:solidFill>
                  <a:srgbClr val="008000"/>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1" name="Freeform 115"/>
                <p:cNvSpPr>
                  <a:spLocks/>
                </p:cNvSpPr>
                <p:nvPr/>
              </p:nvSpPr>
              <p:spPr bwMode="auto">
                <a:xfrm>
                  <a:off x="4037" y="1310"/>
                  <a:ext cx="93" cy="133"/>
                </a:xfrm>
                <a:custGeom>
                  <a:avLst/>
                  <a:gdLst>
                    <a:gd name="T0" fmla="*/ 0 w 93"/>
                    <a:gd name="T1" fmla="*/ 39 h 133"/>
                    <a:gd name="T2" fmla="*/ 23 w 93"/>
                    <a:gd name="T3" fmla="*/ 56 h 133"/>
                    <a:gd name="T4" fmla="*/ 35 w 93"/>
                    <a:gd name="T5" fmla="*/ 83 h 133"/>
                    <a:gd name="T6" fmla="*/ 35 w 93"/>
                    <a:gd name="T7" fmla="*/ 106 h 133"/>
                    <a:gd name="T8" fmla="*/ 60 w 93"/>
                    <a:gd name="T9" fmla="*/ 133 h 133"/>
                    <a:gd name="T10" fmla="*/ 76 w 93"/>
                    <a:gd name="T11" fmla="*/ 71 h 133"/>
                    <a:gd name="T12" fmla="*/ 93 w 93"/>
                    <a:gd name="T13" fmla="*/ 18 h 133"/>
                    <a:gd name="T14" fmla="*/ 87 w 93"/>
                    <a:gd name="T15" fmla="*/ 0 h 133"/>
                    <a:gd name="T16" fmla="*/ 42 w 93"/>
                    <a:gd name="T17" fmla="*/ 27 h 133"/>
                    <a:gd name="T18" fmla="*/ 0 w 93"/>
                    <a:gd name="T19" fmla="*/ 39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33"/>
                    <a:gd name="T32" fmla="*/ 93 w 93"/>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33">
                      <a:moveTo>
                        <a:pt x="0" y="39"/>
                      </a:moveTo>
                      <a:lnTo>
                        <a:pt x="23" y="56"/>
                      </a:lnTo>
                      <a:lnTo>
                        <a:pt x="35" y="83"/>
                      </a:lnTo>
                      <a:lnTo>
                        <a:pt x="35" y="106"/>
                      </a:lnTo>
                      <a:lnTo>
                        <a:pt x="60" y="133"/>
                      </a:lnTo>
                      <a:lnTo>
                        <a:pt x="76" y="71"/>
                      </a:lnTo>
                      <a:lnTo>
                        <a:pt x="93" y="18"/>
                      </a:lnTo>
                      <a:lnTo>
                        <a:pt x="87" y="0"/>
                      </a:lnTo>
                      <a:lnTo>
                        <a:pt x="42" y="27"/>
                      </a:lnTo>
                      <a:lnTo>
                        <a:pt x="0" y="3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2" name="Freeform 116"/>
                <p:cNvSpPr>
                  <a:spLocks/>
                </p:cNvSpPr>
                <p:nvPr/>
              </p:nvSpPr>
              <p:spPr bwMode="auto">
                <a:xfrm>
                  <a:off x="4061" y="1421"/>
                  <a:ext cx="34" cy="93"/>
                </a:xfrm>
                <a:custGeom>
                  <a:avLst/>
                  <a:gdLst>
                    <a:gd name="T0" fmla="*/ 7 w 34"/>
                    <a:gd name="T1" fmla="*/ 0 h 93"/>
                    <a:gd name="T2" fmla="*/ 0 w 34"/>
                    <a:gd name="T3" fmla="*/ 15 h 93"/>
                    <a:gd name="T4" fmla="*/ 6 w 34"/>
                    <a:gd name="T5" fmla="*/ 49 h 93"/>
                    <a:gd name="T6" fmla="*/ 28 w 34"/>
                    <a:gd name="T7" fmla="*/ 93 h 93"/>
                    <a:gd name="T8" fmla="*/ 34 w 34"/>
                    <a:gd name="T9" fmla="*/ 27 h 93"/>
                    <a:gd name="T10" fmla="*/ 7 w 34"/>
                    <a:gd name="T11" fmla="*/ 0 h 93"/>
                    <a:gd name="T12" fmla="*/ 0 60000 65536"/>
                    <a:gd name="T13" fmla="*/ 0 60000 65536"/>
                    <a:gd name="T14" fmla="*/ 0 60000 65536"/>
                    <a:gd name="T15" fmla="*/ 0 60000 65536"/>
                    <a:gd name="T16" fmla="*/ 0 60000 65536"/>
                    <a:gd name="T17" fmla="*/ 0 60000 65536"/>
                    <a:gd name="T18" fmla="*/ 0 w 34"/>
                    <a:gd name="T19" fmla="*/ 0 h 93"/>
                    <a:gd name="T20" fmla="*/ 34 w 3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4" h="93">
                      <a:moveTo>
                        <a:pt x="7" y="0"/>
                      </a:moveTo>
                      <a:lnTo>
                        <a:pt x="0" y="15"/>
                      </a:lnTo>
                      <a:lnTo>
                        <a:pt x="6" y="49"/>
                      </a:lnTo>
                      <a:lnTo>
                        <a:pt x="28" y="93"/>
                      </a:lnTo>
                      <a:lnTo>
                        <a:pt x="34" y="27"/>
                      </a:lnTo>
                      <a:lnTo>
                        <a:pt x="7"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3" name="Freeform 117"/>
                <p:cNvSpPr>
                  <a:spLocks/>
                </p:cNvSpPr>
                <p:nvPr/>
              </p:nvSpPr>
              <p:spPr bwMode="auto">
                <a:xfrm>
                  <a:off x="4036" y="1338"/>
                  <a:ext cx="485" cy="1216"/>
                </a:xfrm>
                <a:custGeom>
                  <a:avLst/>
                  <a:gdLst>
                    <a:gd name="T0" fmla="*/ 113 w 485"/>
                    <a:gd name="T1" fmla="*/ 0 h 1216"/>
                    <a:gd name="T2" fmla="*/ 92 w 485"/>
                    <a:gd name="T3" fmla="*/ 69 h 1216"/>
                    <a:gd name="T4" fmla="*/ 86 w 485"/>
                    <a:gd name="T5" fmla="*/ 134 h 1216"/>
                    <a:gd name="T6" fmla="*/ 51 w 485"/>
                    <a:gd name="T7" fmla="*/ 319 h 1216"/>
                    <a:gd name="T8" fmla="*/ 27 w 485"/>
                    <a:gd name="T9" fmla="*/ 451 h 1216"/>
                    <a:gd name="T10" fmla="*/ 9 w 485"/>
                    <a:gd name="T11" fmla="*/ 541 h 1216"/>
                    <a:gd name="T12" fmla="*/ 3 w 485"/>
                    <a:gd name="T13" fmla="*/ 598 h 1216"/>
                    <a:gd name="T14" fmla="*/ 0 w 485"/>
                    <a:gd name="T15" fmla="*/ 777 h 1216"/>
                    <a:gd name="T16" fmla="*/ 9 w 485"/>
                    <a:gd name="T17" fmla="*/ 864 h 1216"/>
                    <a:gd name="T18" fmla="*/ 30 w 485"/>
                    <a:gd name="T19" fmla="*/ 1216 h 1216"/>
                    <a:gd name="T20" fmla="*/ 139 w 485"/>
                    <a:gd name="T21" fmla="*/ 1210 h 1216"/>
                    <a:gd name="T22" fmla="*/ 235 w 485"/>
                    <a:gd name="T23" fmla="*/ 1199 h 1216"/>
                    <a:gd name="T24" fmla="*/ 301 w 485"/>
                    <a:gd name="T25" fmla="*/ 1178 h 1216"/>
                    <a:gd name="T26" fmla="*/ 259 w 485"/>
                    <a:gd name="T27" fmla="*/ 819 h 1216"/>
                    <a:gd name="T28" fmla="*/ 283 w 485"/>
                    <a:gd name="T29" fmla="*/ 729 h 1216"/>
                    <a:gd name="T30" fmla="*/ 301 w 485"/>
                    <a:gd name="T31" fmla="*/ 655 h 1216"/>
                    <a:gd name="T32" fmla="*/ 277 w 485"/>
                    <a:gd name="T33" fmla="*/ 478 h 1216"/>
                    <a:gd name="T34" fmla="*/ 271 w 485"/>
                    <a:gd name="T35" fmla="*/ 358 h 1216"/>
                    <a:gd name="T36" fmla="*/ 277 w 485"/>
                    <a:gd name="T37" fmla="*/ 293 h 1216"/>
                    <a:gd name="T38" fmla="*/ 256 w 485"/>
                    <a:gd name="T39" fmla="*/ 239 h 1216"/>
                    <a:gd name="T40" fmla="*/ 280 w 485"/>
                    <a:gd name="T41" fmla="*/ 287 h 1216"/>
                    <a:gd name="T42" fmla="*/ 292 w 485"/>
                    <a:gd name="T43" fmla="*/ 209 h 1216"/>
                    <a:gd name="T44" fmla="*/ 289 w 485"/>
                    <a:gd name="T45" fmla="*/ 278 h 1216"/>
                    <a:gd name="T46" fmla="*/ 334 w 485"/>
                    <a:gd name="T47" fmla="*/ 245 h 1216"/>
                    <a:gd name="T48" fmla="*/ 289 w 485"/>
                    <a:gd name="T49" fmla="*/ 302 h 1216"/>
                    <a:gd name="T50" fmla="*/ 283 w 485"/>
                    <a:gd name="T51" fmla="*/ 403 h 1216"/>
                    <a:gd name="T52" fmla="*/ 298 w 485"/>
                    <a:gd name="T53" fmla="*/ 538 h 1216"/>
                    <a:gd name="T54" fmla="*/ 307 w 485"/>
                    <a:gd name="T55" fmla="*/ 610 h 1216"/>
                    <a:gd name="T56" fmla="*/ 337 w 485"/>
                    <a:gd name="T57" fmla="*/ 604 h 1216"/>
                    <a:gd name="T58" fmla="*/ 383 w 485"/>
                    <a:gd name="T59" fmla="*/ 589 h 1216"/>
                    <a:gd name="T60" fmla="*/ 446 w 485"/>
                    <a:gd name="T61" fmla="*/ 502 h 1216"/>
                    <a:gd name="T62" fmla="*/ 395 w 485"/>
                    <a:gd name="T63" fmla="*/ 598 h 1216"/>
                    <a:gd name="T64" fmla="*/ 349 w 485"/>
                    <a:gd name="T65" fmla="*/ 616 h 1216"/>
                    <a:gd name="T66" fmla="*/ 313 w 485"/>
                    <a:gd name="T67" fmla="*/ 622 h 1216"/>
                    <a:gd name="T68" fmla="*/ 337 w 485"/>
                    <a:gd name="T69" fmla="*/ 631 h 1216"/>
                    <a:gd name="T70" fmla="*/ 389 w 485"/>
                    <a:gd name="T71" fmla="*/ 643 h 1216"/>
                    <a:gd name="T72" fmla="*/ 319 w 485"/>
                    <a:gd name="T73" fmla="*/ 643 h 1216"/>
                    <a:gd name="T74" fmla="*/ 307 w 485"/>
                    <a:gd name="T75" fmla="*/ 690 h 1216"/>
                    <a:gd name="T76" fmla="*/ 271 w 485"/>
                    <a:gd name="T77" fmla="*/ 813 h 1216"/>
                    <a:gd name="T78" fmla="*/ 286 w 485"/>
                    <a:gd name="T79" fmla="*/ 914 h 1216"/>
                    <a:gd name="T80" fmla="*/ 304 w 485"/>
                    <a:gd name="T81" fmla="*/ 1025 h 1216"/>
                    <a:gd name="T82" fmla="*/ 377 w 485"/>
                    <a:gd name="T83" fmla="*/ 885 h 1216"/>
                    <a:gd name="T84" fmla="*/ 464 w 485"/>
                    <a:gd name="T85" fmla="*/ 720 h 1216"/>
                    <a:gd name="T86" fmla="*/ 485 w 485"/>
                    <a:gd name="T87" fmla="*/ 666 h 1216"/>
                    <a:gd name="T88" fmla="*/ 479 w 485"/>
                    <a:gd name="T89" fmla="*/ 592 h 1216"/>
                    <a:gd name="T90" fmla="*/ 470 w 485"/>
                    <a:gd name="T91" fmla="*/ 523 h 1216"/>
                    <a:gd name="T92" fmla="*/ 440 w 485"/>
                    <a:gd name="T93" fmla="*/ 415 h 1216"/>
                    <a:gd name="T94" fmla="*/ 416 w 485"/>
                    <a:gd name="T95" fmla="*/ 287 h 1216"/>
                    <a:gd name="T96" fmla="*/ 395 w 485"/>
                    <a:gd name="T97" fmla="*/ 218 h 1216"/>
                    <a:gd name="T98" fmla="*/ 392 w 485"/>
                    <a:gd name="T99" fmla="*/ 161 h 1216"/>
                    <a:gd name="T100" fmla="*/ 374 w 485"/>
                    <a:gd name="T101" fmla="*/ 111 h 1216"/>
                    <a:gd name="T102" fmla="*/ 325 w 485"/>
                    <a:gd name="T103" fmla="*/ 90 h 1216"/>
                    <a:gd name="T104" fmla="*/ 256 w 485"/>
                    <a:gd name="T105" fmla="*/ 69 h 1216"/>
                    <a:gd name="T106" fmla="*/ 187 w 485"/>
                    <a:gd name="T107" fmla="*/ 45 h 1216"/>
                    <a:gd name="T108" fmla="*/ 113 w 485"/>
                    <a:gd name="T109" fmla="*/ 0 h 1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85"/>
                    <a:gd name="T166" fmla="*/ 0 h 1216"/>
                    <a:gd name="T167" fmla="*/ 485 w 485"/>
                    <a:gd name="T168" fmla="*/ 1216 h 121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85" h="1216">
                      <a:moveTo>
                        <a:pt x="113" y="0"/>
                      </a:moveTo>
                      <a:lnTo>
                        <a:pt x="92" y="69"/>
                      </a:lnTo>
                      <a:lnTo>
                        <a:pt x="86" y="134"/>
                      </a:lnTo>
                      <a:lnTo>
                        <a:pt x="51" y="319"/>
                      </a:lnTo>
                      <a:lnTo>
                        <a:pt x="27" y="451"/>
                      </a:lnTo>
                      <a:lnTo>
                        <a:pt x="9" y="541"/>
                      </a:lnTo>
                      <a:lnTo>
                        <a:pt x="3" y="598"/>
                      </a:lnTo>
                      <a:lnTo>
                        <a:pt x="0" y="777"/>
                      </a:lnTo>
                      <a:lnTo>
                        <a:pt x="9" y="864"/>
                      </a:lnTo>
                      <a:lnTo>
                        <a:pt x="30" y="1216"/>
                      </a:lnTo>
                      <a:lnTo>
                        <a:pt x="139" y="1210"/>
                      </a:lnTo>
                      <a:lnTo>
                        <a:pt x="235" y="1199"/>
                      </a:lnTo>
                      <a:lnTo>
                        <a:pt x="301" y="1178"/>
                      </a:lnTo>
                      <a:lnTo>
                        <a:pt x="259" y="819"/>
                      </a:lnTo>
                      <a:lnTo>
                        <a:pt x="283" y="729"/>
                      </a:lnTo>
                      <a:lnTo>
                        <a:pt x="301" y="655"/>
                      </a:lnTo>
                      <a:lnTo>
                        <a:pt x="277" y="478"/>
                      </a:lnTo>
                      <a:lnTo>
                        <a:pt x="271" y="358"/>
                      </a:lnTo>
                      <a:lnTo>
                        <a:pt x="277" y="293"/>
                      </a:lnTo>
                      <a:lnTo>
                        <a:pt x="256" y="239"/>
                      </a:lnTo>
                      <a:lnTo>
                        <a:pt x="280" y="287"/>
                      </a:lnTo>
                      <a:lnTo>
                        <a:pt x="292" y="209"/>
                      </a:lnTo>
                      <a:lnTo>
                        <a:pt x="289" y="278"/>
                      </a:lnTo>
                      <a:lnTo>
                        <a:pt x="334" y="245"/>
                      </a:lnTo>
                      <a:lnTo>
                        <a:pt x="289" y="302"/>
                      </a:lnTo>
                      <a:lnTo>
                        <a:pt x="283" y="403"/>
                      </a:lnTo>
                      <a:lnTo>
                        <a:pt x="298" y="538"/>
                      </a:lnTo>
                      <a:lnTo>
                        <a:pt x="307" y="610"/>
                      </a:lnTo>
                      <a:lnTo>
                        <a:pt x="337" y="604"/>
                      </a:lnTo>
                      <a:lnTo>
                        <a:pt x="383" y="589"/>
                      </a:lnTo>
                      <a:lnTo>
                        <a:pt x="446" y="502"/>
                      </a:lnTo>
                      <a:lnTo>
                        <a:pt x="395" y="598"/>
                      </a:lnTo>
                      <a:lnTo>
                        <a:pt x="349" y="616"/>
                      </a:lnTo>
                      <a:lnTo>
                        <a:pt x="313" y="622"/>
                      </a:lnTo>
                      <a:lnTo>
                        <a:pt x="337" y="631"/>
                      </a:lnTo>
                      <a:lnTo>
                        <a:pt x="389" y="643"/>
                      </a:lnTo>
                      <a:lnTo>
                        <a:pt x="319" y="643"/>
                      </a:lnTo>
                      <a:lnTo>
                        <a:pt x="307" y="690"/>
                      </a:lnTo>
                      <a:lnTo>
                        <a:pt x="271" y="813"/>
                      </a:lnTo>
                      <a:lnTo>
                        <a:pt x="286" y="914"/>
                      </a:lnTo>
                      <a:lnTo>
                        <a:pt x="304" y="1025"/>
                      </a:lnTo>
                      <a:lnTo>
                        <a:pt x="377" y="885"/>
                      </a:lnTo>
                      <a:lnTo>
                        <a:pt x="464" y="720"/>
                      </a:lnTo>
                      <a:lnTo>
                        <a:pt x="485" y="666"/>
                      </a:lnTo>
                      <a:lnTo>
                        <a:pt x="479" y="592"/>
                      </a:lnTo>
                      <a:lnTo>
                        <a:pt x="470" y="523"/>
                      </a:lnTo>
                      <a:lnTo>
                        <a:pt x="440" y="415"/>
                      </a:lnTo>
                      <a:lnTo>
                        <a:pt x="416" y="287"/>
                      </a:lnTo>
                      <a:lnTo>
                        <a:pt x="395" y="218"/>
                      </a:lnTo>
                      <a:lnTo>
                        <a:pt x="392" y="161"/>
                      </a:lnTo>
                      <a:lnTo>
                        <a:pt x="374" y="111"/>
                      </a:lnTo>
                      <a:lnTo>
                        <a:pt x="325" y="90"/>
                      </a:lnTo>
                      <a:lnTo>
                        <a:pt x="256" y="69"/>
                      </a:lnTo>
                      <a:lnTo>
                        <a:pt x="187" y="45"/>
                      </a:lnTo>
                      <a:lnTo>
                        <a:pt x="11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4" name="Freeform 118"/>
                <p:cNvSpPr>
                  <a:spLocks/>
                </p:cNvSpPr>
                <p:nvPr/>
              </p:nvSpPr>
              <p:spPr bwMode="auto">
                <a:xfrm>
                  <a:off x="4048" y="1374"/>
                  <a:ext cx="186" cy="621"/>
                </a:xfrm>
                <a:custGeom>
                  <a:avLst/>
                  <a:gdLst>
                    <a:gd name="T0" fmla="*/ 141 w 186"/>
                    <a:gd name="T1" fmla="*/ 0 h 621"/>
                    <a:gd name="T2" fmla="*/ 156 w 186"/>
                    <a:gd name="T3" fmla="*/ 96 h 621"/>
                    <a:gd name="T4" fmla="*/ 165 w 186"/>
                    <a:gd name="T5" fmla="*/ 128 h 621"/>
                    <a:gd name="T6" fmla="*/ 112 w 186"/>
                    <a:gd name="T7" fmla="*/ 131 h 621"/>
                    <a:gd name="T8" fmla="*/ 174 w 186"/>
                    <a:gd name="T9" fmla="*/ 157 h 621"/>
                    <a:gd name="T10" fmla="*/ 103 w 186"/>
                    <a:gd name="T11" fmla="*/ 286 h 621"/>
                    <a:gd name="T12" fmla="*/ 53 w 186"/>
                    <a:gd name="T13" fmla="*/ 430 h 621"/>
                    <a:gd name="T14" fmla="*/ 18 w 186"/>
                    <a:gd name="T15" fmla="*/ 549 h 621"/>
                    <a:gd name="T16" fmla="*/ 0 w 186"/>
                    <a:gd name="T17" fmla="*/ 621 h 621"/>
                    <a:gd name="T18" fmla="*/ 42 w 186"/>
                    <a:gd name="T19" fmla="*/ 513 h 621"/>
                    <a:gd name="T20" fmla="*/ 65 w 186"/>
                    <a:gd name="T21" fmla="*/ 430 h 621"/>
                    <a:gd name="T22" fmla="*/ 106 w 186"/>
                    <a:gd name="T23" fmla="*/ 313 h 621"/>
                    <a:gd name="T24" fmla="*/ 133 w 186"/>
                    <a:gd name="T25" fmla="*/ 253 h 621"/>
                    <a:gd name="T26" fmla="*/ 168 w 186"/>
                    <a:gd name="T27" fmla="*/ 184 h 621"/>
                    <a:gd name="T28" fmla="*/ 186 w 186"/>
                    <a:gd name="T29" fmla="*/ 160 h 621"/>
                    <a:gd name="T30" fmla="*/ 144 w 186"/>
                    <a:gd name="T31" fmla="*/ 134 h 621"/>
                    <a:gd name="T32" fmla="*/ 180 w 186"/>
                    <a:gd name="T33" fmla="*/ 140 h 621"/>
                    <a:gd name="T34" fmla="*/ 159 w 186"/>
                    <a:gd name="T35" fmla="*/ 84 h 621"/>
                    <a:gd name="T36" fmla="*/ 141 w 186"/>
                    <a:gd name="T37" fmla="*/ 0 h 6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
                    <a:gd name="T58" fmla="*/ 0 h 621"/>
                    <a:gd name="T59" fmla="*/ 186 w 186"/>
                    <a:gd name="T60" fmla="*/ 621 h 6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 h="621">
                      <a:moveTo>
                        <a:pt x="141" y="0"/>
                      </a:moveTo>
                      <a:lnTo>
                        <a:pt x="156" y="96"/>
                      </a:lnTo>
                      <a:lnTo>
                        <a:pt x="165" y="128"/>
                      </a:lnTo>
                      <a:lnTo>
                        <a:pt x="112" y="131"/>
                      </a:lnTo>
                      <a:lnTo>
                        <a:pt x="174" y="157"/>
                      </a:lnTo>
                      <a:lnTo>
                        <a:pt x="103" y="286"/>
                      </a:lnTo>
                      <a:lnTo>
                        <a:pt x="53" y="430"/>
                      </a:lnTo>
                      <a:lnTo>
                        <a:pt x="18" y="549"/>
                      </a:lnTo>
                      <a:lnTo>
                        <a:pt x="0" y="621"/>
                      </a:lnTo>
                      <a:lnTo>
                        <a:pt x="42" y="513"/>
                      </a:lnTo>
                      <a:lnTo>
                        <a:pt x="65" y="430"/>
                      </a:lnTo>
                      <a:lnTo>
                        <a:pt x="106" y="313"/>
                      </a:lnTo>
                      <a:lnTo>
                        <a:pt x="133" y="253"/>
                      </a:lnTo>
                      <a:lnTo>
                        <a:pt x="168" y="184"/>
                      </a:lnTo>
                      <a:lnTo>
                        <a:pt x="186" y="160"/>
                      </a:lnTo>
                      <a:lnTo>
                        <a:pt x="144" y="134"/>
                      </a:lnTo>
                      <a:lnTo>
                        <a:pt x="180" y="140"/>
                      </a:lnTo>
                      <a:lnTo>
                        <a:pt x="159" y="84"/>
                      </a:lnTo>
                      <a:lnTo>
                        <a:pt x="141"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5" name="Oval 119"/>
                <p:cNvSpPr>
                  <a:spLocks noChangeArrowheads="1"/>
                </p:cNvSpPr>
                <p:nvPr/>
              </p:nvSpPr>
              <p:spPr bwMode="auto">
                <a:xfrm>
                  <a:off x="4036" y="2059"/>
                  <a:ext cx="26" cy="35"/>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081406" name="Freeform 120"/>
                <p:cNvSpPr>
                  <a:spLocks/>
                </p:cNvSpPr>
                <p:nvPr/>
              </p:nvSpPr>
              <p:spPr bwMode="auto">
                <a:xfrm>
                  <a:off x="3782" y="2297"/>
                  <a:ext cx="477" cy="1390"/>
                </a:xfrm>
                <a:custGeom>
                  <a:avLst/>
                  <a:gdLst>
                    <a:gd name="T0" fmla="*/ 42 w 477"/>
                    <a:gd name="T1" fmla="*/ 272 h 1390"/>
                    <a:gd name="T2" fmla="*/ 37 w 477"/>
                    <a:gd name="T3" fmla="*/ 535 h 1390"/>
                    <a:gd name="T4" fmla="*/ 19 w 477"/>
                    <a:gd name="T5" fmla="*/ 786 h 1390"/>
                    <a:gd name="T6" fmla="*/ 12 w 477"/>
                    <a:gd name="T7" fmla="*/ 1008 h 1390"/>
                    <a:gd name="T8" fmla="*/ 19 w 477"/>
                    <a:gd name="T9" fmla="*/ 1175 h 1390"/>
                    <a:gd name="T10" fmla="*/ 6 w 477"/>
                    <a:gd name="T11" fmla="*/ 1280 h 1390"/>
                    <a:gd name="T12" fmla="*/ 0 w 477"/>
                    <a:gd name="T13" fmla="*/ 1390 h 1390"/>
                    <a:gd name="T14" fmla="*/ 62 w 477"/>
                    <a:gd name="T15" fmla="*/ 1390 h 1390"/>
                    <a:gd name="T16" fmla="*/ 113 w 477"/>
                    <a:gd name="T17" fmla="*/ 1385 h 1390"/>
                    <a:gd name="T18" fmla="*/ 166 w 477"/>
                    <a:gd name="T19" fmla="*/ 1381 h 1390"/>
                    <a:gd name="T20" fmla="*/ 173 w 477"/>
                    <a:gd name="T21" fmla="*/ 1340 h 1390"/>
                    <a:gd name="T22" fmla="*/ 163 w 477"/>
                    <a:gd name="T23" fmla="*/ 1244 h 1390"/>
                    <a:gd name="T24" fmla="*/ 169 w 477"/>
                    <a:gd name="T25" fmla="*/ 1184 h 1390"/>
                    <a:gd name="T26" fmla="*/ 185 w 477"/>
                    <a:gd name="T27" fmla="*/ 1006 h 1390"/>
                    <a:gd name="T28" fmla="*/ 188 w 477"/>
                    <a:gd name="T29" fmla="*/ 910 h 1390"/>
                    <a:gd name="T30" fmla="*/ 199 w 477"/>
                    <a:gd name="T31" fmla="*/ 798 h 1390"/>
                    <a:gd name="T32" fmla="*/ 217 w 477"/>
                    <a:gd name="T33" fmla="*/ 595 h 1390"/>
                    <a:gd name="T34" fmla="*/ 236 w 477"/>
                    <a:gd name="T35" fmla="*/ 461 h 1390"/>
                    <a:gd name="T36" fmla="*/ 244 w 477"/>
                    <a:gd name="T37" fmla="*/ 389 h 1390"/>
                    <a:gd name="T38" fmla="*/ 256 w 477"/>
                    <a:gd name="T39" fmla="*/ 330 h 1390"/>
                    <a:gd name="T40" fmla="*/ 266 w 477"/>
                    <a:gd name="T41" fmla="*/ 344 h 1390"/>
                    <a:gd name="T42" fmla="*/ 278 w 477"/>
                    <a:gd name="T43" fmla="*/ 394 h 1390"/>
                    <a:gd name="T44" fmla="*/ 283 w 477"/>
                    <a:gd name="T45" fmla="*/ 475 h 1390"/>
                    <a:gd name="T46" fmla="*/ 301 w 477"/>
                    <a:gd name="T47" fmla="*/ 757 h 1390"/>
                    <a:gd name="T48" fmla="*/ 304 w 477"/>
                    <a:gd name="T49" fmla="*/ 808 h 1390"/>
                    <a:gd name="T50" fmla="*/ 308 w 477"/>
                    <a:gd name="T51" fmla="*/ 865 h 1390"/>
                    <a:gd name="T52" fmla="*/ 301 w 477"/>
                    <a:gd name="T53" fmla="*/ 997 h 1390"/>
                    <a:gd name="T54" fmla="*/ 310 w 477"/>
                    <a:gd name="T55" fmla="*/ 1100 h 1390"/>
                    <a:gd name="T56" fmla="*/ 326 w 477"/>
                    <a:gd name="T57" fmla="*/ 1238 h 1390"/>
                    <a:gd name="T58" fmla="*/ 314 w 477"/>
                    <a:gd name="T59" fmla="*/ 1315 h 1390"/>
                    <a:gd name="T60" fmla="*/ 326 w 477"/>
                    <a:gd name="T61" fmla="*/ 1372 h 1390"/>
                    <a:gd name="T62" fmla="*/ 405 w 477"/>
                    <a:gd name="T63" fmla="*/ 1390 h 1390"/>
                    <a:gd name="T64" fmla="*/ 470 w 477"/>
                    <a:gd name="T65" fmla="*/ 1384 h 1390"/>
                    <a:gd name="T66" fmla="*/ 477 w 477"/>
                    <a:gd name="T67" fmla="*/ 1127 h 1390"/>
                    <a:gd name="T68" fmla="*/ 477 w 477"/>
                    <a:gd name="T69" fmla="*/ 775 h 1390"/>
                    <a:gd name="T70" fmla="*/ 459 w 477"/>
                    <a:gd name="T71" fmla="*/ 427 h 1390"/>
                    <a:gd name="T72" fmla="*/ 450 w 477"/>
                    <a:gd name="T73" fmla="*/ 309 h 1390"/>
                    <a:gd name="T74" fmla="*/ 443 w 477"/>
                    <a:gd name="T75" fmla="*/ 263 h 1390"/>
                    <a:gd name="T76" fmla="*/ 326 w 477"/>
                    <a:gd name="T77" fmla="*/ 272 h 1390"/>
                    <a:gd name="T78" fmla="*/ 275 w 477"/>
                    <a:gd name="T79" fmla="*/ 270 h 1390"/>
                    <a:gd name="T80" fmla="*/ 260 w 477"/>
                    <a:gd name="T81" fmla="*/ 0 h 1390"/>
                    <a:gd name="T82" fmla="*/ 245 w 477"/>
                    <a:gd name="T83" fmla="*/ 273 h 1390"/>
                    <a:gd name="T84" fmla="*/ 151 w 477"/>
                    <a:gd name="T85" fmla="*/ 278 h 1390"/>
                    <a:gd name="T86" fmla="*/ 42 w 477"/>
                    <a:gd name="T87" fmla="*/ 272 h 13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7"/>
                    <a:gd name="T133" fmla="*/ 0 h 1390"/>
                    <a:gd name="T134" fmla="*/ 477 w 477"/>
                    <a:gd name="T135" fmla="*/ 1390 h 13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7" h="1390">
                      <a:moveTo>
                        <a:pt x="42" y="272"/>
                      </a:moveTo>
                      <a:lnTo>
                        <a:pt x="37" y="535"/>
                      </a:lnTo>
                      <a:lnTo>
                        <a:pt x="19" y="786"/>
                      </a:lnTo>
                      <a:lnTo>
                        <a:pt x="12" y="1008"/>
                      </a:lnTo>
                      <a:lnTo>
                        <a:pt x="19" y="1175"/>
                      </a:lnTo>
                      <a:lnTo>
                        <a:pt x="6" y="1280"/>
                      </a:lnTo>
                      <a:lnTo>
                        <a:pt x="0" y="1390"/>
                      </a:lnTo>
                      <a:lnTo>
                        <a:pt x="62" y="1390"/>
                      </a:lnTo>
                      <a:lnTo>
                        <a:pt x="113" y="1385"/>
                      </a:lnTo>
                      <a:lnTo>
                        <a:pt x="166" y="1381"/>
                      </a:lnTo>
                      <a:lnTo>
                        <a:pt x="173" y="1340"/>
                      </a:lnTo>
                      <a:lnTo>
                        <a:pt x="163" y="1244"/>
                      </a:lnTo>
                      <a:lnTo>
                        <a:pt x="169" y="1184"/>
                      </a:lnTo>
                      <a:lnTo>
                        <a:pt x="185" y="1006"/>
                      </a:lnTo>
                      <a:lnTo>
                        <a:pt x="188" y="910"/>
                      </a:lnTo>
                      <a:lnTo>
                        <a:pt x="199" y="798"/>
                      </a:lnTo>
                      <a:lnTo>
                        <a:pt x="217" y="595"/>
                      </a:lnTo>
                      <a:lnTo>
                        <a:pt x="236" y="461"/>
                      </a:lnTo>
                      <a:lnTo>
                        <a:pt x="244" y="389"/>
                      </a:lnTo>
                      <a:lnTo>
                        <a:pt x="256" y="330"/>
                      </a:lnTo>
                      <a:lnTo>
                        <a:pt x="266" y="344"/>
                      </a:lnTo>
                      <a:lnTo>
                        <a:pt x="278" y="394"/>
                      </a:lnTo>
                      <a:lnTo>
                        <a:pt x="283" y="475"/>
                      </a:lnTo>
                      <a:lnTo>
                        <a:pt x="301" y="757"/>
                      </a:lnTo>
                      <a:lnTo>
                        <a:pt x="304" y="808"/>
                      </a:lnTo>
                      <a:lnTo>
                        <a:pt x="308" y="865"/>
                      </a:lnTo>
                      <a:lnTo>
                        <a:pt x="301" y="997"/>
                      </a:lnTo>
                      <a:lnTo>
                        <a:pt x="310" y="1100"/>
                      </a:lnTo>
                      <a:lnTo>
                        <a:pt x="326" y="1238"/>
                      </a:lnTo>
                      <a:lnTo>
                        <a:pt x="314" y="1315"/>
                      </a:lnTo>
                      <a:lnTo>
                        <a:pt x="326" y="1372"/>
                      </a:lnTo>
                      <a:lnTo>
                        <a:pt x="405" y="1390"/>
                      </a:lnTo>
                      <a:lnTo>
                        <a:pt x="470" y="1384"/>
                      </a:lnTo>
                      <a:lnTo>
                        <a:pt x="477" y="1127"/>
                      </a:lnTo>
                      <a:lnTo>
                        <a:pt x="477" y="775"/>
                      </a:lnTo>
                      <a:lnTo>
                        <a:pt x="459" y="427"/>
                      </a:lnTo>
                      <a:lnTo>
                        <a:pt x="450" y="309"/>
                      </a:lnTo>
                      <a:lnTo>
                        <a:pt x="443" y="263"/>
                      </a:lnTo>
                      <a:lnTo>
                        <a:pt x="326" y="272"/>
                      </a:lnTo>
                      <a:lnTo>
                        <a:pt x="275" y="270"/>
                      </a:lnTo>
                      <a:lnTo>
                        <a:pt x="260" y="0"/>
                      </a:lnTo>
                      <a:lnTo>
                        <a:pt x="245" y="273"/>
                      </a:lnTo>
                      <a:lnTo>
                        <a:pt x="151" y="278"/>
                      </a:lnTo>
                      <a:lnTo>
                        <a:pt x="42" y="27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7" name="Freeform 121"/>
                <p:cNvSpPr>
                  <a:spLocks/>
                </p:cNvSpPr>
                <p:nvPr/>
              </p:nvSpPr>
              <p:spPr bwMode="auto">
                <a:xfrm>
                  <a:off x="4228" y="2545"/>
                  <a:ext cx="79" cy="1136"/>
                </a:xfrm>
                <a:custGeom>
                  <a:avLst/>
                  <a:gdLst>
                    <a:gd name="T0" fmla="*/ 0 w 79"/>
                    <a:gd name="T1" fmla="*/ 18 h 1136"/>
                    <a:gd name="T2" fmla="*/ 44 w 79"/>
                    <a:gd name="T3" fmla="*/ 461 h 1136"/>
                    <a:gd name="T4" fmla="*/ 44 w 79"/>
                    <a:gd name="T5" fmla="*/ 742 h 1136"/>
                    <a:gd name="T6" fmla="*/ 32 w 79"/>
                    <a:gd name="T7" fmla="*/ 1136 h 1136"/>
                    <a:gd name="T8" fmla="*/ 52 w 79"/>
                    <a:gd name="T9" fmla="*/ 1134 h 1136"/>
                    <a:gd name="T10" fmla="*/ 70 w 79"/>
                    <a:gd name="T11" fmla="*/ 848 h 1136"/>
                    <a:gd name="T12" fmla="*/ 69 w 79"/>
                    <a:gd name="T13" fmla="*/ 769 h 1136"/>
                    <a:gd name="T14" fmla="*/ 75 w 79"/>
                    <a:gd name="T15" fmla="*/ 656 h 1136"/>
                    <a:gd name="T16" fmla="*/ 75 w 79"/>
                    <a:gd name="T17" fmla="*/ 568 h 1136"/>
                    <a:gd name="T18" fmla="*/ 79 w 79"/>
                    <a:gd name="T19" fmla="*/ 458 h 1136"/>
                    <a:gd name="T20" fmla="*/ 73 w 79"/>
                    <a:gd name="T21" fmla="*/ 345 h 1136"/>
                    <a:gd name="T22" fmla="*/ 73 w 79"/>
                    <a:gd name="T23" fmla="*/ 234 h 1136"/>
                    <a:gd name="T24" fmla="*/ 72 w 79"/>
                    <a:gd name="T25" fmla="*/ 0 h 1136"/>
                    <a:gd name="T26" fmla="*/ 0 w 79"/>
                    <a:gd name="T27" fmla="*/ 18 h 1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
                    <a:gd name="T43" fmla="*/ 0 h 1136"/>
                    <a:gd name="T44" fmla="*/ 79 w 79"/>
                    <a:gd name="T45" fmla="*/ 1136 h 1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 h="1136">
                      <a:moveTo>
                        <a:pt x="0" y="18"/>
                      </a:moveTo>
                      <a:lnTo>
                        <a:pt x="44" y="461"/>
                      </a:lnTo>
                      <a:lnTo>
                        <a:pt x="44" y="742"/>
                      </a:lnTo>
                      <a:lnTo>
                        <a:pt x="32" y="1136"/>
                      </a:lnTo>
                      <a:lnTo>
                        <a:pt x="52" y="1134"/>
                      </a:lnTo>
                      <a:lnTo>
                        <a:pt x="70" y="848"/>
                      </a:lnTo>
                      <a:lnTo>
                        <a:pt x="69" y="769"/>
                      </a:lnTo>
                      <a:lnTo>
                        <a:pt x="75" y="656"/>
                      </a:lnTo>
                      <a:lnTo>
                        <a:pt x="75" y="568"/>
                      </a:lnTo>
                      <a:lnTo>
                        <a:pt x="79" y="458"/>
                      </a:lnTo>
                      <a:lnTo>
                        <a:pt x="73" y="345"/>
                      </a:lnTo>
                      <a:lnTo>
                        <a:pt x="73" y="234"/>
                      </a:lnTo>
                      <a:lnTo>
                        <a:pt x="72" y="0"/>
                      </a:lnTo>
                      <a:lnTo>
                        <a:pt x="0" y="1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8" name="Freeform 122"/>
                <p:cNvSpPr>
                  <a:spLocks/>
                </p:cNvSpPr>
                <p:nvPr/>
              </p:nvSpPr>
              <p:spPr bwMode="auto">
                <a:xfrm>
                  <a:off x="3756" y="2546"/>
                  <a:ext cx="67" cy="1136"/>
                </a:xfrm>
                <a:custGeom>
                  <a:avLst/>
                  <a:gdLst>
                    <a:gd name="T0" fmla="*/ 2 w 67"/>
                    <a:gd name="T1" fmla="*/ 0 h 1136"/>
                    <a:gd name="T2" fmla="*/ 38 w 67"/>
                    <a:gd name="T3" fmla="*/ 14 h 1136"/>
                    <a:gd name="T4" fmla="*/ 67 w 67"/>
                    <a:gd name="T5" fmla="*/ 23 h 1136"/>
                    <a:gd name="T6" fmla="*/ 38 w 67"/>
                    <a:gd name="T7" fmla="*/ 514 h 1136"/>
                    <a:gd name="T8" fmla="*/ 26 w 67"/>
                    <a:gd name="T9" fmla="*/ 801 h 1136"/>
                    <a:gd name="T10" fmla="*/ 35 w 67"/>
                    <a:gd name="T11" fmla="*/ 929 h 1136"/>
                    <a:gd name="T12" fmla="*/ 19 w 67"/>
                    <a:gd name="T13" fmla="*/ 1136 h 1136"/>
                    <a:gd name="T14" fmla="*/ 0 w 67"/>
                    <a:gd name="T15" fmla="*/ 1108 h 1136"/>
                    <a:gd name="T16" fmla="*/ 8 w 67"/>
                    <a:gd name="T17" fmla="*/ 992 h 1136"/>
                    <a:gd name="T18" fmla="*/ 6 w 67"/>
                    <a:gd name="T19" fmla="*/ 784 h 1136"/>
                    <a:gd name="T20" fmla="*/ 9 w 67"/>
                    <a:gd name="T21" fmla="*/ 637 h 1136"/>
                    <a:gd name="T22" fmla="*/ 17 w 67"/>
                    <a:gd name="T23" fmla="*/ 568 h 1136"/>
                    <a:gd name="T24" fmla="*/ 15 w 67"/>
                    <a:gd name="T25" fmla="*/ 506 h 1136"/>
                    <a:gd name="T26" fmla="*/ 9 w 67"/>
                    <a:gd name="T27" fmla="*/ 433 h 1136"/>
                    <a:gd name="T28" fmla="*/ 12 w 67"/>
                    <a:gd name="T29" fmla="*/ 331 h 1136"/>
                    <a:gd name="T30" fmla="*/ 2 w 67"/>
                    <a:gd name="T31" fmla="*/ 0 h 1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1136"/>
                    <a:gd name="T50" fmla="*/ 67 w 67"/>
                    <a:gd name="T51" fmla="*/ 1136 h 11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1136">
                      <a:moveTo>
                        <a:pt x="2" y="0"/>
                      </a:moveTo>
                      <a:lnTo>
                        <a:pt x="38" y="14"/>
                      </a:lnTo>
                      <a:lnTo>
                        <a:pt x="67" y="23"/>
                      </a:lnTo>
                      <a:lnTo>
                        <a:pt x="38" y="514"/>
                      </a:lnTo>
                      <a:lnTo>
                        <a:pt x="26" y="801"/>
                      </a:lnTo>
                      <a:lnTo>
                        <a:pt x="35" y="929"/>
                      </a:lnTo>
                      <a:lnTo>
                        <a:pt x="19" y="1136"/>
                      </a:lnTo>
                      <a:lnTo>
                        <a:pt x="0" y="1108"/>
                      </a:lnTo>
                      <a:lnTo>
                        <a:pt x="8" y="992"/>
                      </a:lnTo>
                      <a:lnTo>
                        <a:pt x="6" y="784"/>
                      </a:lnTo>
                      <a:lnTo>
                        <a:pt x="9" y="637"/>
                      </a:lnTo>
                      <a:lnTo>
                        <a:pt x="17" y="568"/>
                      </a:lnTo>
                      <a:lnTo>
                        <a:pt x="15" y="506"/>
                      </a:lnTo>
                      <a:lnTo>
                        <a:pt x="9" y="433"/>
                      </a:lnTo>
                      <a:lnTo>
                        <a:pt x="12" y="331"/>
                      </a:ln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09" name="Freeform 123"/>
                <p:cNvSpPr>
                  <a:spLocks/>
                </p:cNvSpPr>
                <p:nvPr/>
              </p:nvSpPr>
              <p:spPr bwMode="auto">
                <a:xfrm>
                  <a:off x="3238" y="1317"/>
                  <a:ext cx="805" cy="1240"/>
                </a:xfrm>
                <a:custGeom>
                  <a:avLst/>
                  <a:gdLst>
                    <a:gd name="T0" fmla="*/ 599 w 805"/>
                    <a:gd name="T1" fmla="*/ 36 h 1240"/>
                    <a:gd name="T2" fmla="*/ 507 w 805"/>
                    <a:gd name="T3" fmla="*/ 78 h 1240"/>
                    <a:gd name="T4" fmla="*/ 432 w 805"/>
                    <a:gd name="T5" fmla="*/ 90 h 1240"/>
                    <a:gd name="T6" fmla="*/ 366 w 805"/>
                    <a:gd name="T7" fmla="*/ 206 h 1240"/>
                    <a:gd name="T8" fmla="*/ 259 w 805"/>
                    <a:gd name="T9" fmla="*/ 337 h 1240"/>
                    <a:gd name="T10" fmla="*/ 286 w 805"/>
                    <a:gd name="T11" fmla="*/ 367 h 1240"/>
                    <a:gd name="T12" fmla="*/ 265 w 805"/>
                    <a:gd name="T13" fmla="*/ 370 h 1240"/>
                    <a:gd name="T14" fmla="*/ 235 w 805"/>
                    <a:gd name="T15" fmla="*/ 379 h 1240"/>
                    <a:gd name="T16" fmla="*/ 223 w 805"/>
                    <a:gd name="T17" fmla="*/ 463 h 1240"/>
                    <a:gd name="T18" fmla="*/ 217 w 805"/>
                    <a:gd name="T19" fmla="*/ 361 h 1240"/>
                    <a:gd name="T20" fmla="*/ 179 w 805"/>
                    <a:gd name="T21" fmla="*/ 325 h 1240"/>
                    <a:gd name="T22" fmla="*/ 134 w 805"/>
                    <a:gd name="T23" fmla="*/ 194 h 1240"/>
                    <a:gd name="T24" fmla="*/ 86 w 805"/>
                    <a:gd name="T25" fmla="*/ 242 h 1240"/>
                    <a:gd name="T26" fmla="*/ 41 w 805"/>
                    <a:gd name="T27" fmla="*/ 260 h 1240"/>
                    <a:gd name="T28" fmla="*/ 23 w 805"/>
                    <a:gd name="T29" fmla="*/ 391 h 1240"/>
                    <a:gd name="T30" fmla="*/ 86 w 805"/>
                    <a:gd name="T31" fmla="*/ 577 h 1240"/>
                    <a:gd name="T32" fmla="*/ 164 w 805"/>
                    <a:gd name="T33" fmla="*/ 649 h 1240"/>
                    <a:gd name="T34" fmla="*/ 277 w 805"/>
                    <a:gd name="T35" fmla="*/ 589 h 1240"/>
                    <a:gd name="T36" fmla="*/ 468 w 805"/>
                    <a:gd name="T37" fmla="*/ 460 h 1240"/>
                    <a:gd name="T38" fmla="*/ 441 w 805"/>
                    <a:gd name="T39" fmla="*/ 340 h 1240"/>
                    <a:gd name="T40" fmla="*/ 477 w 805"/>
                    <a:gd name="T41" fmla="*/ 445 h 1240"/>
                    <a:gd name="T42" fmla="*/ 483 w 805"/>
                    <a:gd name="T43" fmla="*/ 445 h 1240"/>
                    <a:gd name="T44" fmla="*/ 486 w 805"/>
                    <a:gd name="T45" fmla="*/ 481 h 1240"/>
                    <a:gd name="T46" fmla="*/ 501 w 805"/>
                    <a:gd name="T47" fmla="*/ 679 h 1240"/>
                    <a:gd name="T48" fmla="*/ 501 w 805"/>
                    <a:gd name="T49" fmla="*/ 891 h 1240"/>
                    <a:gd name="T50" fmla="*/ 568 w 805"/>
                    <a:gd name="T51" fmla="*/ 1232 h 1240"/>
                    <a:gd name="T52" fmla="*/ 781 w 805"/>
                    <a:gd name="T53" fmla="*/ 1237 h 1240"/>
                    <a:gd name="T54" fmla="*/ 805 w 805"/>
                    <a:gd name="T55" fmla="*/ 690 h 1240"/>
                    <a:gd name="T56" fmla="*/ 763 w 805"/>
                    <a:gd name="T57" fmla="*/ 451 h 1240"/>
                    <a:gd name="T58" fmla="*/ 715 w 805"/>
                    <a:gd name="T59" fmla="*/ 212 h 1240"/>
                    <a:gd name="T60" fmla="*/ 643 w 805"/>
                    <a:gd name="T61" fmla="*/ 69 h 1240"/>
                    <a:gd name="T62" fmla="*/ 634 w 805"/>
                    <a:gd name="T63" fmla="*/ 0 h 1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5"/>
                    <a:gd name="T97" fmla="*/ 0 h 1240"/>
                    <a:gd name="T98" fmla="*/ 805 w 805"/>
                    <a:gd name="T99" fmla="*/ 1240 h 1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5" h="1240">
                      <a:moveTo>
                        <a:pt x="634" y="0"/>
                      </a:moveTo>
                      <a:lnTo>
                        <a:pt x="599" y="36"/>
                      </a:lnTo>
                      <a:lnTo>
                        <a:pt x="573" y="48"/>
                      </a:lnTo>
                      <a:lnTo>
                        <a:pt x="507" y="78"/>
                      </a:lnTo>
                      <a:lnTo>
                        <a:pt x="453" y="84"/>
                      </a:lnTo>
                      <a:lnTo>
                        <a:pt x="432" y="90"/>
                      </a:lnTo>
                      <a:lnTo>
                        <a:pt x="393" y="150"/>
                      </a:lnTo>
                      <a:lnTo>
                        <a:pt x="366" y="206"/>
                      </a:lnTo>
                      <a:lnTo>
                        <a:pt x="315" y="275"/>
                      </a:lnTo>
                      <a:lnTo>
                        <a:pt x="259" y="337"/>
                      </a:lnTo>
                      <a:lnTo>
                        <a:pt x="250" y="352"/>
                      </a:lnTo>
                      <a:lnTo>
                        <a:pt x="286" y="367"/>
                      </a:lnTo>
                      <a:lnTo>
                        <a:pt x="330" y="424"/>
                      </a:lnTo>
                      <a:lnTo>
                        <a:pt x="265" y="370"/>
                      </a:lnTo>
                      <a:lnTo>
                        <a:pt x="229" y="358"/>
                      </a:lnTo>
                      <a:lnTo>
                        <a:pt x="235" y="379"/>
                      </a:lnTo>
                      <a:lnTo>
                        <a:pt x="235" y="436"/>
                      </a:lnTo>
                      <a:lnTo>
                        <a:pt x="223" y="463"/>
                      </a:lnTo>
                      <a:lnTo>
                        <a:pt x="223" y="421"/>
                      </a:lnTo>
                      <a:lnTo>
                        <a:pt x="217" y="361"/>
                      </a:lnTo>
                      <a:lnTo>
                        <a:pt x="197" y="355"/>
                      </a:lnTo>
                      <a:lnTo>
                        <a:pt x="179" y="325"/>
                      </a:lnTo>
                      <a:lnTo>
                        <a:pt x="152" y="278"/>
                      </a:lnTo>
                      <a:lnTo>
                        <a:pt x="134" y="194"/>
                      </a:lnTo>
                      <a:lnTo>
                        <a:pt x="110" y="221"/>
                      </a:lnTo>
                      <a:lnTo>
                        <a:pt x="86" y="242"/>
                      </a:lnTo>
                      <a:lnTo>
                        <a:pt x="68" y="254"/>
                      </a:lnTo>
                      <a:lnTo>
                        <a:pt x="41" y="260"/>
                      </a:lnTo>
                      <a:lnTo>
                        <a:pt x="0" y="260"/>
                      </a:lnTo>
                      <a:lnTo>
                        <a:pt x="23" y="391"/>
                      </a:lnTo>
                      <a:lnTo>
                        <a:pt x="53" y="502"/>
                      </a:lnTo>
                      <a:lnTo>
                        <a:pt x="86" y="577"/>
                      </a:lnTo>
                      <a:lnTo>
                        <a:pt x="137" y="643"/>
                      </a:lnTo>
                      <a:lnTo>
                        <a:pt x="164" y="649"/>
                      </a:lnTo>
                      <a:lnTo>
                        <a:pt x="205" y="640"/>
                      </a:lnTo>
                      <a:lnTo>
                        <a:pt x="277" y="589"/>
                      </a:lnTo>
                      <a:lnTo>
                        <a:pt x="426" y="490"/>
                      </a:lnTo>
                      <a:lnTo>
                        <a:pt x="468" y="460"/>
                      </a:lnTo>
                      <a:lnTo>
                        <a:pt x="450" y="400"/>
                      </a:lnTo>
                      <a:lnTo>
                        <a:pt x="441" y="340"/>
                      </a:lnTo>
                      <a:lnTo>
                        <a:pt x="456" y="379"/>
                      </a:lnTo>
                      <a:lnTo>
                        <a:pt x="477" y="445"/>
                      </a:lnTo>
                      <a:lnTo>
                        <a:pt x="483" y="385"/>
                      </a:lnTo>
                      <a:lnTo>
                        <a:pt x="483" y="445"/>
                      </a:lnTo>
                      <a:lnTo>
                        <a:pt x="510" y="415"/>
                      </a:lnTo>
                      <a:lnTo>
                        <a:pt x="486" y="481"/>
                      </a:lnTo>
                      <a:lnTo>
                        <a:pt x="495" y="553"/>
                      </a:lnTo>
                      <a:lnTo>
                        <a:pt x="501" y="679"/>
                      </a:lnTo>
                      <a:lnTo>
                        <a:pt x="510" y="786"/>
                      </a:lnTo>
                      <a:lnTo>
                        <a:pt x="501" y="891"/>
                      </a:lnTo>
                      <a:lnTo>
                        <a:pt x="486" y="1199"/>
                      </a:lnTo>
                      <a:lnTo>
                        <a:pt x="568" y="1232"/>
                      </a:lnTo>
                      <a:lnTo>
                        <a:pt x="664" y="1240"/>
                      </a:lnTo>
                      <a:lnTo>
                        <a:pt x="781" y="1237"/>
                      </a:lnTo>
                      <a:lnTo>
                        <a:pt x="796" y="888"/>
                      </a:lnTo>
                      <a:lnTo>
                        <a:pt x="805" y="690"/>
                      </a:lnTo>
                      <a:lnTo>
                        <a:pt x="790" y="547"/>
                      </a:lnTo>
                      <a:lnTo>
                        <a:pt x="763" y="451"/>
                      </a:lnTo>
                      <a:lnTo>
                        <a:pt x="733" y="305"/>
                      </a:lnTo>
                      <a:lnTo>
                        <a:pt x="715" y="212"/>
                      </a:lnTo>
                      <a:lnTo>
                        <a:pt x="673" y="138"/>
                      </a:lnTo>
                      <a:lnTo>
                        <a:pt x="643" y="69"/>
                      </a:lnTo>
                      <a:lnTo>
                        <a:pt x="634" y="54"/>
                      </a:lnTo>
                      <a:lnTo>
                        <a:pt x="63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10" name="Freeform 124"/>
                <p:cNvSpPr>
                  <a:spLocks/>
                </p:cNvSpPr>
                <p:nvPr/>
              </p:nvSpPr>
              <p:spPr bwMode="auto">
                <a:xfrm>
                  <a:off x="3893" y="1313"/>
                  <a:ext cx="89" cy="137"/>
                </a:xfrm>
                <a:custGeom>
                  <a:avLst/>
                  <a:gdLst>
                    <a:gd name="T0" fmla="*/ 89 w 89"/>
                    <a:gd name="T1" fmla="*/ 38 h 137"/>
                    <a:gd name="T2" fmla="*/ 68 w 89"/>
                    <a:gd name="T3" fmla="*/ 77 h 137"/>
                    <a:gd name="T4" fmla="*/ 67 w 89"/>
                    <a:gd name="T5" fmla="*/ 104 h 137"/>
                    <a:gd name="T6" fmla="*/ 48 w 89"/>
                    <a:gd name="T7" fmla="*/ 137 h 137"/>
                    <a:gd name="T8" fmla="*/ 26 w 89"/>
                    <a:gd name="T9" fmla="*/ 89 h 137"/>
                    <a:gd name="T10" fmla="*/ 10 w 89"/>
                    <a:gd name="T11" fmla="*/ 53 h 137"/>
                    <a:gd name="T12" fmla="*/ 4 w 89"/>
                    <a:gd name="T13" fmla="*/ 24 h 137"/>
                    <a:gd name="T14" fmla="*/ 0 w 89"/>
                    <a:gd name="T15" fmla="*/ 0 h 137"/>
                    <a:gd name="T16" fmla="*/ 33 w 89"/>
                    <a:gd name="T17" fmla="*/ 18 h 137"/>
                    <a:gd name="T18" fmla="*/ 89 w 89"/>
                    <a:gd name="T19" fmla="*/ 38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137"/>
                    <a:gd name="T32" fmla="*/ 89 w 89"/>
                    <a:gd name="T33" fmla="*/ 137 h 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137">
                      <a:moveTo>
                        <a:pt x="89" y="38"/>
                      </a:moveTo>
                      <a:lnTo>
                        <a:pt x="68" y="77"/>
                      </a:lnTo>
                      <a:lnTo>
                        <a:pt x="67" y="104"/>
                      </a:lnTo>
                      <a:lnTo>
                        <a:pt x="48" y="137"/>
                      </a:lnTo>
                      <a:lnTo>
                        <a:pt x="26" y="89"/>
                      </a:lnTo>
                      <a:lnTo>
                        <a:pt x="10" y="53"/>
                      </a:lnTo>
                      <a:lnTo>
                        <a:pt x="4" y="24"/>
                      </a:lnTo>
                      <a:lnTo>
                        <a:pt x="0" y="0"/>
                      </a:lnTo>
                      <a:lnTo>
                        <a:pt x="33" y="18"/>
                      </a:lnTo>
                      <a:lnTo>
                        <a:pt x="89" y="3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11" name="Freeform 125"/>
                <p:cNvSpPr>
                  <a:spLocks/>
                </p:cNvSpPr>
                <p:nvPr/>
              </p:nvSpPr>
              <p:spPr bwMode="auto">
                <a:xfrm>
                  <a:off x="3944" y="1424"/>
                  <a:ext cx="41" cy="84"/>
                </a:xfrm>
                <a:custGeom>
                  <a:avLst/>
                  <a:gdLst>
                    <a:gd name="T0" fmla="*/ 20 w 41"/>
                    <a:gd name="T1" fmla="*/ 0 h 84"/>
                    <a:gd name="T2" fmla="*/ 41 w 41"/>
                    <a:gd name="T3" fmla="*/ 21 h 84"/>
                    <a:gd name="T4" fmla="*/ 41 w 41"/>
                    <a:gd name="T5" fmla="*/ 49 h 84"/>
                    <a:gd name="T6" fmla="*/ 26 w 41"/>
                    <a:gd name="T7" fmla="*/ 84 h 84"/>
                    <a:gd name="T8" fmla="*/ 0 w 41"/>
                    <a:gd name="T9" fmla="*/ 30 h 84"/>
                    <a:gd name="T10" fmla="*/ 20 w 41"/>
                    <a:gd name="T11" fmla="*/ 0 h 84"/>
                    <a:gd name="T12" fmla="*/ 0 60000 65536"/>
                    <a:gd name="T13" fmla="*/ 0 60000 65536"/>
                    <a:gd name="T14" fmla="*/ 0 60000 65536"/>
                    <a:gd name="T15" fmla="*/ 0 60000 65536"/>
                    <a:gd name="T16" fmla="*/ 0 60000 65536"/>
                    <a:gd name="T17" fmla="*/ 0 60000 65536"/>
                    <a:gd name="T18" fmla="*/ 0 w 41"/>
                    <a:gd name="T19" fmla="*/ 0 h 84"/>
                    <a:gd name="T20" fmla="*/ 41 w 41"/>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41" h="84">
                      <a:moveTo>
                        <a:pt x="20" y="0"/>
                      </a:moveTo>
                      <a:lnTo>
                        <a:pt x="41" y="21"/>
                      </a:lnTo>
                      <a:lnTo>
                        <a:pt x="41" y="49"/>
                      </a:lnTo>
                      <a:lnTo>
                        <a:pt x="26" y="84"/>
                      </a:lnTo>
                      <a:lnTo>
                        <a:pt x="0" y="30"/>
                      </a:lnTo>
                      <a:lnTo>
                        <a:pt x="2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412" name="Freeform 126"/>
                <p:cNvSpPr>
                  <a:spLocks/>
                </p:cNvSpPr>
                <p:nvPr/>
              </p:nvSpPr>
              <p:spPr bwMode="auto">
                <a:xfrm>
                  <a:off x="3809" y="1368"/>
                  <a:ext cx="201" cy="570"/>
                </a:xfrm>
                <a:custGeom>
                  <a:avLst/>
                  <a:gdLst>
                    <a:gd name="T0" fmla="*/ 23 w 201"/>
                    <a:gd name="T1" fmla="*/ 0 h 570"/>
                    <a:gd name="T2" fmla="*/ 15 w 201"/>
                    <a:gd name="T3" fmla="*/ 90 h 570"/>
                    <a:gd name="T4" fmla="*/ 12 w 201"/>
                    <a:gd name="T5" fmla="*/ 134 h 570"/>
                    <a:gd name="T6" fmla="*/ 82 w 201"/>
                    <a:gd name="T7" fmla="*/ 137 h 570"/>
                    <a:gd name="T8" fmla="*/ 32 w 201"/>
                    <a:gd name="T9" fmla="*/ 166 h 570"/>
                    <a:gd name="T10" fmla="*/ 64 w 201"/>
                    <a:gd name="T11" fmla="*/ 211 h 570"/>
                    <a:gd name="T12" fmla="*/ 100 w 201"/>
                    <a:gd name="T13" fmla="*/ 274 h 570"/>
                    <a:gd name="T14" fmla="*/ 139 w 201"/>
                    <a:gd name="T15" fmla="*/ 343 h 570"/>
                    <a:gd name="T16" fmla="*/ 174 w 201"/>
                    <a:gd name="T17" fmla="*/ 447 h 570"/>
                    <a:gd name="T18" fmla="*/ 192 w 201"/>
                    <a:gd name="T19" fmla="*/ 516 h 570"/>
                    <a:gd name="T20" fmla="*/ 201 w 201"/>
                    <a:gd name="T21" fmla="*/ 570 h 570"/>
                    <a:gd name="T22" fmla="*/ 177 w 201"/>
                    <a:gd name="T23" fmla="*/ 498 h 570"/>
                    <a:gd name="T24" fmla="*/ 142 w 201"/>
                    <a:gd name="T25" fmla="*/ 382 h 570"/>
                    <a:gd name="T26" fmla="*/ 103 w 201"/>
                    <a:gd name="T27" fmla="*/ 304 h 570"/>
                    <a:gd name="T28" fmla="*/ 50 w 201"/>
                    <a:gd name="T29" fmla="*/ 208 h 570"/>
                    <a:gd name="T30" fmla="*/ 18 w 201"/>
                    <a:gd name="T31" fmla="*/ 163 h 570"/>
                    <a:gd name="T32" fmla="*/ 61 w 201"/>
                    <a:gd name="T33" fmla="*/ 143 h 570"/>
                    <a:gd name="T34" fmla="*/ 0 w 201"/>
                    <a:gd name="T35" fmla="*/ 145 h 570"/>
                    <a:gd name="T36" fmla="*/ 6 w 201"/>
                    <a:gd name="T37" fmla="*/ 116 h 570"/>
                    <a:gd name="T38" fmla="*/ 9 w 201"/>
                    <a:gd name="T39" fmla="*/ 54 h 570"/>
                    <a:gd name="T40" fmla="*/ 23 w 201"/>
                    <a:gd name="T41" fmla="*/ 0 h 5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570"/>
                    <a:gd name="T65" fmla="*/ 201 w 201"/>
                    <a:gd name="T66" fmla="*/ 570 h 5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570">
                      <a:moveTo>
                        <a:pt x="23" y="0"/>
                      </a:moveTo>
                      <a:lnTo>
                        <a:pt x="15" y="90"/>
                      </a:lnTo>
                      <a:lnTo>
                        <a:pt x="12" y="134"/>
                      </a:lnTo>
                      <a:lnTo>
                        <a:pt x="82" y="137"/>
                      </a:lnTo>
                      <a:lnTo>
                        <a:pt x="32" y="166"/>
                      </a:lnTo>
                      <a:lnTo>
                        <a:pt x="64" y="211"/>
                      </a:lnTo>
                      <a:lnTo>
                        <a:pt x="100" y="274"/>
                      </a:lnTo>
                      <a:lnTo>
                        <a:pt x="139" y="343"/>
                      </a:lnTo>
                      <a:lnTo>
                        <a:pt x="174" y="447"/>
                      </a:lnTo>
                      <a:lnTo>
                        <a:pt x="192" y="516"/>
                      </a:lnTo>
                      <a:lnTo>
                        <a:pt x="201" y="570"/>
                      </a:lnTo>
                      <a:lnTo>
                        <a:pt x="177" y="498"/>
                      </a:lnTo>
                      <a:lnTo>
                        <a:pt x="142" y="382"/>
                      </a:lnTo>
                      <a:lnTo>
                        <a:pt x="103" y="304"/>
                      </a:lnTo>
                      <a:lnTo>
                        <a:pt x="50" y="208"/>
                      </a:lnTo>
                      <a:lnTo>
                        <a:pt x="18" y="163"/>
                      </a:lnTo>
                      <a:lnTo>
                        <a:pt x="61" y="143"/>
                      </a:lnTo>
                      <a:lnTo>
                        <a:pt x="0" y="145"/>
                      </a:lnTo>
                      <a:lnTo>
                        <a:pt x="6" y="116"/>
                      </a:lnTo>
                      <a:lnTo>
                        <a:pt x="9" y="54"/>
                      </a:lnTo>
                      <a:lnTo>
                        <a:pt x="2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81374" name="Group 136"/>
              <p:cNvGrpSpPr>
                <a:grpSpLocks/>
              </p:cNvGrpSpPr>
              <p:nvPr/>
            </p:nvGrpSpPr>
            <p:grpSpPr bwMode="auto">
              <a:xfrm>
                <a:off x="3819" y="805"/>
                <a:ext cx="373" cy="539"/>
                <a:chOff x="3819" y="805"/>
                <a:chExt cx="373" cy="539"/>
              </a:xfrm>
            </p:grpSpPr>
            <p:sp>
              <p:nvSpPr>
                <p:cNvPr id="1081390" name="Freeform 128"/>
                <p:cNvSpPr>
                  <a:spLocks/>
                </p:cNvSpPr>
                <p:nvPr/>
              </p:nvSpPr>
              <p:spPr bwMode="auto">
                <a:xfrm>
                  <a:off x="3826" y="805"/>
                  <a:ext cx="366" cy="293"/>
                </a:xfrm>
                <a:custGeom>
                  <a:avLst/>
                  <a:gdLst>
                    <a:gd name="T0" fmla="*/ 25 w 366"/>
                    <a:gd name="T1" fmla="*/ 293 h 293"/>
                    <a:gd name="T2" fmla="*/ 0 w 366"/>
                    <a:gd name="T3" fmla="*/ 195 h 293"/>
                    <a:gd name="T4" fmla="*/ 2 w 366"/>
                    <a:gd name="T5" fmla="*/ 143 h 293"/>
                    <a:gd name="T6" fmla="*/ 16 w 366"/>
                    <a:gd name="T7" fmla="*/ 97 h 293"/>
                    <a:gd name="T8" fmla="*/ 23 w 366"/>
                    <a:gd name="T9" fmla="*/ 52 h 293"/>
                    <a:gd name="T10" fmla="*/ 53 w 366"/>
                    <a:gd name="T11" fmla="*/ 30 h 293"/>
                    <a:gd name="T12" fmla="*/ 85 w 366"/>
                    <a:gd name="T13" fmla="*/ 24 h 293"/>
                    <a:gd name="T14" fmla="*/ 125 w 366"/>
                    <a:gd name="T15" fmla="*/ 4 h 293"/>
                    <a:gd name="T16" fmla="*/ 163 w 366"/>
                    <a:gd name="T17" fmla="*/ 0 h 293"/>
                    <a:gd name="T18" fmla="*/ 197 w 366"/>
                    <a:gd name="T19" fmla="*/ 3 h 293"/>
                    <a:gd name="T20" fmla="*/ 227 w 366"/>
                    <a:gd name="T21" fmla="*/ 10 h 293"/>
                    <a:gd name="T22" fmla="*/ 250 w 366"/>
                    <a:gd name="T23" fmla="*/ 24 h 293"/>
                    <a:gd name="T24" fmla="*/ 283 w 366"/>
                    <a:gd name="T25" fmla="*/ 28 h 293"/>
                    <a:gd name="T26" fmla="*/ 313 w 366"/>
                    <a:gd name="T27" fmla="*/ 37 h 293"/>
                    <a:gd name="T28" fmla="*/ 337 w 366"/>
                    <a:gd name="T29" fmla="*/ 60 h 293"/>
                    <a:gd name="T30" fmla="*/ 343 w 366"/>
                    <a:gd name="T31" fmla="*/ 109 h 293"/>
                    <a:gd name="T32" fmla="*/ 358 w 366"/>
                    <a:gd name="T33" fmla="*/ 130 h 293"/>
                    <a:gd name="T34" fmla="*/ 364 w 366"/>
                    <a:gd name="T35" fmla="*/ 156 h 293"/>
                    <a:gd name="T36" fmla="*/ 366 w 366"/>
                    <a:gd name="T37" fmla="*/ 179 h 293"/>
                    <a:gd name="T38" fmla="*/ 354 w 366"/>
                    <a:gd name="T39" fmla="*/ 203 h 293"/>
                    <a:gd name="T40" fmla="*/ 351 w 366"/>
                    <a:gd name="T41" fmla="*/ 269 h 293"/>
                    <a:gd name="T42" fmla="*/ 25 w 366"/>
                    <a:gd name="T43" fmla="*/ 293 h 2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293"/>
                    <a:gd name="T68" fmla="*/ 366 w 366"/>
                    <a:gd name="T69" fmla="*/ 293 h 2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293">
                      <a:moveTo>
                        <a:pt x="25" y="293"/>
                      </a:moveTo>
                      <a:lnTo>
                        <a:pt x="0" y="195"/>
                      </a:lnTo>
                      <a:lnTo>
                        <a:pt x="2" y="143"/>
                      </a:lnTo>
                      <a:lnTo>
                        <a:pt x="16" y="97"/>
                      </a:lnTo>
                      <a:lnTo>
                        <a:pt x="23" y="52"/>
                      </a:lnTo>
                      <a:lnTo>
                        <a:pt x="53" y="30"/>
                      </a:lnTo>
                      <a:lnTo>
                        <a:pt x="85" y="24"/>
                      </a:lnTo>
                      <a:lnTo>
                        <a:pt x="125" y="4"/>
                      </a:lnTo>
                      <a:lnTo>
                        <a:pt x="163" y="0"/>
                      </a:lnTo>
                      <a:lnTo>
                        <a:pt x="197" y="3"/>
                      </a:lnTo>
                      <a:lnTo>
                        <a:pt x="227" y="10"/>
                      </a:lnTo>
                      <a:lnTo>
                        <a:pt x="250" y="24"/>
                      </a:lnTo>
                      <a:lnTo>
                        <a:pt x="283" y="28"/>
                      </a:lnTo>
                      <a:lnTo>
                        <a:pt x="313" y="37"/>
                      </a:lnTo>
                      <a:lnTo>
                        <a:pt x="337" y="60"/>
                      </a:lnTo>
                      <a:lnTo>
                        <a:pt x="343" y="109"/>
                      </a:lnTo>
                      <a:lnTo>
                        <a:pt x="358" y="130"/>
                      </a:lnTo>
                      <a:lnTo>
                        <a:pt x="364" y="156"/>
                      </a:lnTo>
                      <a:lnTo>
                        <a:pt x="366" y="179"/>
                      </a:lnTo>
                      <a:lnTo>
                        <a:pt x="354" y="203"/>
                      </a:lnTo>
                      <a:lnTo>
                        <a:pt x="351" y="269"/>
                      </a:lnTo>
                      <a:lnTo>
                        <a:pt x="25" y="293"/>
                      </a:lnTo>
                      <a:close/>
                    </a:path>
                  </a:pathLst>
                </a:custGeom>
                <a:solidFill>
                  <a:srgbClr val="201000"/>
                </a:solidFill>
                <a:ln w="12700">
                  <a:solidFill>
                    <a:srgbClr val="201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1" name="Freeform 129"/>
                <p:cNvSpPr>
                  <a:spLocks/>
                </p:cNvSpPr>
                <p:nvPr/>
              </p:nvSpPr>
              <p:spPr bwMode="auto">
                <a:xfrm>
                  <a:off x="3820" y="880"/>
                  <a:ext cx="369" cy="464"/>
                </a:xfrm>
                <a:custGeom>
                  <a:avLst/>
                  <a:gdLst>
                    <a:gd name="T0" fmla="*/ 176 w 369"/>
                    <a:gd name="T1" fmla="*/ 24 h 464"/>
                    <a:gd name="T2" fmla="*/ 125 w 369"/>
                    <a:gd name="T3" fmla="*/ 0 h 464"/>
                    <a:gd name="T4" fmla="*/ 74 w 369"/>
                    <a:gd name="T5" fmla="*/ 24 h 464"/>
                    <a:gd name="T6" fmla="*/ 67 w 369"/>
                    <a:gd name="T7" fmla="*/ 37 h 464"/>
                    <a:gd name="T8" fmla="*/ 70 w 369"/>
                    <a:gd name="T9" fmla="*/ 77 h 464"/>
                    <a:gd name="T10" fmla="*/ 76 w 369"/>
                    <a:gd name="T11" fmla="*/ 128 h 464"/>
                    <a:gd name="T12" fmla="*/ 59 w 369"/>
                    <a:gd name="T13" fmla="*/ 171 h 464"/>
                    <a:gd name="T14" fmla="*/ 59 w 369"/>
                    <a:gd name="T15" fmla="*/ 213 h 464"/>
                    <a:gd name="T16" fmla="*/ 46 w 369"/>
                    <a:gd name="T17" fmla="*/ 209 h 464"/>
                    <a:gd name="T18" fmla="*/ 40 w 369"/>
                    <a:gd name="T19" fmla="*/ 167 h 464"/>
                    <a:gd name="T20" fmla="*/ 25 w 369"/>
                    <a:gd name="T21" fmla="*/ 140 h 464"/>
                    <a:gd name="T22" fmla="*/ 13 w 369"/>
                    <a:gd name="T23" fmla="*/ 135 h 464"/>
                    <a:gd name="T24" fmla="*/ 2 w 369"/>
                    <a:gd name="T25" fmla="*/ 143 h 464"/>
                    <a:gd name="T26" fmla="*/ 0 w 369"/>
                    <a:gd name="T27" fmla="*/ 170 h 464"/>
                    <a:gd name="T28" fmla="*/ 6 w 369"/>
                    <a:gd name="T29" fmla="*/ 204 h 464"/>
                    <a:gd name="T30" fmla="*/ 17 w 369"/>
                    <a:gd name="T31" fmla="*/ 231 h 464"/>
                    <a:gd name="T32" fmla="*/ 28 w 369"/>
                    <a:gd name="T33" fmla="*/ 245 h 464"/>
                    <a:gd name="T34" fmla="*/ 43 w 369"/>
                    <a:gd name="T35" fmla="*/ 260 h 464"/>
                    <a:gd name="T36" fmla="*/ 47 w 369"/>
                    <a:gd name="T37" fmla="*/ 297 h 464"/>
                    <a:gd name="T38" fmla="*/ 62 w 369"/>
                    <a:gd name="T39" fmla="*/ 342 h 464"/>
                    <a:gd name="T40" fmla="*/ 74 w 369"/>
                    <a:gd name="T41" fmla="*/ 359 h 464"/>
                    <a:gd name="T42" fmla="*/ 74 w 369"/>
                    <a:gd name="T43" fmla="*/ 420 h 464"/>
                    <a:gd name="T44" fmla="*/ 125 w 369"/>
                    <a:gd name="T45" fmla="*/ 444 h 464"/>
                    <a:gd name="T46" fmla="*/ 178 w 369"/>
                    <a:gd name="T47" fmla="*/ 464 h 464"/>
                    <a:gd name="T48" fmla="*/ 199 w 369"/>
                    <a:gd name="T49" fmla="*/ 464 h 464"/>
                    <a:gd name="T50" fmla="*/ 230 w 369"/>
                    <a:gd name="T51" fmla="*/ 456 h 464"/>
                    <a:gd name="T52" fmla="*/ 274 w 369"/>
                    <a:gd name="T53" fmla="*/ 435 h 464"/>
                    <a:gd name="T54" fmla="*/ 301 w 369"/>
                    <a:gd name="T55" fmla="*/ 419 h 464"/>
                    <a:gd name="T56" fmla="*/ 306 w 369"/>
                    <a:gd name="T57" fmla="*/ 416 h 464"/>
                    <a:gd name="T58" fmla="*/ 309 w 369"/>
                    <a:gd name="T59" fmla="*/ 369 h 464"/>
                    <a:gd name="T60" fmla="*/ 316 w 369"/>
                    <a:gd name="T61" fmla="*/ 339 h 464"/>
                    <a:gd name="T62" fmla="*/ 322 w 369"/>
                    <a:gd name="T63" fmla="*/ 318 h 464"/>
                    <a:gd name="T64" fmla="*/ 330 w 369"/>
                    <a:gd name="T65" fmla="*/ 294 h 464"/>
                    <a:gd name="T66" fmla="*/ 331 w 369"/>
                    <a:gd name="T67" fmla="*/ 266 h 464"/>
                    <a:gd name="T68" fmla="*/ 360 w 369"/>
                    <a:gd name="T69" fmla="*/ 245 h 464"/>
                    <a:gd name="T70" fmla="*/ 369 w 369"/>
                    <a:gd name="T71" fmla="*/ 206 h 464"/>
                    <a:gd name="T72" fmla="*/ 366 w 369"/>
                    <a:gd name="T73" fmla="*/ 182 h 464"/>
                    <a:gd name="T74" fmla="*/ 360 w 369"/>
                    <a:gd name="T75" fmla="*/ 156 h 464"/>
                    <a:gd name="T76" fmla="*/ 354 w 369"/>
                    <a:gd name="T77" fmla="*/ 147 h 464"/>
                    <a:gd name="T78" fmla="*/ 339 w 369"/>
                    <a:gd name="T79" fmla="*/ 141 h 464"/>
                    <a:gd name="T80" fmla="*/ 330 w 369"/>
                    <a:gd name="T81" fmla="*/ 150 h 464"/>
                    <a:gd name="T82" fmla="*/ 326 w 369"/>
                    <a:gd name="T83" fmla="*/ 156 h 464"/>
                    <a:gd name="T84" fmla="*/ 323 w 369"/>
                    <a:gd name="T85" fmla="*/ 166 h 464"/>
                    <a:gd name="T86" fmla="*/ 318 w 369"/>
                    <a:gd name="T87" fmla="*/ 202 h 464"/>
                    <a:gd name="T88" fmla="*/ 313 w 369"/>
                    <a:gd name="T89" fmla="*/ 202 h 464"/>
                    <a:gd name="T90" fmla="*/ 313 w 369"/>
                    <a:gd name="T91" fmla="*/ 156 h 464"/>
                    <a:gd name="T92" fmla="*/ 329 w 369"/>
                    <a:gd name="T93" fmla="*/ 128 h 464"/>
                    <a:gd name="T94" fmla="*/ 319 w 369"/>
                    <a:gd name="T95" fmla="*/ 75 h 464"/>
                    <a:gd name="T96" fmla="*/ 312 w 369"/>
                    <a:gd name="T97" fmla="*/ 34 h 464"/>
                    <a:gd name="T98" fmla="*/ 286 w 369"/>
                    <a:gd name="T99" fmla="*/ 9 h 464"/>
                    <a:gd name="T100" fmla="*/ 257 w 369"/>
                    <a:gd name="T101" fmla="*/ 0 h 464"/>
                    <a:gd name="T102" fmla="*/ 226 w 369"/>
                    <a:gd name="T103" fmla="*/ 0 h 464"/>
                    <a:gd name="T104" fmla="*/ 176 w 369"/>
                    <a:gd name="T105" fmla="*/ 24 h 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9"/>
                    <a:gd name="T160" fmla="*/ 0 h 464"/>
                    <a:gd name="T161" fmla="*/ 369 w 369"/>
                    <a:gd name="T162" fmla="*/ 464 h 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9" h="464">
                      <a:moveTo>
                        <a:pt x="176" y="24"/>
                      </a:moveTo>
                      <a:lnTo>
                        <a:pt x="125" y="0"/>
                      </a:lnTo>
                      <a:lnTo>
                        <a:pt x="74" y="24"/>
                      </a:lnTo>
                      <a:lnTo>
                        <a:pt x="67" y="37"/>
                      </a:lnTo>
                      <a:lnTo>
                        <a:pt x="70" y="77"/>
                      </a:lnTo>
                      <a:lnTo>
                        <a:pt x="76" y="128"/>
                      </a:lnTo>
                      <a:lnTo>
                        <a:pt x="59" y="171"/>
                      </a:lnTo>
                      <a:lnTo>
                        <a:pt x="59" y="213"/>
                      </a:lnTo>
                      <a:lnTo>
                        <a:pt x="46" y="209"/>
                      </a:lnTo>
                      <a:lnTo>
                        <a:pt x="40" y="167"/>
                      </a:lnTo>
                      <a:lnTo>
                        <a:pt x="25" y="140"/>
                      </a:lnTo>
                      <a:lnTo>
                        <a:pt x="13" y="135"/>
                      </a:lnTo>
                      <a:lnTo>
                        <a:pt x="2" y="143"/>
                      </a:lnTo>
                      <a:lnTo>
                        <a:pt x="0" y="170"/>
                      </a:lnTo>
                      <a:lnTo>
                        <a:pt x="6" y="204"/>
                      </a:lnTo>
                      <a:lnTo>
                        <a:pt x="17" y="231"/>
                      </a:lnTo>
                      <a:lnTo>
                        <a:pt x="28" y="245"/>
                      </a:lnTo>
                      <a:lnTo>
                        <a:pt x="43" y="260"/>
                      </a:lnTo>
                      <a:lnTo>
                        <a:pt x="47" y="297"/>
                      </a:lnTo>
                      <a:lnTo>
                        <a:pt x="62" y="342"/>
                      </a:lnTo>
                      <a:lnTo>
                        <a:pt x="74" y="359"/>
                      </a:lnTo>
                      <a:lnTo>
                        <a:pt x="74" y="420"/>
                      </a:lnTo>
                      <a:lnTo>
                        <a:pt x="125" y="444"/>
                      </a:lnTo>
                      <a:lnTo>
                        <a:pt x="178" y="464"/>
                      </a:lnTo>
                      <a:lnTo>
                        <a:pt x="199" y="464"/>
                      </a:lnTo>
                      <a:lnTo>
                        <a:pt x="230" y="456"/>
                      </a:lnTo>
                      <a:lnTo>
                        <a:pt x="274" y="435"/>
                      </a:lnTo>
                      <a:lnTo>
                        <a:pt x="301" y="419"/>
                      </a:lnTo>
                      <a:lnTo>
                        <a:pt x="306" y="416"/>
                      </a:lnTo>
                      <a:lnTo>
                        <a:pt x="309" y="369"/>
                      </a:lnTo>
                      <a:lnTo>
                        <a:pt x="316" y="339"/>
                      </a:lnTo>
                      <a:lnTo>
                        <a:pt x="322" y="318"/>
                      </a:lnTo>
                      <a:lnTo>
                        <a:pt x="330" y="294"/>
                      </a:lnTo>
                      <a:lnTo>
                        <a:pt x="331" y="266"/>
                      </a:lnTo>
                      <a:lnTo>
                        <a:pt x="360" y="245"/>
                      </a:lnTo>
                      <a:lnTo>
                        <a:pt x="369" y="206"/>
                      </a:lnTo>
                      <a:lnTo>
                        <a:pt x="366" y="182"/>
                      </a:lnTo>
                      <a:lnTo>
                        <a:pt x="360" y="156"/>
                      </a:lnTo>
                      <a:lnTo>
                        <a:pt x="354" y="147"/>
                      </a:lnTo>
                      <a:lnTo>
                        <a:pt x="339" y="141"/>
                      </a:lnTo>
                      <a:lnTo>
                        <a:pt x="330" y="150"/>
                      </a:lnTo>
                      <a:lnTo>
                        <a:pt x="326" y="156"/>
                      </a:lnTo>
                      <a:lnTo>
                        <a:pt x="323" y="166"/>
                      </a:lnTo>
                      <a:lnTo>
                        <a:pt x="318" y="202"/>
                      </a:lnTo>
                      <a:lnTo>
                        <a:pt x="313" y="202"/>
                      </a:lnTo>
                      <a:lnTo>
                        <a:pt x="313" y="156"/>
                      </a:lnTo>
                      <a:lnTo>
                        <a:pt x="329" y="128"/>
                      </a:lnTo>
                      <a:lnTo>
                        <a:pt x="319" y="75"/>
                      </a:lnTo>
                      <a:lnTo>
                        <a:pt x="312" y="34"/>
                      </a:lnTo>
                      <a:lnTo>
                        <a:pt x="286" y="9"/>
                      </a:lnTo>
                      <a:lnTo>
                        <a:pt x="257" y="0"/>
                      </a:lnTo>
                      <a:lnTo>
                        <a:pt x="226" y="0"/>
                      </a:lnTo>
                      <a:lnTo>
                        <a:pt x="176" y="24"/>
                      </a:lnTo>
                      <a:close/>
                    </a:path>
                  </a:pathLst>
                </a:custGeom>
                <a:solidFill>
                  <a:srgbClr val="FFC080"/>
                </a:solidFill>
                <a:ln w="12700">
                  <a:solidFill>
                    <a:srgbClr val="603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2" name="Freeform 130"/>
                <p:cNvSpPr>
                  <a:spLocks/>
                </p:cNvSpPr>
                <p:nvPr/>
              </p:nvSpPr>
              <p:spPr bwMode="auto">
                <a:xfrm>
                  <a:off x="3819" y="880"/>
                  <a:ext cx="258" cy="462"/>
                </a:xfrm>
                <a:custGeom>
                  <a:avLst/>
                  <a:gdLst>
                    <a:gd name="T0" fmla="*/ 120 w 258"/>
                    <a:gd name="T1" fmla="*/ 34 h 462"/>
                    <a:gd name="T2" fmla="*/ 114 w 258"/>
                    <a:gd name="T3" fmla="*/ 85 h 462"/>
                    <a:gd name="T4" fmla="*/ 127 w 258"/>
                    <a:gd name="T5" fmla="*/ 119 h 462"/>
                    <a:gd name="T6" fmla="*/ 173 w 258"/>
                    <a:gd name="T7" fmla="*/ 124 h 462"/>
                    <a:gd name="T8" fmla="*/ 190 w 258"/>
                    <a:gd name="T9" fmla="*/ 178 h 462"/>
                    <a:gd name="T10" fmla="*/ 168 w 258"/>
                    <a:gd name="T11" fmla="*/ 254 h 462"/>
                    <a:gd name="T12" fmla="*/ 182 w 258"/>
                    <a:gd name="T13" fmla="*/ 269 h 462"/>
                    <a:gd name="T14" fmla="*/ 202 w 258"/>
                    <a:gd name="T15" fmla="*/ 269 h 462"/>
                    <a:gd name="T16" fmla="*/ 218 w 258"/>
                    <a:gd name="T17" fmla="*/ 260 h 462"/>
                    <a:gd name="T18" fmla="*/ 204 w 258"/>
                    <a:gd name="T19" fmla="*/ 275 h 462"/>
                    <a:gd name="T20" fmla="*/ 169 w 258"/>
                    <a:gd name="T21" fmla="*/ 286 h 462"/>
                    <a:gd name="T22" fmla="*/ 158 w 258"/>
                    <a:gd name="T23" fmla="*/ 262 h 462"/>
                    <a:gd name="T24" fmla="*/ 169 w 258"/>
                    <a:gd name="T25" fmla="*/ 217 h 462"/>
                    <a:gd name="T26" fmla="*/ 148 w 258"/>
                    <a:gd name="T27" fmla="*/ 179 h 462"/>
                    <a:gd name="T28" fmla="*/ 119 w 258"/>
                    <a:gd name="T29" fmla="*/ 187 h 462"/>
                    <a:gd name="T30" fmla="*/ 108 w 258"/>
                    <a:gd name="T31" fmla="*/ 229 h 462"/>
                    <a:gd name="T32" fmla="*/ 110 w 258"/>
                    <a:gd name="T33" fmla="*/ 281 h 462"/>
                    <a:gd name="T34" fmla="*/ 111 w 258"/>
                    <a:gd name="T35" fmla="*/ 334 h 462"/>
                    <a:gd name="T36" fmla="*/ 133 w 258"/>
                    <a:gd name="T37" fmla="*/ 374 h 462"/>
                    <a:gd name="T38" fmla="*/ 182 w 258"/>
                    <a:gd name="T39" fmla="*/ 397 h 462"/>
                    <a:gd name="T40" fmla="*/ 258 w 258"/>
                    <a:gd name="T41" fmla="*/ 382 h 462"/>
                    <a:gd name="T42" fmla="*/ 193 w 258"/>
                    <a:gd name="T43" fmla="*/ 439 h 462"/>
                    <a:gd name="T44" fmla="*/ 127 w 258"/>
                    <a:gd name="T45" fmla="*/ 442 h 462"/>
                    <a:gd name="T46" fmla="*/ 76 w 258"/>
                    <a:gd name="T47" fmla="*/ 361 h 462"/>
                    <a:gd name="T48" fmla="*/ 48 w 258"/>
                    <a:gd name="T49" fmla="*/ 292 h 462"/>
                    <a:gd name="T50" fmla="*/ 19 w 258"/>
                    <a:gd name="T51" fmla="*/ 232 h 462"/>
                    <a:gd name="T52" fmla="*/ 0 w 258"/>
                    <a:gd name="T53" fmla="*/ 170 h 462"/>
                    <a:gd name="T54" fmla="*/ 14 w 258"/>
                    <a:gd name="T55" fmla="*/ 136 h 462"/>
                    <a:gd name="T56" fmla="*/ 40 w 258"/>
                    <a:gd name="T57" fmla="*/ 170 h 462"/>
                    <a:gd name="T58" fmla="*/ 60 w 258"/>
                    <a:gd name="T59" fmla="*/ 214 h 462"/>
                    <a:gd name="T60" fmla="*/ 75 w 258"/>
                    <a:gd name="T61" fmla="*/ 126 h 462"/>
                    <a:gd name="T62" fmla="*/ 75 w 258"/>
                    <a:gd name="T63" fmla="*/ 24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462"/>
                    <a:gd name="T98" fmla="*/ 258 w 258"/>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462">
                      <a:moveTo>
                        <a:pt x="125" y="0"/>
                      </a:moveTo>
                      <a:lnTo>
                        <a:pt x="120" y="34"/>
                      </a:lnTo>
                      <a:lnTo>
                        <a:pt x="115" y="64"/>
                      </a:lnTo>
                      <a:lnTo>
                        <a:pt x="114" y="85"/>
                      </a:lnTo>
                      <a:lnTo>
                        <a:pt x="117" y="105"/>
                      </a:lnTo>
                      <a:lnTo>
                        <a:pt x="127" y="119"/>
                      </a:lnTo>
                      <a:lnTo>
                        <a:pt x="154" y="124"/>
                      </a:lnTo>
                      <a:lnTo>
                        <a:pt x="173" y="124"/>
                      </a:lnTo>
                      <a:lnTo>
                        <a:pt x="190" y="137"/>
                      </a:lnTo>
                      <a:lnTo>
                        <a:pt x="190" y="178"/>
                      </a:lnTo>
                      <a:lnTo>
                        <a:pt x="178" y="231"/>
                      </a:lnTo>
                      <a:lnTo>
                        <a:pt x="168" y="254"/>
                      </a:lnTo>
                      <a:lnTo>
                        <a:pt x="172" y="263"/>
                      </a:lnTo>
                      <a:lnTo>
                        <a:pt x="182" y="269"/>
                      </a:lnTo>
                      <a:lnTo>
                        <a:pt x="191" y="270"/>
                      </a:lnTo>
                      <a:lnTo>
                        <a:pt x="202" y="269"/>
                      </a:lnTo>
                      <a:lnTo>
                        <a:pt x="208" y="263"/>
                      </a:lnTo>
                      <a:lnTo>
                        <a:pt x="218" y="260"/>
                      </a:lnTo>
                      <a:lnTo>
                        <a:pt x="220" y="266"/>
                      </a:lnTo>
                      <a:lnTo>
                        <a:pt x="204" y="275"/>
                      </a:lnTo>
                      <a:lnTo>
                        <a:pt x="187" y="287"/>
                      </a:lnTo>
                      <a:lnTo>
                        <a:pt x="169" y="286"/>
                      </a:lnTo>
                      <a:lnTo>
                        <a:pt x="161" y="272"/>
                      </a:lnTo>
                      <a:lnTo>
                        <a:pt x="158" y="262"/>
                      </a:lnTo>
                      <a:lnTo>
                        <a:pt x="163" y="251"/>
                      </a:lnTo>
                      <a:lnTo>
                        <a:pt x="169" y="217"/>
                      </a:lnTo>
                      <a:lnTo>
                        <a:pt x="166" y="182"/>
                      </a:lnTo>
                      <a:lnTo>
                        <a:pt x="148" y="179"/>
                      </a:lnTo>
                      <a:lnTo>
                        <a:pt x="133" y="182"/>
                      </a:lnTo>
                      <a:lnTo>
                        <a:pt x="119" y="187"/>
                      </a:lnTo>
                      <a:lnTo>
                        <a:pt x="103" y="199"/>
                      </a:lnTo>
                      <a:lnTo>
                        <a:pt x="108" y="229"/>
                      </a:lnTo>
                      <a:lnTo>
                        <a:pt x="112" y="257"/>
                      </a:lnTo>
                      <a:lnTo>
                        <a:pt x="110" y="281"/>
                      </a:lnTo>
                      <a:lnTo>
                        <a:pt x="107" y="301"/>
                      </a:lnTo>
                      <a:lnTo>
                        <a:pt x="111" y="334"/>
                      </a:lnTo>
                      <a:lnTo>
                        <a:pt x="122" y="358"/>
                      </a:lnTo>
                      <a:lnTo>
                        <a:pt x="133" y="374"/>
                      </a:lnTo>
                      <a:lnTo>
                        <a:pt x="151" y="387"/>
                      </a:lnTo>
                      <a:lnTo>
                        <a:pt x="182" y="397"/>
                      </a:lnTo>
                      <a:lnTo>
                        <a:pt x="219" y="394"/>
                      </a:lnTo>
                      <a:lnTo>
                        <a:pt x="258" y="382"/>
                      </a:lnTo>
                      <a:lnTo>
                        <a:pt x="195" y="409"/>
                      </a:lnTo>
                      <a:lnTo>
                        <a:pt x="193" y="439"/>
                      </a:lnTo>
                      <a:lnTo>
                        <a:pt x="180" y="462"/>
                      </a:lnTo>
                      <a:lnTo>
                        <a:pt x="127" y="442"/>
                      </a:lnTo>
                      <a:lnTo>
                        <a:pt x="73" y="421"/>
                      </a:lnTo>
                      <a:lnTo>
                        <a:pt x="76" y="361"/>
                      </a:lnTo>
                      <a:lnTo>
                        <a:pt x="61" y="337"/>
                      </a:lnTo>
                      <a:lnTo>
                        <a:pt x="48" y="292"/>
                      </a:lnTo>
                      <a:lnTo>
                        <a:pt x="44" y="262"/>
                      </a:lnTo>
                      <a:lnTo>
                        <a:pt x="19" y="232"/>
                      </a:lnTo>
                      <a:lnTo>
                        <a:pt x="6" y="203"/>
                      </a:lnTo>
                      <a:lnTo>
                        <a:pt x="0" y="170"/>
                      </a:lnTo>
                      <a:lnTo>
                        <a:pt x="3" y="142"/>
                      </a:lnTo>
                      <a:lnTo>
                        <a:pt x="14" y="136"/>
                      </a:lnTo>
                      <a:lnTo>
                        <a:pt x="25" y="140"/>
                      </a:lnTo>
                      <a:lnTo>
                        <a:pt x="40" y="170"/>
                      </a:lnTo>
                      <a:lnTo>
                        <a:pt x="46" y="206"/>
                      </a:lnTo>
                      <a:lnTo>
                        <a:pt x="60" y="214"/>
                      </a:lnTo>
                      <a:lnTo>
                        <a:pt x="62" y="167"/>
                      </a:lnTo>
                      <a:lnTo>
                        <a:pt x="75" y="126"/>
                      </a:lnTo>
                      <a:lnTo>
                        <a:pt x="66" y="40"/>
                      </a:lnTo>
                      <a:lnTo>
                        <a:pt x="75" y="24"/>
                      </a:lnTo>
                      <a:lnTo>
                        <a:pt x="125"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3" name="Freeform 131"/>
                <p:cNvSpPr>
                  <a:spLocks/>
                </p:cNvSpPr>
                <p:nvPr/>
              </p:nvSpPr>
              <p:spPr bwMode="auto">
                <a:xfrm>
                  <a:off x="4031" y="1015"/>
                  <a:ext cx="80" cy="59"/>
                </a:xfrm>
                <a:custGeom>
                  <a:avLst/>
                  <a:gdLst>
                    <a:gd name="T0" fmla="*/ 9 w 80"/>
                    <a:gd name="T1" fmla="*/ 9 h 59"/>
                    <a:gd name="T2" fmla="*/ 28 w 80"/>
                    <a:gd name="T3" fmla="*/ 0 h 59"/>
                    <a:gd name="T4" fmla="*/ 64 w 80"/>
                    <a:gd name="T5" fmla="*/ 1 h 59"/>
                    <a:gd name="T6" fmla="*/ 80 w 80"/>
                    <a:gd name="T7" fmla="*/ 12 h 59"/>
                    <a:gd name="T8" fmla="*/ 68 w 80"/>
                    <a:gd name="T9" fmla="*/ 13 h 59"/>
                    <a:gd name="T10" fmla="*/ 63 w 80"/>
                    <a:gd name="T11" fmla="*/ 35 h 59"/>
                    <a:gd name="T12" fmla="*/ 35 w 80"/>
                    <a:gd name="T13" fmla="*/ 40 h 59"/>
                    <a:gd name="T14" fmla="*/ 22 w 80"/>
                    <a:gd name="T15" fmla="*/ 40 h 59"/>
                    <a:gd name="T16" fmla="*/ 30 w 80"/>
                    <a:gd name="T17" fmla="*/ 59 h 59"/>
                    <a:gd name="T18" fmla="*/ 10 w 80"/>
                    <a:gd name="T19" fmla="*/ 46 h 59"/>
                    <a:gd name="T20" fmla="*/ 0 w 80"/>
                    <a:gd name="T21" fmla="*/ 26 h 59"/>
                    <a:gd name="T22" fmla="*/ 9 w 80"/>
                    <a:gd name="T23" fmla="*/ 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59"/>
                    <a:gd name="T38" fmla="*/ 80 w 8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59">
                      <a:moveTo>
                        <a:pt x="9" y="9"/>
                      </a:moveTo>
                      <a:lnTo>
                        <a:pt x="28" y="0"/>
                      </a:lnTo>
                      <a:lnTo>
                        <a:pt x="64" y="1"/>
                      </a:lnTo>
                      <a:lnTo>
                        <a:pt x="80" y="12"/>
                      </a:lnTo>
                      <a:lnTo>
                        <a:pt x="68" y="13"/>
                      </a:lnTo>
                      <a:lnTo>
                        <a:pt x="63" y="35"/>
                      </a:lnTo>
                      <a:lnTo>
                        <a:pt x="35" y="40"/>
                      </a:lnTo>
                      <a:lnTo>
                        <a:pt x="22" y="40"/>
                      </a:lnTo>
                      <a:lnTo>
                        <a:pt x="30" y="59"/>
                      </a:lnTo>
                      <a:lnTo>
                        <a:pt x="10" y="46"/>
                      </a:lnTo>
                      <a:lnTo>
                        <a:pt x="0" y="26"/>
                      </a:lnTo>
                      <a:lnTo>
                        <a:pt x="9" y="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4" name="Freeform 132"/>
                <p:cNvSpPr>
                  <a:spLocks/>
                </p:cNvSpPr>
                <p:nvPr/>
              </p:nvSpPr>
              <p:spPr bwMode="auto">
                <a:xfrm>
                  <a:off x="3968" y="1201"/>
                  <a:ext cx="96" cy="17"/>
                </a:xfrm>
                <a:custGeom>
                  <a:avLst/>
                  <a:gdLst>
                    <a:gd name="T0" fmla="*/ 2 w 96"/>
                    <a:gd name="T1" fmla="*/ 6 h 17"/>
                    <a:gd name="T2" fmla="*/ 11 w 96"/>
                    <a:gd name="T3" fmla="*/ 7 h 17"/>
                    <a:gd name="T4" fmla="*/ 31 w 96"/>
                    <a:gd name="T5" fmla="*/ 1 h 17"/>
                    <a:gd name="T6" fmla="*/ 43 w 96"/>
                    <a:gd name="T7" fmla="*/ 3 h 17"/>
                    <a:gd name="T8" fmla="*/ 55 w 96"/>
                    <a:gd name="T9" fmla="*/ 0 h 17"/>
                    <a:gd name="T10" fmla="*/ 78 w 96"/>
                    <a:gd name="T11" fmla="*/ 4 h 17"/>
                    <a:gd name="T12" fmla="*/ 94 w 96"/>
                    <a:gd name="T13" fmla="*/ 2 h 17"/>
                    <a:gd name="T14" fmla="*/ 96 w 96"/>
                    <a:gd name="T15" fmla="*/ 13 h 17"/>
                    <a:gd name="T16" fmla="*/ 77 w 96"/>
                    <a:gd name="T17" fmla="*/ 7 h 17"/>
                    <a:gd name="T18" fmla="*/ 63 w 96"/>
                    <a:gd name="T19" fmla="*/ 6 h 17"/>
                    <a:gd name="T20" fmla="*/ 45 w 96"/>
                    <a:gd name="T21" fmla="*/ 8 h 17"/>
                    <a:gd name="T22" fmla="*/ 32 w 96"/>
                    <a:gd name="T23" fmla="*/ 6 h 17"/>
                    <a:gd name="T24" fmla="*/ 11 w 96"/>
                    <a:gd name="T25" fmla="*/ 11 h 17"/>
                    <a:gd name="T26" fmla="*/ 0 w 96"/>
                    <a:gd name="T27" fmla="*/ 17 h 17"/>
                    <a:gd name="T28" fmla="*/ 2 w 96"/>
                    <a:gd name="T29" fmla="*/ 6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
                    <a:gd name="T46" fmla="*/ 0 h 17"/>
                    <a:gd name="T47" fmla="*/ 96 w 96"/>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 h="17">
                      <a:moveTo>
                        <a:pt x="2" y="6"/>
                      </a:moveTo>
                      <a:lnTo>
                        <a:pt x="11" y="7"/>
                      </a:lnTo>
                      <a:lnTo>
                        <a:pt x="31" y="1"/>
                      </a:lnTo>
                      <a:lnTo>
                        <a:pt x="43" y="3"/>
                      </a:lnTo>
                      <a:lnTo>
                        <a:pt x="55" y="0"/>
                      </a:lnTo>
                      <a:lnTo>
                        <a:pt x="78" y="4"/>
                      </a:lnTo>
                      <a:lnTo>
                        <a:pt x="94" y="2"/>
                      </a:lnTo>
                      <a:lnTo>
                        <a:pt x="96" y="13"/>
                      </a:lnTo>
                      <a:lnTo>
                        <a:pt x="77" y="7"/>
                      </a:lnTo>
                      <a:lnTo>
                        <a:pt x="63" y="6"/>
                      </a:lnTo>
                      <a:lnTo>
                        <a:pt x="45" y="8"/>
                      </a:lnTo>
                      <a:lnTo>
                        <a:pt x="32" y="6"/>
                      </a:lnTo>
                      <a:lnTo>
                        <a:pt x="11" y="11"/>
                      </a:lnTo>
                      <a:lnTo>
                        <a:pt x="0" y="17"/>
                      </a:lnTo>
                      <a:lnTo>
                        <a:pt x="2" y="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5" name="Freeform 133"/>
                <p:cNvSpPr>
                  <a:spLocks/>
                </p:cNvSpPr>
                <p:nvPr/>
              </p:nvSpPr>
              <p:spPr bwMode="auto">
                <a:xfrm>
                  <a:off x="3981" y="1227"/>
                  <a:ext cx="58" cy="18"/>
                </a:xfrm>
                <a:custGeom>
                  <a:avLst/>
                  <a:gdLst>
                    <a:gd name="T0" fmla="*/ 58 w 58"/>
                    <a:gd name="T1" fmla="*/ 0 h 18"/>
                    <a:gd name="T2" fmla="*/ 35 w 58"/>
                    <a:gd name="T3" fmla="*/ 3 h 18"/>
                    <a:gd name="T4" fmla="*/ 11 w 58"/>
                    <a:gd name="T5" fmla="*/ 1 h 18"/>
                    <a:gd name="T6" fmla="*/ 0 w 58"/>
                    <a:gd name="T7" fmla="*/ 1 h 18"/>
                    <a:gd name="T8" fmla="*/ 0 w 58"/>
                    <a:gd name="T9" fmla="*/ 13 h 18"/>
                    <a:gd name="T10" fmla="*/ 6 w 58"/>
                    <a:gd name="T11" fmla="*/ 18 h 18"/>
                    <a:gd name="T12" fmla="*/ 25 w 58"/>
                    <a:gd name="T13" fmla="*/ 12 h 18"/>
                    <a:gd name="T14" fmla="*/ 41 w 58"/>
                    <a:gd name="T15" fmla="*/ 9 h 18"/>
                    <a:gd name="T16" fmla="*/ 58 w 5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8"/>
                    <a:gd name="T29" fmla="*/ 58 w 5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8">
                      <a:moveTo>
                        <a:pt x="58" y="0"/>
                      </a:moveTo>
                      <a:lnTo>
                        <a:pt x="35" y="3"/>
                      </a:lnTo>
                      <a:lnTo>
                        <a:pt x="11" y="1"/>
                      </a:lnTo>
                      <a:lnTo>
                        <a:pt x="0" y="1"/>
                      </a:lnTo>
                      <a:lnTo>
                        <a:pt x="0" y="13"/>
                      </a:lnTo>
                      <a:lnTo>
                        <a:pt x="6" y="18"/>
                      </a:lnTo>
                      <a:lnTo>
                        <a:pt x="25" y="12"/>
                      </a:lnTo>
                      <a:lnTo>
                        <a:pt x="41" y="9"/>
                      </a:lnTo>
                      <a:lnTo>
                        <a:pt x="58"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6" name="Freeform 134"/>
                <p:cNvSpPr>
                  <a:spLocks/>
                </p:cNvSpPr>
                <p:nvPr/>
              </p:nvSpPr>
              <p:spPr bwMode="auto">
                <a:xfrm>
                  <a:off x="4013" y="1174"/>
                  <a:ext cx="5" cy="20"/>
                </a:xfrm>
                <a:custGeom>
                  <a:avLst/>
                  <a:gdLst>
                    <a:gd name="T0" fmla="*/ 3 w 5"/>
                    <a:gd name="T1" fmla="*/ 0 h 20"/>
                    <a:gd name="T2" fmla="*/ 4 w 5"/>
                    <a:gd name="T3" fmla="*/ 13 h 20"/>
                    <a:gd name="T4" fmla="*/ 5 w 5"/>
                    <a:gd name="T5" fmla="*/ 18 h 20"/>
                    <a:gd name="T6" fmla="*/ 0 w 5"/>
                    <a:gd name="T7" fmla="*/ 20 h 20"/>
                    <a:gd name="T8" fmla="*/ 1 w 5"/>
                    <a:gd name="T9" fmla="*/ 12 h 20"/>
                    <a:gd name="T10" fmla="*/ 3 w 5"/>
                    <a:gd name="T11" fmla="*/ 0 h 20"/>
                    <a:gd name="T12" fmla="*/ 0 60000 65536"/>
                    <a:gd name="T13" fmla="*/ 0 60000 65536"/>
                    <a:gd name="T14" fmla="*/ 0 60000 65536"/>
                    <a:gd name="T15" fmla="*/ 0 60000 65536"/>
                    <a:gd name="T16" fmla="*/ 0 60000 65536"/>
                    <a:gd name="T17" fmla="*/ 0 60000 65536"/>
                    <a:gd name="T18" fmla="*/ 0 w 5"/>
                    <a:gd name="T19" fmla="*/ 0 h 20"/>
                    <a:gd name="T20" fmla="*/ 5 w 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 h="20">
                      <a:moveTo>
                        <a:pt x="3" y="0"/>
                      </a:moveTo>
                      <a:lnTo>
                        <a:pt x="4" y="13"/>
                      </a:lnTo>
                      <a:lnTo>
                        <a:pt x="5" y="18"/>
                      </a:lnTo>
                      <a:lnTo>
                        <a:pt x="0" y="20"/>
                      </a:lnTo>
                      <a:lnTo>
                        <a:pt x="1" y="12"/>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97" name="Freeform 135"/>
                <p:cNvSpPr>
                  <a:spLocks/>
                </p:cNvSpPr>
                <p:nvPr/>
              </p:nvSpPr>
              <p:spPr bwMode="auto">
                <a:xfrm>
                  <a:off x="4155" y="1057"/>
                  <a:ext cx="16" cy="48"/>
                </a:xfrm>
                <a:custGeom>
                  <a:avLst/>
                  <a:gdLst>
                    <a:gd name="T0" fmla="*/ 6 w 16"/>
                    <a:gd name="T1" fmla="*/ 0 h 48"/>
                    <a:gd name="T2" fmla="*/ 0 w 16"/>
                    <a:gd name="T3" fmla="*/ 13 h 48"/>
                    <a:gd name="T4" fmla="*/ 5 w 16"/>
                    <a:gd name="T5" fmla="*/ 34 h 48"/>
                    <a:gd name="T6" fmla="*/ 4 w 16"/>
                    <a:gd name="T7" fmla="*/ 48 h 48"/>
                    <a:gd name="T8" fmla="*/ 16 w 16"/>
                    <a:gd name="T9" fmla="*/ 27 h 48"/>
                    <a:gd name="T10" fmla="*/ 6 w 16"/>
                    <a:gd name="T11" fmla="*/ 0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6" y="0"/>
                      </a:moveTo>
                      <a:lnTo>
                        <a:pt x="0" y="13"/>
                      </a:lnTo>
                      <a:lnTo>
                        <a:pt x="5" y="34"/>
                      </a:lnTo>
                      <a:lnTo>
                        <a:pt x="4" y="48"/>
                      </a:lnTo>
                      <a:lnTo>
                        <a:pt x="16" y="27"/>
                      </a:lnTo>
                      <a:lnTo>
                        <a:pt x="6"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81375" name="Group 151"/>
              <p:cNvGrpSpPr>
                <a:grpSpLocks/>
              </p:cNvGrpSpPr>
              <p:nvPr/>
            </p:nvGrpSpPr>
            <p:grpSpPr bwMode="auto">
              <a:xfrm>
                <a:off x="3140" y="1099"/>
                <a:ext cx="229" cy="490"/>
                <a:chOff x="3140" y="1099"/>
                <a:chExt cx="229" cy="490"/>
              </a:xfrm>
            </p:grpSpPr>
            <p:grpSp>
              <p:nvGrpSpPr>
                <p:cNvPr id="1081376" name="Group 147"/>
                <p:cNvGrpSpPr>
                  <a:grpSpLocks/>
                </p:cNvGrpSpPr>
                <p:nvPr/>
              </p:nvGrpSpPr>
              <p:grpSpPr bwMode="auto">
                <a:xfrm>
                  <a:off x="3140" y="1099"/>
                  <a:ext cx="224" cy="428"/>
                  <a:chOff x="3140" y="1099"/>
                  <a:chExt cx="224" cy="428"/>
                </a:xfrm>
              </p:grpSpPr>
              <p:sp>
                <p:nvSpPr>
                  <p:cNvPr id="1081380" name="Freeform 137"/>
                  <p:cNvSpPr>
                    <a:spLocks/>
                  </p:cNvSpPr>
                  <p:nvPr/>
                </p:nvSpPr>
                <p:spPr bwMode="auto">
                  <a:xfrm>
                    <a:off x="3140" y="1099"/>
                    <a:ext cx="224" cy="428"/>
                  </a:xfrm>
                  <a:custGeom>
                    <a:avLst/>
                    <a:gdLst>
                      <a:gd name="T0" fmla="*/ 152 w 224"/>
                      <a:gd name="T1" fmla="*/ 138 h 428"/>
                      <a:gd name="T2" fmla="*/ 127 w 224"/>
                      <a:gd name="T3" fmla="*/ 102 h 428"/>
                      <a:gd name="T4" fmla="*/ 114 w 224"/>
                      <a:gd name="T5" fmla="*/ 75 h 428"/>
                      <a:gd name="T6" fmla="*/ 102 w 224"/>
                      <a:gd name="T7" fmla="*/ 48 h 428"/>
                      <a:gd name="T8" fmla="*/ 84 w 224"/>
                      <a:gd name="T9" fmla="*/ 19 h 428"/>
                      <a:gd name="T10" fmla="*/ 76 w 224"/>
                      <a:gd name="T11" fmla="*/ 6 h 428"/>
                      <a:gd name="T12" fmla="*/ 61 w 224"/>
                      <a:gd name="T13" fmla="*/ 0 h 428"/>
                      <a:gd name="T14" fmla="*/ 51 w 224"/>
                      <a:gd name="T15" fmla="*/ 2 h 428"/>
                      <a:gd name="T16" fmla="*/ 46 w 224"/>
                      <a:gd name="T17" fmla="*/ 15 h 428"/>
                      <a:gd name="T18" fmla="*/ 46 w 224"/>
                      <a:gd name="T19" fmla="*/ 29 h 428"/>
                      <a:gd name="T20" fmla="*/ 60 w 224"/>
                      <a:gd name="T21" fmla="*/ 60 h 428"/>
                      <a:gd name="T22" fmla="*/ 72 w 224"/>
                      <a:gd name="T23" fmla="*/ 89 h 428"/>
                      <a:gd name="T24" fmla="*/ 85 w 224"/>
                      <a:gd name="T25" fmla="*/ 116 h 428"/>
                      <a:gd name="T26" fmla="*/ 93 w 224"/>
                      <a:gd name="T27" fmla="*/ 149 h 428"/>
                      <a:gd name="T28" fmla="*/ 70 w 224"/>
                      <a:gd name="T29" fmla="*/ 143 h 428"/>
                      <a:gd name="T30" fmla="*/ 52 w 224"/>
                      <a:gd name="T31" fmla="*/ 155 h 428"/>
                      <a:gd name="T32" fmla="*/ 52 w 224"/>
                      <a:gd name="T33" fmla="*/ 182 h 428"/>
                      <a:gd name="T34" fmla="*/ 37 w 224"/>
                      <a:gd name="T35" fmla="*/ 179 h 428"/>
                      <a:gd name="T36" fmla="*/ 22 w 224"/>
                      <a:gd name="T37" fmla="*/ 192 h 428"/>
                      <a:gd name="T38" fmla="*/ 24 w 224"/>
                      <a:gd name="T39" fmla="*/ 212 h 428"/>
                      <a:gd name="T40" fmla="*/ 10 w 224"/>
                      <a:gd name="T41" fmla="*/ 218 h 428"/>
                      <a:gd name="T42" fmla="*/ 0 w 224"/>
                      <a:gd name="T43" fmla="*/ 236 h 428"/>
                      <a:gd name="T44" fmla="*/ 3 w 224"/>
                      <a:gd name="T45" fmla="*/ 260 h 428"/>
                      <a:gd name="T46" fmla="*/ 1 w 224"/>
                      <a:gd name="T47" fmla="*/ 285 h 428"/>
                      <a:gd name="T48" fmla="*/ 18 w 224"/>
                      <a:gd name="T49" fmla="*/ 332 h 428"/>
                      <a:gd name="T50" fmla="*/ 38 w 224"/>
                      <a:gd name="T51" fmla="*/ 367 h 428"/>
                      <a:gd name="T52" fmla="*/ 60 w 224"/>
                      <a:gd name="T53" fmla="*/ 381 h 428"/>
                      <a:gd name="T54" fmla="*/ 75 w 224"/>
                      <a:gd name="T55" fmla="*/ 389 h 428"/>
                      <a:gd name="T56" fmla="*/ 107 w 224"/>
                      <a:gd name="T57" fmla="*/ 428 h 428"/>
                      <a:gd name="T58" fmla="*/ 214 w 224"/>
                      <a:gd name="T59" fmla="*/ 387 h 428"/>
                      <a:gd name="T60" fmla="*/ 199 w 224"/>
                      <a:gd name="T61" fmla="*/ 343 h 428"/>
                      <a:gd name="T62" fmla="*/ 211 w 224"/>
                      <a:gd name="T63" fmla="*/ 313 h 428"/>
                      <a:gd name="T64" fmla="*/ 215 w 224"/>
                      <a:gd name="T65" fmla="*/ 275 h 428"/>
                      <a:gd name="T66" fmla="*/ 224 w 224"/>
                      <a:gd name="T67" fmla="*/ 234 h 428"/>
                      <a:gd name="T68" fmla="*/ 217 w 224"/>
                      <a:gd name="T69" fmla="*/ 202 h 428"/>
                      <a:gd name="T70" fmla="*/ 200 w 224"/>
                      <a:gd name="T71" fmla="*/ 195 h 428"/>
                      <a:gd name="T72" fmla="*/ 180 w 224"/>
                      <a:gd name="T73" fmla="*/ 174 h 428"/>
                      <a:gd name="T74" fmla="*/ 152 w 224"/>
                      <a:gd name="T75" fmla="*/ 138 h 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428"/>
                      <a:gd name="T116" fmla="*/ 224 w 224"/>
                      <a:gd name="T117" fmla="*/ 428 h 4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428">
                        <a:moveTo>
                          <a:pt x="152" y="138"/>
                        </a:moveTo>
                        <a:lnTo>
                          <a:pt x="127" y="102"/>
                        </a:lnTo>
                        <a:lnTo>
                          <a:pt x="114" y="75"/>
                        </a:lnTo>
                        <a:lnTo>
                          <a:pt x="102" y="48"/>
                        </a:lnTo>
                        <a:lnTo>
                          <a:pt x="84" y="19"/>
                        </a:lnTo>
                        <a:lnTo>
                          <a:pt x="76" y="6"/>
                        </a:lnTo>
                        <a:lnTo>
                          <a:pt x="61" y="0"/>
                        </a:lnTo>
                        <a:lnTo>
                          <a:pt x="51" y="2"/>
                        </a:lnTo>
                        <a:lnTo>
                          <a:pt x="46" y="15"/>
                        </a:lnTo>
                        <a:lnTo>
                          <a:pt x="46" y="29"/>
                        </a:lnTo>
                        <a:lnTo>
                          <a:pt x="60" y="60"/>
                        </a:lnTo>
                        <a:lnTo>
                          <a:pt x="72" y="89"/>
                        </a:lnTo>
                        <a:lnTo>
                          <a:pt x="85" y="116"/>
                        </a:lnTo>
                        <a:lnTo>
                          <a:pt x="93" y="149"/>
                        </a:lnTo>
                        <a:lnTo>
                          <a:pt x="70" y="143"/>
                        </a:lnTo>
                        <a:lnTo>
                          <a:pt x="52" y="155"/>
                        </a:lnTo>
                        <a:lnTo>
                          <a:pt x="52" y="182"/>
                        </a:lnTo>
                        <a:lnTo>
                          <a:pt x="37" y="179"/>
                        </a:lnTo>
                        <a:lnTo>
                          <a:pt x="22" y="192"/>
                        </a:lnTo>
                        <a:lnTo>
                          <a:pt x="24" y="212"/>
                        </a:lnTo>
                        <a:lnTo>
                          <a:pt x="10" y="218"/>
                        </a:lnTo>
                        <a:lnTo>
                          <a:pt x="0" y="236"/>
                        </a:lnTo>
                        <a:lnTo>
                          <a:pt x="3" y="260"/>
                        </a:lnTo>
                        <a:lnTo>
                          <a:pt x="1" y="285"/>
                        </a:lnTo>
                        <a:lnTo>
                          <a:pt x="18" y="332"/>
                        </a:lnTo>
                        <a:lnTo>
                          <a:pt x="38" y="367"/>
                        </a:lnTo>
                        <a:lnTo>
                          <a:pt x="60" y="381"/>
                        </a:lnTo>
                        <a:lnTo>
                          <a:pt x="75" y="389"/>
                        </a:lnTo>
                        <a:lnTo>
                          <a:pt x="107" y="428"/>
                        </a:lnTo>
                        <a:lnTo>
                          <a:pt x="214" y="387"/>
                        </a:lnTo>
                        <a:lnTo>
                          <a:pt x="199" y="343"/>
                        </a:lnTo>
                        <a:lnTo>
                          <a:pt x="211" y="313"/>
                        </a:lnTo>
                        <a:lnTo>
                          <a:pt x="215" y="275"/>
                        </a:lnTo>
                        <a:lnTo>
                          <a:pt x="224" y="234"/>
                        </a:lnTo>
                        <a:lnTo>
                          <a:pt x="217" y="202"/>
                        </a:lnTo>
                        <a:lnTo>
                          <a:pt x="200" y="195"/>
                        </a:lnTo>
                        <a:lnTo>
                          <a:pt x="180" y="174"/>
                        </a:lnTo>
                        <a:lnTo>
                          <a:pt x="152" y="138"/>
                        </a:lnTo>
                        <a:close/>
                      </a:path>
                    </a:pathLst>
                  </a:custGeom>
                  <a:solidFill>
                    <a:srgbClr val="FFC080"/>
                  </a:solidFill>
                  <a:ln w="12700">
                    <a:solidFill>
                      <a:srgbClr val="603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1" name="Freeform 138"/>
                  <p:cNvSpPr>
                    <a:spLocks/>
                  </p:cNvSpPr>
                  <p:nvPr/>
                </p:nvSpPr>
                <p:spPr bwMode="auto">
                  <a:xfrm>
                    <a:off x="3207" y="1258"/>
                    <a:ext cx="131" cy="91"/>
                  </a:xfrm>
                  <a:custGeom>
                    <a:avLst/>
                    <a:gdLst>
                      <a:gd name="T0" fmla="*/ 131 w 131"/>
                      <a:gd name="T1" fmla="*/ 40 h 91"/>
                      <a:gd name="T2" fmla="*/ 93 w 131"/>
                      <a:gd name="T3" fmla="*/ 21 h 91"/>
                      <a:gd name="T4" fmla="*/ 76 w 131"/>
                      <a:gd name="T5" fmla="*/ 6 h 91"/>
                      <a:gd name="T6" fmla="*/ 57 w 131"/>
                      <a:gd name="T7" fmla="*/ 5 h 91"/>
                      <a:gd name="T8" fmla="*/ 49 w 131"/>
                      <a:gd name="T9" fmla="*/ 14 h 91"/>
                      <a:gd name="T10" fmla="*/ 32 w 131"/>
                      <a:gd name="T11" fmla="*/ 20 h 91"/>
                      <a:gd name="T12" fmla="*/ 3 w 131"/>
                      <a:gd name="T13" fmla="*/ 25 h 91"/>
                      <a:gd name="T14" fmla="*/ 5 w 131"/>
                      <a:gd name="T15" fmla="*/ 41 h 91"/>
                      <a:gd name="T16" fmla="*/ 26 w 131"/>
                      <a:gd name="T17" fmla="*/ 53 h 91"/>
                      <a:gd name="T18" fmla="*/ 57 w 131"/>
                      <a:gd name="T19" fmla="*/ 53 h 91"/>
                      <a:gd name="T20" fmla="*/ 73 w 131"/>
                      <a:gd name="T21" fmla="*/ 55 h 91"/>
                      <a:gd name="T22" fmla="*/ 97 w 131"/>
                      <a:gd name="T23" fmla="*/ 72 h 91"/>
                      <a:gd name="T24" fmla="*/ 102 w 131"/>
                      <a:gd name="T25" fmla="*/ 91 h 91"/>
                      <a:gd name="T26" fmla="*/ 91 w 131"/>
                      <a:gd name="T27" fmla="*/ 75 h 91"/>
                      <a:gd name="T28" fmla="*/ 69 w 131"/>
                      <a:gd name="T29" fmla="*/ 58 h 91"/>
                      <a:gd name="T30" fmla="*/ 44 w 131"/>
                      <a:gd name="T31" fmla="*/ 58 h 91"/>
                      <a:gd name="T32" fmla="*/ 30 w 131"/>
                      <a:gd name="T33" fmla="*/ 58 h 91"/>
                      <a:gd name="T34" fmla="*/ 18 w 131"/>
                      <a:gd name="T35" fmla="*/ 55 h 91"/>
                      <a:gd name="T36" fmla="*/ 8 w 131"/>
                      <a:gd name="T37" fmla="*/ 49 h 91"/>
                      <a:gd name="T38" fmla="*/ 3 w 131"/>
                      <a:gd name="T39" fmla="*/ 43 h 91"/>
                      <a:gd name="T40" fmla="*/ 0 w 131"/>
                      <a:gd name="T41" fmla="*/ 31 h 91"/>
                      <a:gd name="T42" fmla="*/ 0 w 131"/>
                      <a:gd name="T43" fmla="*/ 23 h 91"/>
                      <a:gd name="T44" fmla="*/ 6 w 131"/>
                      <a:gd name="T45" fmla="*/ 20 h 91"/>
                      <a:gd name="T46" fmla="*/ 23 w 131"/>
                      <a:gd name="T47" fmla="*/ 17 h 91"/>
                      <a:gd name="T48" fmla="*/ 33 w 131"/>
                      <a:gd name="T49" fmla="*/ 15 h 91"/>
                      <a:gd name="T50" fmla="*/ 47 w 131"/>
                      <a:gd name="T51" fmla="*/ 9 h 91"/>
                      <a:gd name="T52" fmla="*/ 52 w 131"/>
                      <a:gd name="T53" fmla="*/ 3 h 91"/>
                      <a:gd name="T54" fmla="*/ 63 w 131"/>
                      <a:gd name="T55" fmla="*/ 0 h 91"/>
                      <a:gd name="T56" fmla="*/ 76 w 131"/>
                      <a:gd name="T57" fmla="*/ 2 h 91"/>
                      <a:gd name="T58" fmla="*/ 88 w 131"/>
                      <a:gd name="T59" fmla="*/ 9 h 91"/>
                      <a:gd name="T60" fmla="*/ 97 w 131"/>
                      <a:gd name="T61" fmla="*/ 18 h 91"/>
                      <a:gd name="T62" fmla="*/ 108 w 131"/>
                      <a:gd name="T63" fmla="*/ 18 h 91"/>
                      <a:gd name="T64" fmla="*/ 131 w 131"/>
                      <a:gd name="T65" fmla="*/ 4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1"/>
                      <a:gd name="T100" fmla="*/ 0 h 91"/>
                      <a:gd name="T101" fmla="*/ 131 w 131"/>
                      <a:gd name="T102" fmla="*/ 91 h 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1" h="91">
                        <a:moveTo>
                          <a:pt x="131" y="40"/>
                        </a:moveTo>
                        <a:lnTo>
                          <a:pt x="93" y="21"/>
                        </a:lnTo>
                        <a:lnTo>
                          <a:pt x="76" y="6"/>
                        </a:lnTo>
                        <a:lnTo>
                          <a:pt x="57" y="5"/>
                        </a:lnTo>
                        <a:lnTo>
                          <a:pt x="49" y="14"/>
                        </a:lnTo>
                        <a:lnTo>
                          <a:pt x="32" y="20"/>
                        </a:lnTo>
                        <a:lnTo>
                          <a:pt x="3" y="25"/>
                        </a:lnTo>
                        <a:lnTo>
                          <a:pt x="5" y="41"/>
                        </a:lnTo>
                        <a:lnTo>
                          <a:pt x="26" y="53"/>
                        </a:lnTo>
                        <a:lnTo>
                          <a:pt x="57" y="53"/>
                        </a:lnTo>
                        <a:lnTo>
                          <a:pt x="73" y="55"/>
                        </a:lnTo>
                        <a:lnTo>
                          <a:pt x="97" y="72"/>
                        </a:lnTo>
                        <a:lnTo>
                          <a:pt x="102" y="91"/>
                        </a:lnTo>
                        <a:lnTo>
                          <a:pt x="91" y="75"/>
                        </a:lnTo>
                        <a:lnTo>
                          <a:pt x="69" y="58"/>
                        </a:lnTo>
                        <a:lnTo>
                          <a:pt x="44" y="58"/>
                        </a:lnTo>
                        <a:lnTo>
                          <a:pt x="30" y="58"/>
                        </a:lnTo>
                        <a:lnTo>
                          <a:pt x="18" y="55"/>
                        </a:lnTo>
                        <a:lnTo>
                          <a:pt x="8" y="49"/>
                        </a:lnTo>
                        <a:lnTo>
                          <a:pt x="3" y="43"/>
                        </a:lnTo>
                        <a:lnTo>
                          <a:pt x="0" y="31"/>
                        </a:lnTo>
                        <a:lnTo>
                          <a:pt x="0" y="23"/>
                        </a:lnTo>
                        <a:lnTo>
                          <a:pt x="6" y="20"/>
                        </a:lnTo>
                        <a:lnTo>
                          <a:pt x="23" y="17"/>
                        </a:lnTo>
                        <a:lnTo>
                          <a:pt x="33" y="15"/>
                        </a:lnTo>
                        <a:lnTo>
                          <a:pt x="47" y="9"/>
                        </a:lnTo>
                        <a:lnTo>
                          <a:pt x="52" y="3"/>
                        </a:lnTo>
                        <a:lnTo>
                          <a:pt x="63" y="0"/>
                        </a:lnTo>
                        <a:lnTo>
                          <a:pt x="76" y="2"/>
                        </a:lnTo>
                        <a:lnTo>
                          <a:pt x="88" y="9"/>
                        </a:lnTo>
                        <a:lnTo>
                          <a:pt x="97" y="18"/>
                        </a:lnTo>
                        <a:lnTo>
                          <a:pt x="108" y="18"/>
                        </a:lnTo>
                        <a:lnTo>
                          <a:pt x="131" y="4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2" name="Freeform 139"/>
                  <p:cNvSpPr>
                    <a:spLocks/>
                  </p:cNvSpPr>
                  <p:nvPr/>
                </p:nvSpPr>
                <p:spPr bwMode="auto">
                  <a:xfrm>
                    <a:off x="3151" y="1314"/>
                    <a:ext cx="129" cy="100"/>
                  </a:xfrm>
                  <a:custGeom>
                    <a:avLst/>
                    <a:gdLst>
                      <a:gd name="T0" fmla="*/ 114 w 129"/>
                      <a:gd name="T1" fmla="*/ 0 h 100"/>
                      <a:gd name="T2" fmla="*/ 125 w 129"/>
                      <a:gd name="T3" fmla="*/ 20 h 100"/>
                      <a:gd name="T4" fmla="*/ 125 w 129"/>
                      <a:gd name="T5" fmla="*/ 37 h 100"/>
                      <a:gd name="T6" fmla="*/ 120 w 129"/>
                      <a:gd name="T7" fmla="*/ 50 h 100"/>
                      <a:gd name="T8" fmla="*/ 111 w 129"/>
                      <a:gd name="T9" fmla="*/ 53 h 100"/>
                      <a:gd name="T10" fmla="*/ 102 w 129"/>
                      <a:gd name="T11" fmla="*/ 51 h 100"/>
                      <a:gd name="T12" fmla="*/ 94 w 129"/>
                      <a:gd name="T13" fmla="*/ 47 h 100"/>
                      <a:gd name="T14" fmla="*/ 100 w 129"/>
                      <a:gd name="T15" fmla="*/ 65 h 100"/>
                      <a:gd name="T16" fmla="*/ 100 w 129"/>
                      <a:gd name="T17" fmla="*/ 74 h 100"/>
                      <a:gd name="T18" fmla="*/ 97 w 129"/>
                      <a:gd name="T19" fmla="*/ 82 h 100"/>
                      <a:gd name="T20" fmla="*/ 94 w 129"/>
                      <a:gd name="T21" fmla="*/ 86 h 100"/>
                      <a:gd name="T22" fmla="*/ 86 w 129"/>
                      <a:gd name="T23" fmla="*/ 86 h 100"/>
                      <a:gd name="T24" fmla="*/ 76 w 129"/>
                      <a:gd name="T25" fmla="*/ 83 h 100"/>
                      <a:gd name="T26" fmla="*/ 69 w 129"/>
                      <a:gd name="T27" fmla="*/ 79 h 100"/>
                      <a:gd name="T28" fmla="*/ 68 w 129"/>
                      <a:gd name="T29" fmla="*/ 89 h 100"/>
                      <a:gd name="T30" fmla="*/ 65 w 129"/>
                      <a:gd name="T31" fmla="*/ 95 h 100"/>
                      <a:gd name="T32" fmla="*/ 56 w 129"/>
                      <a:gd name="T33" fmla="*/ 96 h 100"/>
                      <a:gd name="T34" fmla="*/ 47 w 129"/>
                      <a:gd name="T35" fmla="*/ 91 h 100"/>
                      <a:gd name="T36" fmla="*/ 38 w 129"/>
                      <a:gd name="T37" fmla="*/ 86 h 100"/>
                      <a:gd name="T38" fmla="*/ 32 w 129"/>
                      <a:gd name="T39" fmla="*/ 70 h 100"/>
                      <a:gd name="T40" fmla="*/ 7 w 129"/>
                      <a:gd name="T41" fmla="*/ 51 h 100"/>
                      <a:gd name="T42" fmla="*/ 4 w 129"/>
                      <a:gd name="T43" fmla="*/ 47 h 100"/>
                      <a:gd name="T44" fmla="*/ 11 w 129"/>
                      <a:gd name="T45" fmla="*/ 59 h 100"/>
                      <a:gd name="T46" fmla="*/ 9 w 129"/>
                      <a:gd name="T47" fmla="*/ 65 h 100"/>
                      <a:gd name="T48" fmla="*/ 0 w 129"/>
                      <a:gd name="T49" fmla="*/ 67 h 100"/>
                      <a:gd name="T50" fmla="*/ 11 w 129"/>
                      <a:gd name="T51" fmla="*/ 68 h 100"/>
                      <a:gd name="T52" fmla="*/ 18 w 129"/>
                      <a:gd name="T53" fmla="*/ 69 h 100"/>
                      <a:gd name="T54" fmla="*/ 30 w 129"/>
                      <a:gd name="T55" fmla="*/ 72 h 100"/>
                      <a:gd name="T56" fmla="*/ 33 w 129"/>
                      <a:gd name="T57" fmla="*/ 84 h 100"/>
                      <a:gd name="T58" fmla="*/ 39 w 129"/>
                      <a:gd name="T59" fmla="*/ 91 h 100"/>
                      <a:gd name="T60" fmla="*/ 49 w 129"/>
                      <a:gd name="T61" fmla="*/ 96 h 100"/>
                      <a:gd name="T62" fmla="*/ 57 w 129"/>
                      <a:gd name="T63" fmla="*/ 100 h 100"/>
                      <a:gd name="T64" fmla="*/ 65 w 129"/>
                      <a:gd name="T65" fmla="*/ 99 h 100"/>
                      <a:gd name="T66" fmla="*/ 71 w 129"/>
                      <a:gd name="T67" fmla="*/ 94 h 100"/>
                      <a:gd name="T68" fmla="*/ 72 w 129"/>
                      <a:gd name="T69" fmla="*/ 84 h 100"/>
                      <a:gd name="T70" fmla="*/ 82 w 129"/>
                      <a:gd name="T71" fmla="*/ 88 h 100"/>
                      <a:gd name="T72" fmla="*/ 95 w 129"/>
                      <a:gd name="T73" fmla="*/ 90 h 100"/>
                      <a:gd name="T74" fmla="*/ 100 w 129"/>
                      <a:gd name="T75" fmla="*/ 85 h 100"/>
                      <a:gd name="T76" fmla="*/ 103 w 129"/>
                      <a:gd name="T77" fmla="*/ 76 h 100"/>
                      <a:gd name="T78" fmla="*/ 103 w 129"/>
                      <a:gd name="T79" fmla="*/ 68 h 100"/>
                      <a:gd name="T80" fmla="*/ 101 w 129"/>
                      <a:gd name="T81" fmla="*/ 62 h 100"/>
                      <a:gd name="T82" fmla="*/ 102 w 129"/>
                      <a:gd name="T83" fmla="*/ 55 h 100"/>
                      <a:gd name="T84" fmla="*/ 108 w 129"/>
                      <a:gd name="T85" fmla="*/ 56 h 100"/>
                      <a:gd name="T86" fmla="*/ 121 w 129"/>
                      <a:gd name="T87" fmla="*/ 56 h 100"/>
                      <a:gd name="T88" fmla="*/ 127 w 129"/>
                      <a:gd name="T89" fmla="*/ 47 h 100"/>
                      <a:gd name="T90" fmla="*/ 129 w 129"/>
                      <a:gd name="T91" fmla="*/ 36 h 100"/>
                      <a:gd name="T92" fmla="*/ 129 w 129"/>
                      <a:gd name="T93" fmla="*/ 24 h 100"/>
                      <a:gd name="T94" fmla="*/ 126 w 129"/>
                      <a:gd name="T95" fmla="*/ 13 h 100"/>
                      <a:gd name="T96" fmla="*/ 123 w 129"/>
                      <a:gd name="T97" fmla="*/ 3 h 100"/>
                      <a:gd name="T98" fmla="*/ 114 w 129"/>
                      <a:gd name="T99" fmla="*/ 0 h 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00"/>
                      <a:gd name="T152" fmla="*/ 129 w 129"/>
                      <a:gd name="T153" fmla="*/ 100 h 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00">
                        <a:moveTo>
                          <a:pt x="114" y="0"/>
                        </a:moveTo>
                        <a:lnTo>
                          <a:pt x="125" y="20"/>
                        </a:lnTo>
                        <a:lnTo>
                          <a:pt x="125" y="37"/>
                        </a:lnTo>
                        <a:lnTo>
                          <a:pt x="120" y="50"/>
                        </a:lnTo>
                        <a:lnTo>
                          <a:pt x="111" y="53"/>
                        </a:lnTo>
                        <a:lnTo>
                          <a:pt x="102" y="51"/>
                        </a:lnTo>
                        <a:lnTo>
                          <a:pt x="94" y="47"/>
                        </a:lnTo>
                        <a:lnTo>
                          <a:pt x="100" y="65"/>
                        </a:lnTo>
                        <a:lnTo>
                          <a:pt x="100" y="74"/>
                        </a:lnTo>
                        <a:lnTo>
                          <a:pt x="97" y="82"/>
                        </a:lnTo>
                        <a:lnTo>
                          <a:pt x="94" y="86"/>
                        </a:lnTo>
                        <a:lnTo>
                          <a:pt x="86" y="86"/>
                        </a:lnTo>
                        <a:lnTo>
                          <a:pt x="76" y="83"/>
                        </a:lnTo>
                        <a:lnTo>
                          <a:pt x="69" y="79"/>
                        </a:lnTo>
                        <a:lnTo>
                          <a:pt x="68" y="89"/>
                        </a:lnTo>
                        <a:lnTo>
                          <a:pt x="65" y="95"/>
                        </a:lnTo>
                        <a:lnTo>
                          <a:pt x="56" y="96"/>
                        </a:lnTo>
                        <a:lnTo>
                          <a:pt x="47" y="91"/>
                        </a:lnTo>
                        <a:lnTo>
                          <a:pt x="38" y="86"/>
                        </a:lnTo>
                        <a:lnTo>
                          <a:pt x="32" y="70"/>
                        </a:lnTo>
                        <a:lnTo>
                          <a:pt x="7" y="51"/>
                        </a:lnTo>
                        <a:lnTo>
                          <a:pt x="4" y="47"/>
                        </a:lnTo>
                        <a:lnTo>
                          <a:pt x="11" y="59"/>
                        </a:lnTo>
                        <a:lnTo>
                          <a:pt x="9" y="65"/>
                        </a:lnTo>
                        <a:lnTo>
                          <a:pt x="0" y="67"/>
                        </a:lnTo>
                        <a:lnTo>
                          <a:pt x="11" y="68"/>
                        </a:lnTo>
                        <a:lnTo>
                          <a:pt x="18" y="69"/>
                        </a:lnTo>
                        <a:lnTo>
                          <a:pt x="30" y="72"/>
                        </a:lnTo>
                        <a:lnTo>
                          <a:pt x="33" y="84"/>
                        </a:lnTo>
                        <a:lnTo>
                          <a:pt x="39" y="91"/>
                        </a:lnTo>
                        <a:lnTo>
                          <a:pt x="49" y="96"/>
                        </a:lnTo>
                        <a:lnTo>
                          <a:pt x="57" y="100"/>
                        </a:lnTo>
                        <a:lnTo>
                          <a:pt x="65" y="99"/>
                        </a:lnTo>
                        <a:lnTo>
                          <a:pt x="71" y="94"/>
                        </a:lnTo>
                        <a:lnTo>
                          <a:pt x="72" y="84"/>
                        </a:lnTo>
                        <a:lnTo>
                          <a:pt x="82" y="88"/>
                        </a:lnTo>
                        <a:lnTo>
                          <a:pt x="95" y="90"/>
                        </a:lnTo>
                        <a:lnTo>
                          <a:pt x="100" y="85"/>
                        </a:lnTo>
                        <a:lnTo>
                          <a:pt x="103" y="76"/>
                        </a:lnTo>
                        <a:lnTo>
                          <a:pt x="103" y="68"/>
                        </a:lnTo>
                        <a:lnTo>
                          <a:pt x="101" y="62"/>
                        </a:lnTo>
                        <a:lnTo>
                          <a:pt x="102" y="55"/>
                        </a:lnTo>
                        <a:lnTo>
                          <a:pt x="108" y="56"/>
                        </a:lnTo>
                        <a:lnTo>
                          <a:pt x="121" y="56"/>
                        </a:lnTo>
                        <a:lnTo>
                          <a:pt x="127" y="47"/>
                        </a:lnTo>
                        <a:lnTo>
                          <a:pt x="129" y="36"/>
                        </a:lnTo>
                        <a:lnTo>
                          <a:pt x="129" y="24"/>
                        </a:lnTo>
                        <a:lnTo>
                          <a:pt x="126" y="13"/>
                        </a:lnTo>
                        <a:lnTo>
                          <a:pt x="123" y="3"/>
                        </a:lnTo>
                        <a:lnTo>
                          <a:pt x="114"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3" name="Freeform 140"/>
                  <p:cNvSpPr>
                    <a:spLocks/>
                  </p:cNvSpPr>
                  <p:nvPr/>
                </p:nvSpPr>
                <p:spPr bwMode="auto">
                  <a:xfrm>
                    <a:off x="3193" y="1277"/>
                    <a:ext cx="60" cy="95"/>
                  </a:xfrm>
                  <a:custGeom>
                    <a:avLst/>
                    <a:gdLst>
                      <a:gd name="T0" fmla="*/ 0 w 60"/>
                      <a:gd name="T1" fmla="*/ 7 h 95"/>
                      <a:gd name="T2" fmla="*/ 1 w 60"/>
                      <a:gd name="T3" fmla="*/ 0 h 95"/>
                      <a:gd name="T4" fmla="*/ 13 w 60"/>
                      <a:gd name="T5" fmla="*/ 20 h 95"/>
                      <a:gd name="T6" fmla="*/ 24 w 60"/>
                      <a:gd name="T7" fmla="*/ 38 h 95"/>
                      <a:gd name="T8" fmla="*/ 38 w 60"/>
                      <a:gd name="T9" fmla="*/ 57 h 95"/>
                      <a:gd name="T10" fmla="*/ 60 w 60"/>
                      <a:gd name="T11" fmla="*/ 88 h 95"/>
                      <a:gd name="T12" fmla="*/ 58 w 60"/>
                      <a:gd name="T13" fmla="*/ 95 h 95"/>
                      <a:gd name="T14" fmla="*/ 47 w 60"/>
                      <a:gd name="T15" fmla="*/ 79 h 95"/>
                      <a:gd name="T16" fmla="*/ 35 w 60"/>
                      <a:gd name="T17" fmla="*/ 62 h 95"/>
                      <a:gd name="T18" fmla="*/ 25 w 60"/>
                      <a:gd name="T19" fmla="*/ 49 h 95"/>
                      <a:gd name="T20" fmla="*/ 23 w 60"/>
                      <a:gd name="T21" fmla="*/ 41 h 95"/>
                      <a:gd name="T22" fmla="*/ 9 w 60"/>
                      <a:gd name="T23" fmla="*/ 22 h 95"/>
                      <a:gd name="T24" fmla="*/ 0 w 60"/>
                      <a:gd name="T25" fmla="*/ 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95"/>
                      <a:gd name="T41" fmla="*/ 60 w 60"/>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95">
                        <a:moveTo>
                          <a:pt x="0" y="7"/>
                        </a:moveTo>
                        <a:lnTo>
                          <a:pt x="1" y="0"/>
                        </a:lnTo>
                        <a:lnTo>
                          <a:pt x="13" y="20"/>
                        </a:lnTo>
                        <a:lnTo>
                          <a:pt x="24" y="38"/>
                        </a:lnTo>
                        <a:lnTo>
                          <a:pt x="38" y="57"/>
                        </a:lnTo>
                        <a:lnTo>
                          <a:pt x="60" y="88"/>
                        </a:lnTo>
                        <a:lnTo>
                          <a:pt x="58" y="95"/>
                        </a:lnTo>
                        <a:lnTo>
                          <a:pt x="47" y="79"/>
                        </a:lnTo>
                        <a:lnTo>
                          <a:pt x="35" y="62"/>
                        </a:lnTo>
                        <a:lnTo>
                          <a:pt x="25" y="49"/>
                        </a:lnTo>
                        <a:lnTo>
                          <a:pt x="23" y="41"/>
                        </a:lnTo>
                        <a:lnTo>
                          <a:pt x="9" y="22"/>
                        </a:lnTo>
                        <a:lnTo>
                          <a:pt x="0" y="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4" name="Freeform 141"/>
                  <p:cNvSpPr>
                    <a:spLocks/>
                  </p:cNvSpPr>
                  <p:nvPr/>
                </p:nvSpPr>
                <p:spPr bwMode="auto">
                  <a:xfrm>
                    <a:off x="3175" y="1324"/>
                    <a:ext cx="50" cy="73"/>
                  </a:xfrm>
                  <a:custGeom>
                    <a:avLst/>
                    <a:gdLst>
                      <a:gd name="T0" fmla="*/ 0 w 50"/>
                      <a:gd name="T1" fmla="*/ 0 h 73"/>
                      <a:gd name="T2" fmla="*/ 16 w 50"/>
                      <a:gd name="T3" fmla="*/ 22 h 73"/>
                      <a:gd name="T4" fmla="*/ 26 w 50"/>
                      <a:gd name="T5" fmla="*/ 36 h 73"/>
                      <a:gd name="T6" fmla="*/ 34 w 50"/>
                      <a:gd name="T7" fmla="*/ 46 h 73"/>
                      <a:gd name="T8" fmla="*/ 50 w 50"/>
                      <a:gd name="T9" fmla="*/ 72 h 73"/>
                      <a:gd name="T10" fmla="*/ 46 w 50"/>
                      <a:gd name="T11" fmla="*/ 73 h 73"/>
                      <a:gd name="T12" fmla="*/ 38 w 50"/>
                      <a:gd name="T13" fmla="*/ 60 h 73"/>
                      <a:gd name="T14" fmla="*/ 30 w 50"/>
                      <a:gd name="T15" fmla="*/ 45 h 73"/>
                      <a:gd name="T16" fmla="*/ 14 w 50"/>
                      <a:gd name="T17" fmla="*/ 28 h 73"/>
                      <a:gd name="T18" fmla="*/ 9 w 50"/>
                      <a:gd name="T19" fmla="*/ 19 h 73"/>
                      <a:gd name="T20" fmla="*/ 0 w 50"/>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73"/>
                      <a:gd name="T35" fmla="*/ 50 w 50"/>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73">
                        <a:moveTo>
                          <a:pt x="0" y="0"/>
                        </a:moveTo>
                        <a:lnTo>
                          <a:pt x="16" y="22"/>
                        </a:lnTo>
                        <a:lnTo>
                          <a:pt x="26" y="36"/>
                        </a:lnTo>
                        <a:lnTo>
                          <a:pt x="34" y="46"/>
                        </a:lnTo>
                        <a:lnTo>
                          <a:pt x="50" y="72"/>
                        </a:lnTo>
                        <a:lnTo>
                          <a:pt x="46" y="73"/>
                        </a:lnTo>
                        <a:lnTo>
                          <a:pt x="38" y="60"/>
                        </a:lnTo>
                        <a:lnTo>
                          <a:pt x="30" y="45"/>
                        </a:lnTo>
                        <a:lnTo>
                          <a:pt x="14" y="28"/>
                        </a:lnTo>
                        <a:lnTo>
                          <a:pt x="9" y="19"/>
                        </a:lnTo>
                        <a:lnTo>
                          <a:pt x="0"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5" name="Freeform 142"/>
                  <p:cNvSpPr>
                    <a:spLocks/>
                  </p:cNvSpPr>
                  <p:nvPr/>
                </p:nvSpPr>
                <p:spPr bwMode="auto">
                  <a:xfrm>
                    <a:off x="3247" y="1328"/>
                    <a:ext cx="21" cy="13"/>
                  </a:xfrm>
                  <a:custGeom>
                    <a:avLst/>
                    <a:gdLst>
                      <a:gd name="T0" fmla="*/ 21 w 21"/>
                      <a:gd name="T1" fmla="*/ 13 h 13"/>
                      <a:gd name="T2" fmla="*/ 16 w 21"/>
                      <a:gd name="T3" fmla="*/ 3 h 13"/>
                      <a:gd name="T4" fmla="*/ 9 w 21"/>
                      <a:gd name="T5" fmla="*/ 3 h 13"/>
                      <a:gd name="T6" fmla="*/ 3 w 21"/>
                      <a:gd name="T7" fmla="*/ 6 h 13"/>
                      <a:gd name="T8" fmla="*/ 0 w 21"/>
                      <a:gd name="T9" fmla="*/ 13 h 13"/>
                      <a:gd name="T10" fmla="*/ 0 w 21"/>
                      <a:gd name="T11" fmla="*/ 3 h 13"/>
                      <a:gd name="T12" fmla="*/ 9 w 21"/>
                      <a:gd name="T13" fmla="*/ 0 h 13"/>
                      <a:gd name="T14" fmla="*/ 15 w 21"/>
                      <a:gd name="T15" fmla="*/ 1 h 13"/>
                      <a:gd name="T16" fmla="*/ 21 w 21"/>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3"/>
                      <a:gd name="T29" fmla="*/ 21 w 2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3">
                        <a:moveTo>
                          <a:pt x="21" y="13"/>
                        </a:moveTo>
                        <a:lnTo>
                          <a:pt x="16" y="3"/>
                        </a:lnTo>
                        <a:lnTo>
                          <a:pt x="9" y="3"/>
                        </a:lnTo>
                        <a:lnTo>
                          <a:pt x="3" y="6"/>
                        </a:lnTo>
                        <a:lnTo>
                          <a:pt x="0" y="13"/>
                        </a:lnTo>
                        <a:lnTo>
                          <a:pt x="0" y="3"/>
                        </a:lnTo>
                        <a:lnTo>
                          <a:pt x="9" y="0"/>
                        </a:lnTo>
                        <a:lnTo>
                          <a:pt x="15" y="1"/>
                        </a:lnTo>
                        <a:lnTo>
                          <a:pt x="21" y="1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6" name="Freeform 143"/>
                  <p:cNvSpPr>
                    <a:spLocks/>
                  </p:cNvSpPr>
                  <p:nvPr/>
                </p:nvSpPr>
                <p:spPr bwMode="auto">
                  <a:xfrm>
                    <a:off x="3224" y="1369"/>
                    <a:ext cx="23" cy="18"/>
                  </a:xfrm>
                  <a:custGeom>
                    <a:avLst/>
                    <a:gdLst>
                      <a:gd name="T0" fmla="*/ 23 w 23"/>
                      <a:gd name="T1" fmla="*/ 9 h 18"/>
                      <a:gd name="T2" fmla="*/ 18 w 23"/>
                      <a:gd name="T3" fmla="*/ 4 h 18"/>
                      <a:gd name="T4" fmla="*/ 10 w 23"/>
                      <a:gd name="T5" fmla="*/ 4 h 18"/>
                      <a:gd name="T6" fmla="*/ 4 w 23"/>
                      <a:gd name="T7" fmla="*/ 8 h 18"/>
                      <a:gd name="T8" fmla="*/ 4 w 23"/>
                      <a:gd name="T9" fmla="*/ 18 h 18"/>
                      <a:gd name="T10" fmla="*/ 0 w 23"/>
                      <a:gd name="T11" fmla="*/ 10 h 18"/>
                      <a:gd name="T12" fmla="*/ 3 w 23"/>
                      <a:gd name="T13" fmla="*/ 3 h 18"/>
                      <a:gd name="T14" fmla="*/ 10 w 23"/>
                      <a:gd name="T15" fmla="*/ 0 h 18"/>
                      <a:gd name="T16" fmla="*/ 18 w 23"/>
                      <a:gd name="T17" fmla="*/ 0 h 18"/>
                      <a:gd name="T18" fmla="*/ 23 w 23"/>
                      <a:gd name="T19" fmla="*/ 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8"/>
                      <a:gd name="T32" fmla="*/ 23 w 2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8">
                        <a:moveTo>
                          <a:pt x="23" y="9"/>
                        </a:moveTo>
                        <a:lnTo>
                          <a:pt x="18" y="4"/>
                        </a:lnTo>
                        <a:lnTo>
                          <a:pt x="10" y="4"/>
                        </a:lnTo>
                        <a:lnTo>
                          <a:pt x="4" y="8"/>
                        </a:lnTo>
                        <a:lnTo>
                          <a:pt x="4" y="18"/>
                        </a:lnTo>
                        <a:lnTo>
                          <a:pt x="0" y="10"/>
                        </a:lnTo>
                        <a:lnTo>
                          <a:pt x="3" y="3"/>
                        </a:lnTo>
                        <a:lnTo>
                          <a:pt x="10" y="0"/>
                        </a:lnTo>
                        <a:lnTo>
                          <a:pt x="18" y="0"/>
                        </a:lnTo>
                        <a:lnTo>
                          <a:pt x="23" y="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7" name="Freeform 144"/>
                  <p:cNvSpPr>
                    <a:spLocks/>
                  </p:cNvSpPr>
                  <p:nvPr/>
                </p:nvSpPr>
                <p:spPr bwMode="auto">
                  <a:xfrm>
                    <a:off x="3200" y="1387"/>
                    <a:ext cx="13" cy="12"/>
                  </a:xfrm>
                  <a:custGeom>
                    <a:avLst/>
                    <a:gdLst>
                      <a:gd name="T0" fmla="*/ 13 w 13"/>
                      <a:gd name="T1" fmla="*/ 3 h 12"/>
                      <a:gd name="T2" fmla="*/ 8 w 13"/>
                      <a:gd name="T3" fmla="*/ 3 h 12"/>
                      <a:gd name="T4" fmla="*/ 2 w 13"/>
                      <a:gd name="T5" fmla="*/ 5 h 12"/>
                      <a:gd name="T6" fmla="*/ 2 w 13"/>
                      <a:gd name="T7" fmla="*/ 10 h 12"/>
                      <a:gd name="T8" fmla="*/ 0 w 13"/>
                      <a:gd name="T9" fmla="*/ 12 h 12"/>
                      <a:gd name="T10" fmla="*/ 0 w 13"/>
                      <a:gd name="T11" fmla="*/ 2 h 12"/>
                      <a:gd name="T12" fmla="*/ 7 w 13"/>
                      <a:gd name="T13" fmla="*/ 0 h 12"/>
                      <a:gd name="T14" fmla="*/ 13 w 13"/>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2"/>
                      <a:gd name="T26" fmla="*/ 13 w 13"/>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2">
                        <a:moveTo>
                          <a:pt x="13" y="3"/>
                        </a:moveTo>
                        <a:lnTo>
                          <a:pt x="8" y="3"/>
                        </a:lnTo>
                        <a:lnTo>
                          <a:pt x="2" y="5"/>
                        </a:lnTo>
                        <a:lnTo>
                          <a:pt x="2" y="10"/>
                        </a:lnTo>
                        <a:lnTo>
                          <a:pt x="0" y="12"/>
                        </a:lnTo>
                        <a:lnTo>
                          <a:pt x="0" y="2"/>
                        </a:lnTo>
                        <a:lnTo>
                          <a:pt x="7" y="0"/>
                        </a:lnTo>
                        <a:lnTo>
                          <a:pt x="13"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8" name="Freeform 145"/>
                  <p:cNvSpPr>
                    <a:spLocks/>
                  </p:cNvSpPr>
                  <p:nvPr/>
                </p:nvSpPr>
                <p:spPr bwMode="auto">
                  <a:xfrm>
                    <a:off x="3234" y="1245"/>
                    <a:ext cx="17" cy="25"/>
                  </a:xfrm>
                  <a:custGeom>
                    <a:avLst/>
                    <a:gdLst>
                      <a:gd name="T0" fmla="*/ 0 w 17"/>
                      <a:gd name="T1" fmla="*/ 0 h 25"/>
                      <a:gd name="T2" fmla="*/ 0 w 17"/>
                      <a:gd name="T3" fmla="*/ 6 h 25"/>
                      <a:gd name="T4" fmla="*/ 13 w 17"/>
                      <a:gd name="T5" fmla="*/ 25 h 25"/>
                      <a:gd name="T6" fmla="*/ 17 w 17"/>
                      <a:gd name="T7" fmla="*/ 23 h 25"/>
                      <a:gd name="T8" fmla="*/ 0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0"/>
                        </a:moveTo>
                        <a:lnTo>
                          <a:pt x="0" y="6"/>
                        </a:lnTo>
                        <a:lnTo>
                          <a:pt x="13" y="25"/>
                        </a:lnTo>
                        <a:lnTo>
                          <a:pt x="17" y="23"/>
                        </a:lnTo>
                        <a:lnTo>
                          <a:pt x="0"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89" name="Freeform 146"/>
                  <p:cNvSpPr>
                    <a:spLocks/>
                  </p:cNvSpPr>
                  <p:nvPr/>
                </p:nvSpPr>
                <p:spPr bwMode="auto">
                  <a:xfrm>
                    <a:off x="3244" y="1398"/>
                    <a:ext cx="26" cy="49"/>
                  </a:xfrm>
                  <a:custGeom>
                    <a:avLst/>
                    <a:gdLst>
                      <a:gd name="T0" fmla="*/ 8 w 26"/>
                      <a:gd name="T1" fmla="*/ 0 h 49"/>
                      <a:gd name="T2" fmla="*/ 9 w 26"/>
                      <a:gd name="T3" fmla="*/ 19 h 49"/>
                      <a:gd name="T4" fmla="*/ 15 w 26"/>
                      <a:gd name="T5" fmla="*/ 38 h 49"/>
                      <a:gd name="T6" fmla="*/ 26 w 26"/>
                      <a:gd name="T7" fmla="*/ 49 h 49"/>
                      <a:gd name="T8" fmla="*/ 11 w 26"/>
                      <a:gd name="T9" fmla="*/ 46 h 49"/>
                      <a:gd name="T10" fmla="*/ 9 w 26"/>
                      <a:gd name="T11" fmla="*/ 35 h 49"/>
                      <a:gd name="T12" fmla="*/ 6 w 26"/>
                      <a:gd name="T13" fmla="*/ 17 h 49"/>
                      <a:gd name="T14" fmla="*/ 0 w 26"/>
                      <a:gd name="T15" fmla="*/ 6 h 49"/>
                      <a:gd name="T16" fmla="*/ 8 w 26"/>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49"/>
                      <a:gd name="T29" fmla="*/ 26 w 26"/>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49">
                        <a:moveTo>
                          <a:pt x="8" y="0"/>
                        </a:moveTo>
                        <a:lnTo>
                          <a:pt x="9" y="19"/>
                        </a:lnTo>
                        <a:lnTo>
                          <a:pt x="15" y="38"/>
                        </a:lnTo>
                        <a:lnTo>
                          <a:pt x="26" y="49"/>
                        </a:lnTo>
                        <a:lnTo>
                          <a:pt x="11" y="46"/>
                        </a:lnTo>
                        <a:lnTo>
                          <a:pt x="9" y="35"/>
                        </a:lnTo>
                        <a:lnTo>
                          <a:pt x="6" y="17"/>
                        </a:lnTo>
                        <a:lnTo>
                          <a:pt x="0" y="6"/>
                        </a:lnTo>
                        <a:lnTo>
                          <a:pt x="8"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81377" name="Group 150"/>
                <p:cNvGrpSpPr>
                  <a:grpSpLocks/>
                </p:cNvGrpSpPr>
                <p:nvPr/>
              </p:nvGrpSpPr>
              <p:grpSpPr bwMode="auto">
                <a:xfrm>
                  <a:off x="3236" y="1465"/>
                  <a:ext cx="133" cy="124"/>
                  <a:chOff x="3236" y="1465"/>
                  <a:chExt cx="133" cy="124"/>
                </a:xfrm>
              </p:grpSpPr>
              <p:sp>
                <p:nvSpPr>
                  <p:cNvPr id="1081378" name="Freeform 148"/>
                  <p:cNvSpPr>
                    <a:spLocks/>
                  </p:cNvSpPr>
                  <p:nvPr/>
                </p:nvSpPr>
                <p:spPr bwMode="auto">
                  <a:xfrm>
                    <a:off x="3236" y="1465"/>
                    <a:ext cx="133" cy="124"/>
                  </a:xfrm>
                  <a:custGeom>
                    <a:avLst/>
                    <a:gdLst>
                      <a:gd name="T0" fmla="*/ 0 w 133"/>
                      <a:gd name="T1" fmla="*/ 58 h 124"/>
                      <a:gd name="T2" fmla="*/ 34 w 133"/>
                      <a:gd name="T3" fmla="*/ 49 h 124"/>
                      <a:gd name="T4" fmla="*/ 79 w 133"/>
                      <a:gd name="T5" fmla="*/ 29 h 124"/>
                      <a:gd name="T6" fmla="*/ 111 w 133"/>
                      <a:gd name="T7" fmla="*/ 11 h 124"/>
                      <a:gd name="T8" fmla="*/ 115 w 133"/>
                      <a:gd name="T9" fmla="*/ 0 h 124"/>
                      <a:gd name="T10" fmla="*/ 133 w 133"/>
                      <a:gd name="T11" fmla="*/ 55 h 124"/>
                      <a:gd name="T12" fmla="*/ 103 w 133"/>
                      <a:gd name="T13" fmla="*/ 99 h 124"/>
                      <a:gd name="T14" fmla="*/ 61 w 133"/>
                      <a:gd name="T15" fmla="*/ 122 h 124"/>
                      <a:gd name="T16" fmla="*/ 16 w 133"/>
                      <a:gd name="T17" fmla="*/ 124 h 124"/>
                      <a:gd name="T18" fmla="*/ 0 w 133"/>
                      <a:gd name="T19" fmla="*/ 58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124"/>
                      <a:gd name="T32" fmla="*/ 133 w 133"/>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124">
                        <a:moveTo>
                          <a:pt x="0" y="58"/>
                        </a:moveTo>
                        <a:lnTo>
                          <a:pt x="34" y="49"/>
                        </a:lnTo>
                        <a:lnTo>
                          <a:pt x="79" y="29"/>
                        </a:lnTo>
                        <a:lnTo>
                          <a:pt x="111" y="11"/>
                        </a:lnTo>
                        <a:lnTo>
                          <a:pt x="115" y="0"/>
                        </a:lnTo>
                        <a:lnTo>
                          <a:pt x="133" y="55"/>
                        </a:lnTo>
                        <a:lnTo>
                          <a:pt x="103" y="99"/>
                        </a:lnTo>
                        <a:lnTo>
                          <a:pt x="61" y="122"/>
                        </a:lnTo>
                        <a:lnTo>
                          <a:pt x="16" y="124"/>
                        </a:lnTo>
                        <a:lnTo>
                          <a:pt x="0" y="58"/>
                        </a:lnTo>
                        <a:close/>
                      </a:path>
                    </a:pathLst>
                  </a:custGeom>
                  <a:solidFill>
                    <a:srgbClr val="C0C0C0"/>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79" name="Freeform 149"/>
                  <p:cNvSpPr>
                    <a:spLocks/>
                  </p:cNvSpPr>
                  <p:nvPr/>
                </p:nvSpPr>
                <p:spPr bwMode="auto">
                  <a:xfrm>
                    <a:off x="3244" y="1485"/>
                    <a:ext cx="113" cy="93"/>
                  </a:xfrm>
                  <a:custGeom>
                    <a:avLst/>
                    <a:gdLst>
                      <a:gd name="T0" fmla="*/ 0 w 113"/>
                      <a:gd name="T1" fmla="*/ 43 h 93"/>
                      <a:gd name="T2" fmla="*/ 14 w 113"/>
                      <a:gd name="T3" fmla="*/ 93 h 93"/>
                      <a:gd name="T4" fmla="*/ 43 w 113"/>
                      <a:gd name="T5" fmla="*/ 90 h 93"/>
                      <a:gd name="T6" fmla="*/ 82 w 113"/>
                      <a:gd name="T7" fmla="*/ 72 h 93"/>
                      <a:gd name="T8" fmla="*/ 113 w 113"/>
                      <a:gd name="T9" fmla="*/ 35 h 93"/>
                      <a:gd name="T10" fmla="*/ 102 w 113"/>
                      <a:gd name="T11" fmla="*/ 0 h 93"/>
                      <a:gd name="T12" fmla="*/ 51 w 113"/>
                      <a:gd name="T13" fmla="*/ 28 h 93"/>
                      <a:gd name="T14" fmla="*/ 0 w 113"/>
                      <a:gd name="T15" fmla="*/ 4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43"/>
                        </a:moveTo>
                        <a:lnTo>
                          <a:pt x="14" y="93"/>
                        </a:lnTo>
                        <a:lnTo>
                          <a:pt x="43" y="90"/>
                        </a:lnTo>
                        <a:lnTo>
                          <a:pt x="82" y="72"/>
                        </a:lnTo>
                        <a:lnTo>
                          <a:pt x="113" y="35"/>
                        </a:lnTo>
                        <a:lnTo>
                          <a:pt x="102" y="0"/>
                        </a:lnTo>
                        <a:lnTo>
                          <a:pt x="51" y="28"/>
                        </a:lnTo>
                        <a:lnTo>
                          <a:pt x="0" y="4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sp>
        <p:nvSpPr>
          <p:cNvPr id="9400" name="Text Box 184"/>
          <p:cNvSpPr txBox="1">
            <a:spLocks noChangeArrowheads="1"/>
          </p:cNvSpPr>
          <p:nvPr/>
        </p:nvSpPr>
        <p:spPr bwMode="auto">
          <a:xfrm>
            <a:off x="285750" y="71438"/>
            <a:ext cx="8572500" cy="647700"/>
          </a:xfrm>
          <a:prstGeom prst="roundRect">
            <a:avLst/>
          </a:prstGeom>
          <a:solidFill>
            <a:schemeClr val="bg2">
              <a:lumMod val="20000"/>
              <a:lumOff val="80000"/>
            </a:schemeClr>
          </a:solidFill>
          <a:ln w="12700">
            <a:noFill/>
            <a:miter lim="800000"/>
            <a:headEnd/>
            <a:tailEnd/>
          </a:ln>
          <a:effectLst/>
        </p:spPr>
        <p:txBody>
          <a:bodyPr>
            <a:spAutoFit/>
          </a:bodyPr>
          <a:lstStyle/>
          <a:p>
            <a:pPr marL="0" marR="0" lvl="0" indent="0" algn="ctr" defTabSz="7620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E0043"/>
                </a:solidFill>
                <a:effectLst>
                  <a:outerShdw blurRad="38100" dist="38100" dir="2700000" algn="tl">
                    <a:srgbClr val="000000"/>
                  </a:outerShdw>
                </a:effectLst>
                <a:uLnTx/>
                <a:uFillTx/>
                <a:latin typeface="Comic Sans MS" pitchFamily="66" charset="0"/>
                <a:ea typeface="+mn-ea"/>
                <a:cs typeface="Arial" charset="0"/>
              </a:rPr>
              <a:t>MECANISMOS DA MEDIUNIDADE</a:t>
            </a:r>
            <a:endParaRPr kumimoji="0" lang="pt-BR" sz="3200" b="1" i="0" u="none" strike="noStrike" kern="1200" cap="none" spc="0" normalizeH="0" baseline="0" noProof="0" dirty="0">
              <a:ln>
                <a:noFill/>
              </a:ln>
              <a:solidFill>
                <a:srgbClr val="6E0043"/>
              </a:solidFill>
              <a:effectLst>
                <a:outerShdw blurRad="38100" dist="38100" dir="2700000" algn="tl">
                  <a:srgbClr val="000000"/>
                </a:outerShdw>
              </a:effectLst>
              <a:uLnTx/>
              <a:uFillTx/>
              <a:latin typeface="Comic Sans MS" pitchFamily="66" charset="0"/>
              <a:ea typeface="+mn-ea"/>
              <a:cs typeface="Arial" charset="0"/>
            </a:endParaRPr>
          </a:p>
        </p:txBody>
      </p:sp>
      <p:grpSp>
        <p:nvGrpSpPr>
          <p:cNvPr id="168" name="Grupo 177"/>
          <p:cNvGrpSpPr>
            <a:grpSpLocks/>
          </p:cNvGrpSpPr>
          <p:nvPr/>
        </p:nvGrpSpPr>
        <p:grpSpPr bwMode="auto">
          <a:xfrm>
            <a:off x="2144713" y="1919288"/>
            <a:ext cx="4256087" cy="1498600"/>
            <a:chOff x="2144303" y="1919165"/>
            <a:chExt cx="4256497" cy="1498296"/>
          </a:xfrm>
        </p:grpSpPr>
        <p:grpSp>
          <p:nvGrpSpPr>
            <p:cNvPr id="1081354" name="Group 180"/>
            <p:cNvGrpSpPr>
              <a:grpSpLocks/>
            </p:cNvGrpSpPr>
            <p:nvPr/>
          </p:nvGrpSpPr>
          <p:grpSpPr bwMode="auto">
            <a:xfrm rot="-1826760">
              <a:off x="2144303" y="1919165"/>
              <a:ext cx="3534918" cy="879475"/>
              <a:chOff x="-157" y="16"/>
              <a:chExt cx="3652" cy="714"/>
            </a:xfrm>
          </p:grpSpPr>
          <p:sp>
            <p:nvSpPr>
              <p:cNvPr id="1081356" name="Line 166"/>
              <p:cNvSpPr>
                <a:spLocks noChangeShapeType="1"/>
              </p:cNvSpPr>
              <p:nvPr/>
            </p:nvSpPr>
            <p:spPr bwMode="auto">
              <a:xfrm>
                <a:off x="-157" y="382"/>
                <a:ext cx="3652" cy="1"/>
              </a:xfrm>
              <a:prstGeom prst="line">
                <a:avLst/>
              </a:prstGeom>
              <a:noFill/>
              <a:ln w="25400">
                <a:solidFill>
                  <a:srgbClr val="3F000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81357" name="Group 179"/>
              <p:cNvGrpSpPr>
                <a:grpSpLocks/>
              </p:cNvGrpSpPr>
              <p:nvPr/>
            </p:nvGrpSpPr>
            <p:grpSpPr bwMode="auto">
              <a:xfrm>
                <a:off x="26" y="16"/>
                <a:ext cx="3291" cy="714"/>
                <a:chOff x="26" y="16"/>
                <a:chExt cx="3291" cy="714"/>
              </a:xfrm>
            </p:grpSpPr>
            <p:sp>
              <p:nvSpPr>
                <p:cNvPr id="1081358" name="Freeform 167"/>
                <p:cNvSpPr>
                  <a:spLocks/>
                </p:cNvSpPr>
                <p:nvPr/>
              </p:nvSpPr>
              <p:spPr bwMode="auto">
                <a:xfrm>
                  <a:off x="26" y="24"/>
                  <a:ext cx="76" cy="362"/>
                </a:xfrm>
                <a:custGeom>
                  <a:avLst/>
                  <a:gdLst>
                    <a:gd name="T0" fmla="*/ 0 w 76"/>
                    <a:gd name="T1" fmla="*/ 362 h 362"/>
                    <a:gd name="T2" fmla="*/ 47 w 76"/>
                    <a:gd name="T3" fmla="*/ 54 h 362"/>
                    <a:gd name="T4" fmla="*/ 50 w 76"/>
                    <a:gd name="T5" fmla="*/ 38 h 362"/>
                    <a:gd name="T6" fmla="*/ 52 w 76"/>
                    <a:gd name="T7" fmla="*/ 25 h 362"/>
                    <a:gd name="T8" fmla="*/ 56 w 76"/>
                    <a:gd name="T9" fmla="*/ 15 h 362"/>
                    <a:gd name="T10" fmla="*/ 65 w 76"/>
                    <a:gd name="T11" fmla="*/ 6 h 362"/>
                    <a:gd name="T12" fmla="*/ 76 w 76"/>
                    <a:gd name="T13" fmla="*/ 0 h 362"/>
                    <a:gd name="T14" fmla="*/ 0 60000 65536"/>
                    <a:gd name="T15" fmla="*/ 0 60000 65536"/>
                    <a:gd name="T16" fmla="*/ 0 60000 65536"/>
                    <a:gd name="T17" fmla="*/ 0 60000 65536"/>
                    <a:gd name="T18" fmla="*/ 0 60000 65536"/>
                    <a:gd name="T19" fmla="*/ 0 60000 65536"/>
                    <a:gd name="T20" fmla="*/ 0 60000 65536"/>
                    <a:gd name="T21" fmla="*/ 0 w 76"/>
                    <a:gd name="T22" fmla="*/ 0 h 362"/>
                    <a:gd name="T23" fmla="*/ 76 w 76"/>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62">
                      <a:moveTo>
                        <a:pt x="0" y="362"/>
                      </a:moveTo>
                      <a:lnTo>
                        <a:pt x="47" y="54"/>
                      </a:lnTo>
                      <a:lnTo>
                        <a:pt x="50" y="38"/>
                      </a:lnTo>
                      <a:lnTo>
                        <a:pt x="52" y="25"/>
                      </a:lnTo>
                      <a:lnTo>
                        <a:pt x="56" y="15"/>
                      </a:lnTo>
                      <a:lnTo>
                        <a:pt x="65" y="6"/>
                      </a:lnTo>
                      <a:lnTo>
                        <a:pt x="76" y="0"/>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59" name="Freeform 168"/>
                <p:cNvSpPr>
                  <a:spLocks/>
                </p:cNvSpPr>
                <p:nvPr/>
              </p:nvSpPr>
              <p:spPr bwMode="auto">
                <a:xfrm>
                  <a:off x="103" y="22"/>
                  <a:ext cx="300" cy="708"/>
                </a:xfrm>
                <a:custGeom>
                  <a:avLst/>
                  <a:gdLst>
                    <a:gd name="T0" fmla="*/ 0 w 300"/>
                    <a:gd name="T1" fmla="*/ 0 h 708"/>
                    <a:gd name="T2" fmla="*/ 16 w 300"/>
                    <a:gd name="T3" fmla="*/ 4 h 708"/>
                    <a:gd name="T4" fmla="*/ 29 w 300"/>
                    <a:gd name="T5" fmla="*/ 18 h 708"/>
                    <a:gd name="T6" fmla="*/ 33 w 300"/>
                    <a:gd name="T7" fmla="*/ 34 h 708"/>
                    <a:gd name="T8" fmla="*/ 37 w 300"/>
                    <a:gd name="T9" fmla="*/ 59 h 708"/>
                    <a:gd name="T10" fmla="*/ 101 w 300"/>
                    <a:gd name="T11" fmla="*/ 651 h 708"/>
                    <a:gd name="T12" fmla="*/ 108 w 300"/>
                    <a:gd name="T13" fmla="*/ 685 h 708"/>
                    <a:gd name="T14" fmla="*/ 113 w 300"/>
                    <a:gd name="T15" fmla="*/ 694 h 708"/>
                    <a:gd name="T16" fmla="*/ 125 w 300"/>
                    <a:gd name="T17" fmla="*/ 704 h 708"/>
                    <a:gd name="T18" fmla="*/ 137 w 300"/>
                    <a:gd name="T19" fmla="*/ 708 h 708"/>
                    <a:gd name="T20" fmla="*/ 152 w 300"/>
                    <a:gd name="T21" fmla="*/ 700 h 708"/>
                    <a:gd name="T22" fmla="*/ 161 w 300"/>
                    <a:gd name="T23" fmla="*/ 685 h 708"/>
                    <a:gd name="T24" fmla="*/ 271 w 300"/>
                    <a:gd name="T25" fmla="*/ 55 h 708"/>
                    <a:gd name="T26" fmla="*/ 274 w 300"/>
                    <a:gd name="T27" fmla="*/ 39 h 708"/>
                    <a:gd name="T28" fmla="*/ 276 w 300"/>
                    <a:gd name="T29" fmla="*/ 26 h 708"/>
                    <a:gd name="T30" fmla="*/ 280 w 300"/>
                    <a:gd name="T31" fmla="*/ 16 h 708"/>
                    <a:gd name="T32" fmla="*/ 289 w 300"/>
                    <a:gd name="T33" fmla="*/ 4 h 708"/>
                    <a:gd name="T34" fmla="*/ 300 w 300"/>
                    <a:gd name="T35" fmla="*/ 3 h 7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0"/>
                    <a:gd name="T55" fmla="*/ 0 h 708"/>
                    <a:gd name="T56" fmla="*/ 300 w 300"/>
                    <a:gd name="T57" fmla="*/ 708 h 7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0" h="708">
                      <a:moveTo>
                        <a:pt x="0" y="0"/>
                      </a:moveTo>
                      <a:lnTo>
                        <a:pt x="16" y="4"/>
                      </a:lnTo>
                      <a:lnTo>
                        <a:pt x="29" y="18"/>
                      </a:lnTo>
                      <a:lnTo>
                        <a:pt x="33" y="34"/>
                      </a:lnTo>
                      <a:lnTo>
                        <a:pt x="37" y="59"/>
                      </a:lnTo>
                      <a:lnTo>
                        <a:pt x="101" y="651"/>
                      </a:lnTo>
                      <a:lnTo>
                        <a:pt x="108" y="685"/>
                      </a:lnTo>
                      <a:lnTo>
                        <a:pt x="113" y="694"/>
                      </a:lnTo>
                      <a:lnTo>
                        <a:pt x="125" y="704"/>
                      </a:lnTo>
                      <a:lnTo>
                        <a:pt x="137" y="708"/>
                      </a:lnTo>
                      <a:lnTo>
                        <a:pt x="152" y="700"/>
                      </a:lnTo>
                      <a:lnTo>
                        <a:pt x="161" y="685"/>
                      </a:lnTo>
                      <a:lnTo>
                        <a:pt x="271" y="55"/>
                      </a:lnTo>
                      <a:lnTo>
                        <a:pt x="274" y="39"/>
                      </a:lnTo>
                      <a:lnTo>
                        <a:pt x="276" y="26"/>
                      </a:lnTo>
                      <a:lnTo>
                        <a:pt x="280" y="16"/>
                      </a:lnTo>
                      <a:lnTo>
                        <a:pt x="289" y="4"/>
                      </a:lnTo>
                      <a:lnTo>
                        <a:pt x="300" y="3"/>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0" name="Freeform 169"/>
                <p:cNvSpPr>
                  <a:spLocks/>
                </p:cNvSpPr>
                <p:nvPr/>
              </p:nvSpPr>
              <p:spPr bwMode="auto">
                <a:xfrm>
                  <a:off x="411" y="24"/>
                  <a:ext cx="290" cy="706"/>
                </a:xfrm>
                <a:custGeom>
                  <a:avLst/>
                  <a:gdLst>
                    <a:gd name="T0" fmla="*/ 0 w 290"/>
                    <a:gd name="T1" fmla="*/ 3 h 706"/>
                    <a:gd name="T2" fmla="*/ 9 w 290"/>
                    <a:gd name="T3" fmla="*/ 5 h 706"/>
                    <a:gd name="T4" fmla="*/ 19 w 290"/>
                    <a:gd name="T5" fmla="*/ 18 h 706"/>
                    <a:gd name="T6" fmla="*/ 22 w 290"/>
                    <a:gd name="T7" fmla="*/ 33 h 706"/>
                    <a:gd name="T8" fmla="*/ 26 w 290"/>
                    <a:gd name="T9" fmla="*/ 58 h 706"/>
                    <a:gd name="T10" fmla="*/ 91 w 290"/>
                    <a:gd name="T11" fmla="*/ 649 h 706"/>
                    <a:gd name="T12" fmla="*/ 97 w 290"/>
                    <a:gd name="T13" fmla="*/ 683 h 706"/>
                    <a:gd name="T14" fmla="*/ 103 w 290"/>
                    <a:gd name="T15" fmla="*/ 692 h 706"/>
                    <a:gd name="T16" fmla="*/ 115 w 290"/>
                    <a:gd name="T17" fmla="*/ 702 h 706"/>
                    <a:gd name="T18" fmla="*/ 127 w 290"/>
                    <a:gd name="T19" fmla="*/ 706 h 706"/>
                    <a:gd name="T20" fmla="*/ 142 w 290"/>
                    <a:gd name="T21" fmla="*/ 698 h 706"/>
                    <a:gd name="T22" fmla="*/ 151 w 290"/>
                    <a:gd name="T23" fmla="*/ 683 h 706"/>
                    <a:gd name="T24" fmla="*/ 261 w 290"/>
                    <a:gd name="T25" fmla="*/ 54 h 706"/>
                    <a:gd name="T26" fmla="*/ 264 w 290"/>
                    <a:gd name="T27" fmla="*/ 38 h 706"/>
                    <a:gd name="T28" fmla="*/ 266 w 290"/>
                    <a:gd name="T29" fmla="*/ 25 h 706"/>
                    <a:gd name="T30" fmla="*/ 270 w 290"/>
                    <a:gd name="T31" fmla="*/ 15 h 706"/>
                    <a:gd name="T32" fmla="*/ 279 w 290"/>
                    <a:gd name="T33" fmla="*/ 6 h 706"/>
                    <a:gd name="T34" fmla="*/ 290 w 290"/>
                    <a:gd name="T35" fmla="*/ 0 h 7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0"/>
                    <a:gd name="T55" fmla="*/ 0 h 706"/>
                    <a:gd name="T56" fmla="*/ 290 w 290"/>
                    <a:gd name="T57" fmla="*/ 706 h 7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0" h="706">
                      <a:moveTo>
                        <a:pt x="0" y="3"/>
                      </a:moveTo>
                      <a:lnTo>
                        <a:pt x="9" y="5"/>
                      </a:lnTo>
                      <a:lnTo>
                        <a:pt x="19" y="18"/>
                      </a:lnTo>
                      <a:lnTo>
                        <a:pt x="22" y="33"/>
                      </a:lnTo>
                      <a:lnTo>
                        <a:pt x="26" y="58"/>
                      </a:lnTo>
                      <a:lnTo>
                        <a:pt x="91" y="649"/>
                      </a:lnTo>
                      <a:lnTo>
                        <a:pt x="97" y="683"/>
                      </a:lnTo>
                      <a:lnTo>
                        <a:pt x="103" y="692"/>
                      </a:lnTo>
                      <a:lnTo>
                        <a:pt x="115" y="702"/>
                      </a:lnTo>
                      <a:lnTo>
                        <a:pt x="127" y="706"/>
                      </a:lnTo>
                      <a:lnTo>
                        <a:pt x="142" y="698"/>
                      </a:lnTo>
                      <a:lnTo>
                        <a:pt x="151" y="683"/>
                      </a:lnTo>
                      <a:lnTo>
                        <a:pt x="261" y="54"/>
                      </a:lnTo>
                      <a:lnTo>
                        <a:pt x="264" y="38"/>
                      </a:lnTo>
                      <a:lnTo>
                        <a:pt x="266" y="25"/>
                      </a:lnTo>
                      <a:lnTo>
                        <a:pt x="270" y="15"/>
                      </a:lnTo>
                      <a:lnTo>
                        <a:pt x="279" y="6"/>
                      </a:lnTo>
                      <a:lnTo>
                        <a:pt x="290" y="0"/>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1" name="Freeform 170"/>
                <p:cNvSpPr>
                  <a:spLocks/>
                </p:cNvSpPr>
                <p:nvPr/>
              </p:nvSpPr>
              <p:spPr bwMode="auto">
                <a:xfrm>
                  <a:off x="702" y="22"/>
                  <a:ext cx="301" cy="708"/>
                </a:xfrm>
                <a:custGeom>
                  <a:avLst/>
                  <a:gdLst>
                    <a:gd name="T0" fmla="*/ 0 w 301"/>
                    <a:gd name="T1" fmla="*/ 0 h 708"/>
                    <a:gd name="T2" fmla="*/ 16 w 301"/>
                    <a:gd name="T3" fmla="*/ 4 h 708"/>
                    <a:gd name="T4" fmla="*/ 29 w 301"/>
                    <a:gd name="T5" fmla="*/ 18 h 708"/>
                    <a:gd name="T6" fmla="*/ 33 w 301"/>
                    <a:gd name="T7" fmla="*/ 34 h 708"/>
                    <a:gd name="T8" fmla="*/ 37 w 301"/>
                    <a:gd name="T9" fmla="*/ 59 h 708"/>
                    <a:gd name="T10" fmla="*/ 101 w 301"/>
                    <a:gd name="T11" fmla="*/ 651 h 708"/>
                    <a:gd name="T12" fmla="*/ 108 w 301"/>
                    <a:gd name="T13" fmla="*/ 685 h 708"/>
                    <a:gd name="T14" fmla="*/ 114 w 301"/>
                    <a:gd name="T15" fmla="*/ 694 h 708"/>
                    <a:gd name="T16" fmla="*/ 125 w 301"/>
                    <a:gd name="T17" fmla="*/ 704 h 708"/>
                    <a:gd name="T18" fmla="*/ 138 w 301"/>
                    <a:gd name="T19" fmla="*/ 708 h 708"/>
                    <a:gd name="T20" fmla="*/ 152 w 301"/>
                    <a:gd name="T21" fmla="*/ 700 h 708"/>
                    <a:gd name="T22" fmla="*/ 161 w 301"/>
                    <a:gd name="T23" fmla="*/ 685 h 708"/>
                    <a:gd name="T24" fmla="*/ 272 w 301"/>
                    <a:gd name="T25" fmla="*/ 55 h 708"/>
                    <a:gd name="T26" fmla="*/ 275 w 301"/>
                    <a:gd name="T27" fmla="*/ 39 h 708"/>
                    <a:gd name="T28" fmla="*/ 277 w 301"/>
                    <a:gd name="T29" fmla="*/ 26 h 708"/>
                    <a:gd name="T30" fmla="*/ 281 w 301"/>
                    <a:gd name="T31" fmla="*/ 16 h 708"/>
                    <a:gd name="T32" fmla="*/ 290 w 301"/>
                    <a:gd name="T33" fmla="*/ 4 h 708"/>
                    <a:gd name="T34" fmla="*/ 301 w 301"/>
                    <a:gd name="T35" fmla="*/ 3 h 7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1"/>
                    <a:gd name="T55" fmla="*/ 0 h 708"/>
                    <a:gd name="T56" fmla="*/ 301 w 301"/>
                    <a:gd name="T57" fmla="*/ 708 h 7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1" h="708">
                      <a:moveTo>
                        <a:pt x="0" y="0"/>
                      </a:moveTo>
                      <a:lnTo>
                        <a:pt x="16" y="4"/>
                      </a:lnTo>
                      <a:lnTo>
                        <a:pt x="29" y="18"/>
                      </a:lnTo>
                      <a:lnTo>
                        <a:pt x="33" y="34"/>
                      </a:lnTo>
                      <a:lnTo>
                        <a:pt x="37" y="59"/>
                      </a:lnTo>
                      <a:lnTo>
                        <a:pt x="101" y="651"/>
                      </a:lnTo>
                      <a:lnTo>
                        <a:pt x="108" y="685"/>
                      </a:lnTo>
                      <a:lnTo>
                        <a:pt x="114" y="694"/>
                      </a:lnTo>
                      <a:lnTo>
                        <a:pt x="125" y="704"/>
                      </a:lnTo>
                      <a:lnTo>
                        <a:pt x="138" y="708"/>
                      </a:lnTo>
                      <a:lnTo>
                        <a:pt x="152" y="700"/>
                      </a:lnTo>
                      <a:lnTo>
                        <a:pt x="161" y="685"/>
                      </a:lnTo>
                      <a:lnTo>
                        <a:pt x="272" y="55"/>
                      </a:lnTo>
                      <a:lnTo>
                        <a:pt x="275" y="39"/>
                      </a:lnTo>
                      <a:lnTo>
                        <a:pt x="277" y="26"/>
                      </a:lnTo>
                      <a:lnTo>
                        <a:pt x="281" y="16"/>
                      </a:lnTo>
                      <a:lnTo>
                        <a:pt x="290" y="4"/>
                      </a:lnTo>
                      <a:lnTo>
                        <a:pt x="301" y="3"/>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2" name="Freeform 171"/>
                <p:cNvSpPr>
                  <a:spLocks/>
                </p:cNvSpPr>
                <p:nvPr/>
              </p:nvSpPr>
              <p:spPr bwMode="auto">
                <a:xfrm>
                  <a:off x="1018" y="21"/>
                  <a:ext cx="291" cy="705"/>
                </a:xfrm>
                <a:custGeom>
                  <a:avLst/>
                  <a:gdLst>
                    <a:gd name="T0" fmla="*/ 0 w 291"/>
                    <a:gd name="T1" fmla="*/ 1 h 705"/>
                    <a:gd name="T2" fmla="*/ 9 w 291"/>
                    <a:gd name="T3" fmla="*/ 4 h 705"/>
                    <a:gd name="T4" fmla="*/ 19 w 291"/>
                    <a:gd name="T5" fmla="*/ 18 h 705"/>
                    <a:gd name="T6" fmla="*/ 23 w 291"/>
                    <a:gd name="T7" fmla="*/ 31 h 705"/>
                    <a:gd name="T8" fmla="*/ 26 w 291"/>
                    <a:gd name="T9" fmla="*/ 57 h 705"/>
                    <a:gd name="T10" fmla="*/ 91 w 291"/>
                    <a:gd name="T11" fmla="*/ 650 h 705"/>
                    <a:gd name="T12" fmla="*/ 97 w 291"/>
                    <a:gd name="T13" fmla="*/ 682 h 705"/>
                    <a:gd name="T14" fmla="*/ 104 w 291"/>
                    <a:gd name="T15" fmla="*/ 692 h 705"/>
                    <a:gd name="T16" fmla="*/ 115 w 291"/>
                    <a:gd name="T17" fmla="*/ 702 h 705"/>
                    <a:gd name="T18" fmla="*/ 127 w 291"/>
                    <a:gd name="T19" fmla="*/ 705 h 705"/>
                    <a:gd name="T20" fmla="*/ 142 w 291"/>
                    <a:gd name="T21" fmla="*/ 697 h 705"/>
                    <a:gd name="T22" fmla="*/ 151 w 291"/>
                    <a:gd name="T23" fmla="*/ 682 h 705"/>
                    <a:gd name="T24" fmla="*/ 262 w 291"/>
                    <a:gd name="T25" fmla="*/ 54 h 705"/>
                    <a:gd name="T26" fmla="*/ 265 w 291"/>
                    <a:gd name="T27" fmla="*/ 37 h 705"/>
                    <a:gd name="T28" fmla="*/ 267 w 291"/>
                    <a:gd name="T29" fmla="*/ 24 h 705"/>
                    <a:gd name="T30" fmla="*/ 271 w 291"/>
                    <a:gd name="T31" fmla="*/ 14 h 705"/>
                    <a:gd name="T32" fmla="*/ 280 w 291"/>
                    <a:gd name="T33" fmla="*/ 5 h 705"/>
                    <a:gd name="T34" fmla="*/ 291 w 291"/>
                    <a:gd name="T35" fmla="*/ 0 h 7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1"/>
                    <a:gd name="T55" fmla="*/ 0 h 705"/>
                    <a:gd name="T56" fmla="*/ 291 w 291"/>
                    <a:gd name="T57" fmla="*/ 705 h 7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1" h="705">
                      <a:moveTo>
                        <a:pt x="0" y="1"/>
                      </a:moveTo>
                      <a:lnTo>
                        <a:pt x="9" y="4"/>
                      </a:lnTo>
                      <a:lnTo>
                        <a:pt x="19" y="18"/>
                      </a:lnTo>
                      <a:lnTo>
                        <a:pt x="23" y="31"/>
                      </a:lnTo>
                      <a:lnTo>
                        <a:pt x="26" y="57"/>
                      </a:lnTo>
                      <a:lnTo>
                        <a:pt x="91" y="650"/>
                      </a:lnTo>
                      <a:lnTo>
                        <a:pt x="97" y="682"/>
                      </a:lnTo>
                      <a:lnTo>
                        <a:pt x="104" y="692"/>
                      </a:lnTo>
                      <a:lnTo>
                        <a:pt x="115" y="702"/>
                      </a:lnTo>
                      <a:lnTo>
                        <a:pt x="127" y="705"/>
                      </a:lnTo>
                      <a:lnTo>
                        <a:pt x="142" y="697"/>
                      </a:lnTo>
                      <a:lnTo>
                        <a:pt x="151" y="682"/>
                      </a:lnTo>
                      <a:lnTo>
                        <a:pt x="262" y="54"/>
                      </a:lnTo>
                      <a:lnTo>
                        <a:pt x="265" y="37"/>
                      </a:lnTo>
                      <a:lnTo>
                        <a:pt x="267" y="24"/>
                      </a:lnTo>
                      <a:lnTo>
                        <a:pt x="271" y="14"/>
                      </a:lnTo>
                      <a:lnTo>
                        <a:pt x="280" y="5"/>
                      </a:lnTo>
                      <a:lnTo>
                        <a:pt x="291" y="0"/>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3" name="Freeform 172"/>
                <p:cNvSpPr>
                  <a:spLocks/>
                </p:cNvSpPr>
                <p:nvPr/>
              </p:nvSpPr>
              <p:spPr bwMode="auto">
                <a:xfrm>
                  <a:off x="1310" y="20"/>
                  <a:ext cx="300" cy="706"/>
                </a:xfrm>
                <a:custGeom>
                  <a:avLst/>
                  <a:gdLst>
                    <a:gd name="T0" fmla="*/ 0 w 300"/>
                    <a:gd name="T1" fmla="*/ 0 h 706"/>
                    <a:gd name="T2" fmla="*/ 16 w 300"/>
                    <a:gd name="T3" fmla="*/ 3 h 706"/>
                    <a:gd name="T4" fmla="*/ 29 w 300"/>
                    <a:gd name="T5" fmla="*/ 16 h 706"/>
                    <a:gd name="T6" fmla="*/ 33 w 300"/>
                    <a:gd name="T7" fmla="*/ 33 h 706"/>
                    <a:gd name="T8" fmla="*/ 37 w 300"/>
                    <a:gd name="T9" fmla="*/ 58 h 706"/>
                    <a:gd name="T10" fmla="*/ 101 w 300"/>
                    <a:gd name="T11" fmla="*/ 651 h 706"/>
                    <a:gd name="T12" fmla="*/ 108 w 300"/>
                    <a:gd name="T13" fmla="*/ 683 h 706"/>
                    <a:gd name="T14" fmla="*/ 113 w 300"/>
                    <a:gd name="T15" fmla="*/ 693 h 706"/>
                    <a:gd name="T16" fmla="*/ 125 w 300"/>
                    <a:gd name="T17" fmla="*/ 703 h 706"/>
                    <a:gd name="T18" fmla="*/ 137 w 300"/>
                    <a:gd name="T19" fmla="*/ 706 h 706"/>
                    <a:gd name="T20" fmla="*/ 152 w 300"/>
                    <a:gd name="T21" fmla="*/ 698 h 706"/>
                    <a:gd name="T22" fmla="*/ 161 w 300"/>
                    <a:gd name="T23" fmla="*/ 683 h 706"/>
                    <a:gd name="T24" fmla="*/ 271 w 300"/>
                    <a:gd name="T25" fmla="*/ 55 h 706"/>
                    <a:gd name="T26" fmla="*/ 274 w 300"/>
                    <a:gd name="T27" fmla="*/ 38 h 706"/>
                    <a:gd name="T28" fmla="*/ 276 w 300"/>
                    <a:gd name="T29" fmla="*/ 25 h 706"/>
                    <a:gd name="T30" fmla="*/ 280 w 300"/>
                    <a:gd name="T31" fmla="*/ 15 h 706"/>
                    <a:gd name="T32" fmla="*/ 289 w 300"/>
                    <a:gd name="T33" fmla="*/ 3 h 706"/>
                    <a:gd name="T34" fmla="*/ 300 w 300"/>
                    <a:gd name="T35" fmla="*/ 3 h 7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0"/>
                    <a:gd name="T55" fmla="*/ 0 h 706"/>
                    <a:gd name="T56" fmla="*/ 300 w 300"/>
                    <a:gd name="T57" fmla="*/ 706 h 7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0" h="706">
                      <a:moveTo>
                        <a:pt x="0" y="0"/>
                      </a:moveTo>
                      <a:lnTo>
                        <a:pt x="16" y="3"/>
                      </a:lnTo>
                      <a:lnTo>
                        <a:pt x="29" y="16"/>
                      </a:lnTo>
                      <a:lnTo>
                        <a:pt x="33" y="33"/>
                      </a:lnTo>
                      <a:lnTo>
                        <a:pt x="37" y="58"/>
                      </a:lnTo>
                      <a:lnTo>
                        <a:pt x="101" y="651"/>
                      </a:lnTo>
                      <a:lnTo>
                        <a:pt x="108" y="683"/>
                      </a:lnTo>
                      <a:lnTo>
                        <a:pt x="113" y="693"/>
                      </a:lnTo>
                      <a:lnTo>
                        <a:pt x="125" y="703"/>
                      </a:lnTo>
                      <a:lnTo>
                        <a:pt x="137" y="706"/>
                      </a:lnTo>
                      <a:lnTo>
                        <a:pt x="152" y="698"/>
                      </a:lnTo>
                      <a:lnTo>
                        <a:pt x="161" y="683"/>
                      </a:lnTo>
                      <a:lnTo>
                        <a:pt x="271" y="55"/>
                      </a:lnTo>
                      <a:lnTo>
                        <a:pt x="274" y="38"/>
                      </a:lnTo>
                      <a:lnTo>
                        <a:pt x="276" y="25"/>
                      </a:lnTo>
                      <a:lnTo>
                        <a:pt x="280" y="15"/>
                      </a:lnTo>
                      <a:lnTo>
                        <a:pt x="289" y="3"/>
                      </a:lnTo>
                      <a:lnTo>
                        <a:pt x="300" y="3"/>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4" name="Freeform 173"/>
                <p:cNvSpPr>
                  <a:spLocks/>
                </p:cNvSpPr>
                <p:nvPr/>
              </p:nvSpPr>
              <p:spPr bwMode="auto">
                <a:xfrm>
                  <a:off x="1618" y="21"/>
                  <a:ext cx="291" cy="705"/>
                </a:xfrm>
                <a:custGeom>
                  <a:avLst/>
                  <a:gdLst>
                    <a:gd name="T0" fmla="*/ 0 w 291"/>
                    <a:gd name="T1" fmla="*/ 1 h 705"/>
                    <a:gd name="T2" fmla="*/ 9 w 291"/>
                    <a:gd name="T3" fmla="*/ 4 h 705"/>
                    <a:gd name="T4" fmla="*/ 19 w 291"/>
                    <a:gd name="T5" fmla="*/ 18 h 705"/>
                    <a:gd name="T6" fmla="*/ 22 w 291"/>
                    <a:gd name="T7" fmla="*/ 31 h 705"/>
                    <a:gd name="T8" fmla="*/ 26 w 291"/>
                    <a:gd name="T9" fmla="*/ 57 h 705"/>
                    <a:gd name="T10" fmla="*/ 92 w 291"/>
                    <a:gd name="T11" fmla="*/ 650 h 705"/>
                    <a:gd name="T12" fmla="*/ 98 w 291"/>
                    <a:gd name="T13" fmla="*/ 682 h 705"/>
                    <a:gd name="T14" fmla="*/ 104 w 291"/>
                    <a:gd name="T15" fmla="*/ 692 h 705"/>
                    <a:gd name="T16" fmla="*/ 116 w 291"/>
                    <a:gd name="T17" fmla="*/ 702 h 705"/>
                    <a:gd name="T18" fmla="*/ 128 w 291"/>
                    <a:gd name="T19" fmla="*/ 705 h 705"/>
                    <a:gd name="T20" fmla="*/ 143 w 291"/>
                    <a:gd name="T21" fmla="*/ 697 h 705"/>
                    <a:gd name="T22" fmla="*/ 152 w 291"/>
                    <a:gd name="T23" fmla="*/ 682 h 705"/>
                    <a:gd name="T24" fmla="*/ 262 w 291"/>
                    <a:gd name="T25" fmla="*/ 54 h 705"/>
                    <a:gd name="T26" fmla="*/ 265 w 291"/>
                    <a:gd name="T27" fmla="*/ 37 h 705"/>
                    <a:gd name="T28" fmla="*/ 267 w 291"/>
                    <a:gd name="T29" fmla="*/ 24 h 705"/>
                    <a:gd name="T30" fmla="*/ 271 w 291"/>
                    <a:gd name="T31" fmla="*/ 14 h 705"/>
                    <a:gd name="T32" fmla="*/ 280 w 291"/>
                    <a:gd name="T33" fmla="*/ 5 h 705"/>
                    <a:gd name="T34" fmla="*/ 291 w 291"/>
                    <a:gd name="T35" fmla="*/ 0 h 7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1"/>
                    <a:gd name="T55" fmla="*/ 0 h 705"/>
                    <a:gd name="T56" fmla="*/ 291 w 291"/>
                    <a:gd name="T57" fmla="*/ 705 h 7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1" h="705">
                      <a:moveTo>
                        <a:pt x="0" y="1"/>
                      </a:moveTo>
                      <a:lnTo>
                        <a:pt x="9" y="4"/>
                      </a:lnTo>
                      <a:lnTo>
                        <a:pt x="19" y="18"/>
                      </a:lnTo>
                      <a:lnTo>
                        <a:pt x="22" y="31"/>
                      </a:lnTo>
                      <a:lnTo>
                        <a:pt x="26" y="57"/>
                      </a:lnTo>
                      <a:lnTo>
                        <a:pt x="92" y="650"/>
                      </a:lnTo>
                      <a:lnTo>
                        <a:pt x="98" y="682"/>
                      </a:lnTo>
                      <a:lnTo>
                        <a:pt x="104" y="692"/>
                      </a:lnTo>
                      <a:lnTo>
                        <a:pt x="116" y="702"/>
                      </a:lnTo>
                      <a:lnTo>
                        <a:pt x="128" y="705"/>
                      </a:lnTo>
                      <a:lnTo>
                        <a:pt x="143" y="697"/>
                      </a:lnTo>
                      <a:lnTo>
                        <a:pt x="152" y="682"/>
                      </a:lnTo>
                      <a:lnTo>
                        <a:pt x="262" y="54"/>
                      </a:lnTo>
                      <a:lnTo>
                        <a:pt x="265" y="37"/>
                      </a:lnTo>
                      <a:lnTo>
                        <a:pt x="267" y="24"/>
                      </a:lnTo>
                      <a:lnTo>
                        <a:pt x="271" y="14"/>
                      </a:lnTo>
                      <a:lnTo>
                        <a:pt x="280" y="5"/>
                      </a:lnTo>
                      <a:lnTo>
                        <a:pt x="291" y="0"/>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5" name="Freeform 174"/>
                <p:cNvSpPr>
                  <a:spLocks/>
                </p:cNvSpPr>
                <p:nvPr/>
              </p:nvSpPr>
              <p:spPr bwMode="auto">
                <a:xfrm>
                  <a:off x="1910" y="20"/>
                  <a:ext cx="300" cy="706"/>
                </a:xfrm>
                <a:custGeom>
                  <a:avLst/>
                  <a:gdLst>
                    <a:gd name="T0" fmla="*/ 0 w 300"/>
                    <a:gd name="T1" fmla="*/ 0 h 706"/>
                    <a:gd name="T2" fmla="*/ 16 w 300"/>
                    <a:gd name="T3" fmla="*/ 3 h 706"/>
                    <a:gd name="T4" fmla="*/ 29 w 300"/>
                    <a:gd name="T5" fmla="*/ 16 h 706"/>
                    <a:gd name="T6" fmla="*/ 33 w 300"/>
                    <a:gd name="T7" fmla="*/ 33 h 706"/>
                    <a:gd name="T8" fmla="*/ 37 w 300"/>
                    <a:gd name="T9" fmla="*/ 58 h 706"/>
                    <a:gd name="T10" fmla="*/ 101 w 300"/>
                    <a:gd name="T11" fmla="*/ 651 h 706"/>
                    <a:gd name="T12" fmla="*/ 108 w 300"/>
                    <a:gd name="T13" fmla="*/ 683 h 706"/>
                    <a:gd name="T14" fmla="*/ 113 w 300"/>
                    <a:gd name="T15" fmla="*/ 693 h 706"/>
                    <a:gd name="T16" fmla="*/ 125 w 300"/>
                    <a:gd name="T17" fmla="*/ 703 h 706"/>
                    <a:gd name="T18" fmla="*/ 137 w 300"/>
                    <a:gd name="T19" fmla="*/ 706 h 706"/>
                    <a:gd name="T20" fmla="*/ 152 w 300"/>
                    <a:gd name="T21" fmla="*/ 698 h 706"/>
                    <a:gd name="T22" fmla="*/ 161 w 300"/>
                    <a:gd name="T23" fmla="*/ 683 h 706"/>
                    <a:gd name="T24" fmla="*/ 271 w 300"/>
                    <a:gd name="T25" fmla="*/ 55 h 706"/>
                    <a:gd name="T26" fmla="*/ 274 w 300"/>
                    <a:gd name="T27" fmla="*/ 38 h 706"/>
                    <a:gd name="T28" fmla="*/ 276 w 300"/>
                    <a:gd name="T29" fmla="*/ 25 h 706"/>
                    <a:gd name="T30" fmla="*/ 280 w 300"/>
                    <a:gd name="T31" fmla="*/ 15 h 706"/>
                    <a:gd name="T32" fmla="*/ 289 w 300"/>
                    <a:gd name="T33" fmla="*/ 3 h 706"/>
                    <a:gd name="T34" fmla="*/ 300 w 300"/>
                    <a:gd name="T35" fmla="*/ 3 h 7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0"/>
                    <a:gd name="T55" fmla="*/ 0 h 706"/>
                    <a:gd name="T56" fmla="*/ 300 w 300"/>
                    <a:gd name="T57" fmla="*/ 706 h 7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0" h="706">
                      <a:moveTo>
                        <a:pt x="0" y="0"/>
                      </a:moveTo>
                      <a:lnTo>
                        <a:pt x="16" y="3"/>
                      </a:lnTo>
                      <a:lnTo>
                        <a:pt x="29" y="16"/>
                      </a:lnTo>
                      <a:lnTo>
                        <a:pt x="33" y="33"/>
                      </a:lnTo>
                      <a:lnTo>
                        <a:pt x="37" y="58"/>
                      </a:lnTo>
                      <a:lnTo>
                        <a:pt x="101" y="651"/>
                      </a:lnTo>
                      <a:lnTo>
                        <a:pt x="108" y="683"/>
                      </a:lnTo>
                      <a:lnTo>
                        <a:pt x="113" y="693"/>
                      </a:lnTo>
                      <a:lnTo>
                        <a:pt x="125" y="703"/>
                      </a:lnTo>
                      <a:lnTo>
                        <a:pt x="137" y="706"/>
                      </a:lnTo>
                      <a:lnTo>
                        <a:pt x="152" y="698"/>
                      </a:lnTo>
                      <a:lnTo>
                        <a:pt x="161" y="683"/>
                      </a:lnTo>
                      <a:lnTo>
                        <a:pt x="271" y="55"/>
                      </a:lnTo>
                      <a:lnTo>
                        <a:pt x="274" y="38"/>
                      </a:lnTo>
                      <a:lnTo>
                        <a:pt x="276" y="25"/>
                      </a:lnTo>
                      <a:lnTo>
                        <a:pt x="280" y="15"/>
                      </a:lnTo>
                      <a:lnTo>
                        <a:pt x="289" y="3"/>
                      </a:lnTo>
                      <a:lnTo>
                        <a:pt x="300" y="3"/>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6" name="Freeform 175"/>
                <p:cNvSpPr>
                  <a:spLocks/>
                </p:cNvSpPr>
                <p:nvPr/>
              </p:nvSpPr>
              <p:spPr bwMode="auto">
                <a:xfrm>
                  <a:off x="2223" y="17"/>
                  <a:ext cx="291" cy="707"/>
                </a:xfrm>
                <a:custGeom>
                  <a:avLst/>
                  <a:gdLst>
                    <a:gd name="T0" fmla="*/ 0 w 291"/>
                    <a:gd name="T1" fmla="*/ 3 h 707"/>
                    <a:gd name="T2" fmla="*/ 9 w 291"/>
                    <a:gd name="T3" fmla="*/ 5 h 707"/>
                    <a:gd name="T4" fmla="*/ 20 w 291"/>
                    <a:gd name="T5" fmla="*/ 18 h 707"/>
                    <a:gd name="T6" fmla="*/ 22 w 291"/>
                    <a:gd name="T7" fmla="*/ 32 h 707"/>
                    <a:gd name="T8" fmla="*/ 27 w 291"/>
                    <a:gd name="T9" fmla="*/ 58 h 707"/>
                    <a:gd name="T10" fmla="*/ 92 w 291"/>
                    <a:gd name="T11" fmla="*/ 650 h 707"/>
                    <a:gd name="T12" fmla="*/ 98 w 291"/>
                    <a:gd name="T13" fmla="*/ 683 h 707"/>
                    <a:gd name="T14" fmla="*/ 103 w 291"/>
                    <a:gd name="T15" fmla="*/ 693 h 707"/>
                    <a:gd name="T16" fmla="*/ 116 w 291"/>
                    <a:gd name="T17" fmla="*/ 703 h 707"/>
                    <a:gd name="T18" fmla="*/ 127 w 291"/>
                    <a:gd name="T19" fmla="*/ 707 h 707"/>
                    <a:gd name="T20" fmla="*/ 142 w 291"/>
                    <a:gd name="T21" fmla="*/ 699 h 707"/>
                    <a:gd name="T22" fmla="*/ 151 w 291"/>
                    <a:gd name="T23" fmla="*/ 683 h 707"/>
                    <a:gd name="T24" fmla="*/ 261 w 291"/>
                    <a:gd name="T25" fmla="*/ 54 h 707"/>
                    <a:gd name="T26" fmla="*/ 264 w 291"/>
                    <a:gd name="T27" fmla="*/ 38 h 707"/>
                    <a:gd name="T28" fmla="*/ 267 w 291"/>
                    <a:gd name="T29" fmla="*/ 24 h 707"/>
                    <a:gd name="T30" fmla="*/ 270 w 291"/>
                    <a:gd name="T31" fmla="*/ 14 h 707"/>
                    <a:gd name="T32" fmla="*/ 279 w 291"/>
                    <a:gd name="T33" fmla="*/ 5 h 707"/>
                    <a:gd name="T34" fmla="*/ 291 w 291"/>
                    <a:gd name="T35" fmla="*/ 0 h 7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1"/>
                    <a:gd name="T55" fmla="*/ 0 h 707"/>
                    <a:gd name="T56" fmla="*/ 291 w 291"/>
                    <a:gd name="T57" fmla="*/ 707 h 7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1" h="707">
                      <a:moveTo>
                        <a:pt x="0" y="3"/>
                      </a:moveTo>
                      <a:lnTo>
                        <a:pt x="9" y="5"/>
                      </a:lnTo>
                      <a:lnTo>
                        <a:pt x="20" y="18"/>
                      </a:lnTo>
                      <a:lnTo>
                        <a:pt x="22" y="32"/>
                      </a:lnTo>
                      <a:lnTo>
                        <a:pt x="27" y="58"/>
                      </a:lnTo>
                      <a:lnTo>
                        <a:pt x="92" y="650"/>
                      </a:lnTo>
                      <a:lnTo>
                        <a:pt x="98" y="683"/>
                      </a:lnTo>
                      <a:lnTo>
                        <a:pt x="103" y="693"/>
                      </a:lnTo>
                      <a:lnTo>
                        <a:pt x="116" y="703"/>
                      </a:lnTo>
                      <a:lnTo>
                        <a:pt x="127" y="707"/>
                      </a:lnTo>
                      <a:lnTo>
                        <a:pt x="142" y="699"/>
                      </a:lnTo>
                      <a:lnTo>
                        <a:pt x="151" y="683"/>
                      </a:lnTo>
                      <a:lnTo>
                        <a:pt x="261" y="54"/>
                      </a:lnTo>
                      <a:lnTo>
                        <a:pt x="264" y="38"/>
                      </a:lnTo>
                      <a:lnTo>
                        <a:pt x="267" y="24"/>
                      </a:lnTo>
                      <a:lnTo>
                        <a:pt x="270" y="14"/>
                      </a:lnTo>
                      <a:lnTo>
                        <a:pt x="279" y="5"/>
                      </a:lnTo>
                      <a:lnTo>
                        <a:pt x="291" y="0"/>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7" name="Freeform 176"/>
                <p:cNvSpPr>
                  <a:spLocks/>
                </p:cNvSpPr>
                <p:nvPr/>
              </p:nvSpPr>
              <p:spPr bwMode="auto">
                <a:xfrm>
                  <a:off x="2514" y="16"/>
                  <a:ext cx="302" cy="708"/>
                </a:xfrm>
                <a:custGeom>
                  <a:avLst/>
                  <a:gdLst>
                    <a:gd name="T0" fmla="*/ 0 w 302"/>
                    <a:gd name="T1" fmla="*/ 0 h 708"/>
                    <a:gd name="T2" fmla="*/ 17 w 302"/>
                    <a:gd name="T3" fmla="*/ 4 h 708"/>
                    <a:gd name="T4" fmla="*/ 29 w 302"/>
                    <a:gd name="T5" fmla="*/ 16 h 708"/>
                    <a:gd name="T6" fmla="*/ 33 w 302"/>
                    <a:gd name="T7" fmla="*/ 33 h 708"/>
                    <a:gd name="T8" fmla="*/ 37 w 302"/>
                    <a:gd name="T9" fmla="*/ 59 h 708"/>
                    <a:gd name="T10" fmla="*/ 103 w 302"/>
                    <a:gd name="T11" fmla="*/ 651 h 708"/>
                    <a:gd name="T12" fmla="*/ 108 w 302"/>
                    <a:gd name="T13" fmla="*/ 684 h 708"/>
                    <a:gd name="T14" fmla="*/ 114 w 302"/>
                    <a:gd name="T15" fmla="*/ 694 h 708"/>
                    <a:gd name="T16" fmla="*/ 126 w 302"/>
                    <a:gd name="T17" fmla="*/ 704 h 708"/>
                    <a:gd name="T18" fmla="*/ 137 w 302"/>
                    <a:gd name="T19" fmla="*/ 708 h 708"/>
                    <a:gd name="T20" fmla="*/ 152 w 302"/>
                    <a:gd name="T21" fmla="*/ 700 h 708"/>
                    <a:gd name="T22" fmla="*/ 161 w 302"/>
                    <a:gd name="T23" fmla="*/ 684 h 708"/>
                    <a:gd name="T24" fmla="*/ 273 w 302"/>
                    <a:gd name="T25" fmla="*/ 55 h 708"/>
                    <a:gd name="T26" fmla="*/ 275 w 302"/>
                    <a:gd name="T27" fmla="*/ 39 h 708"/>
                    <a:gd name="T28" fmla="*/ 278 w 302"/>
                    <a:gd name="T29" fmla="*/ 25 h 708"/>
                    <a:gd name="T30" fmla="*/ 281 w 302"/>
                    <a:gd name="T31" fmla="*/ 15 h 708"/>
                    <a:gd name="T32" fmla="*/ 290 w 302"/>
                    <a:gd name="T33" fmla="*/ 4 h 708"/>
                    <a:gd name="T34" fmla="*/ 302 w 302"/>
                    <a:gd name="T35" fmla="*/ 3 h 7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2"/>
                    <a:gd name="T55" fmla="*/ 0 h 708"/>
                    <a:gd name="T56" fmla="*/ 302 w 302"/>
                    <a:gd name="T57" fmla="*/ 708 h 7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2" h="708">
                      <a:moveTo>
                        <a:pt x="0" y="0"/>
                      </a:moveTo>
                      <a:lnTo>
                        <a:pt x="17" y="4"/>
                      </a:lnTo>
                      <a:lnTo>
                        <a:pt x="29" y="16"/>
                      </a:lnTo>
                      <a:lnTo>
                        <a:pt x="33" y="33"/>
                      </a:lnTo>
                      <a:lnTo>
                        <a:pt x="37" y="59"/>
                      </a:lnTo>
                      <a:lnTo>
                        <a:pt x="103" y="651"/>
                      </a:lnTo>
                      <a:lnTo>
                        <a:pt x="108" y="684"/>
                      </a:lnTo>
                      <a:lnTo>
                        <a:pt x="114" y="694"/>
                      </a:lnTo>
                      <a:lnTo>
                        <a:pt x="126" y="704"/>
                      </a:lnTo>
                      <a:lnTo>
                        <a:pt x="137" y="708"/>
                      </a:lnTo>
                      <a:lnTo>
                        <a:pt x="152" y="700"/>
                      </a:lnTo>
                      <a:lnTo>
                        <a:pt x="161" y="684"/>
                      </a:lnTo>
                      <a:lnTo>
                        <a:pt x="273" y="55"/>
                      </a:lnTo>
                      <a:lnTo>
                        <a:pt x="275" y="39"/>
                      </a:lnTo>
                      <a:lnTo>
                        <a:pt x="278" y="25"/>
                      </a:lnTo>
                      <a:lnTo>
                        <a:pt x="281" y="15"/>
                      </a:lnTo>
                      <a:lnTo>
                        <a:pt x="290" y="4"/>
                      </a:lnTo>
                      <a:lnTo>
                        <a:pt x="302" y="3"/>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8" name="Freeform 177"/>
                <p:cNvSpPr>
                  <a:spLocks/>
                </p:cNvSpPr>
                <p:nvPr/>
              </p:nvSpPr>
              <p:spPr bwMode="auto">
                <a:xfrm>
                  <a:off x="2822" y="17"/>
                  <a:ext cx="292" cy="707"/>
                </a:xfrm>
                <a:custGeom>
                  <a:avLst/>
                  <a:gdLst>
                    <a:gd name="T0" fmla="*/ 0 w 292"/>
                    <a:gd name="T1" fmla="*/ 3 h 707"/>
                    <a:gd name="T2" fmla="*/ 9 w 292"/>
                    <a:gd name="T3" fmla="*/ 5 h 707"/>
                    <a:gd name="T4" fmla="*/ 20 w 292"/>
                    <a:gd name="T5" fmla="*/ 18 h 707"/>
                    <a:gd name="T6" fmla="*/ 23 w 292"/>
                    <a:gd name="T7" fmla="*/ 32 h 707"/>
                    <a:gd name="T8" fmla="*/ 27 w 292"/>
                    <a:gd name="T9" fmla="*/ 58 h 707"/>
                    <a:gd name="T10" fmla="*/ 92 w 292"/>
                    <a:gd name="T11" fmla="*/ 650 h 707"/>
                    <a:gd name="T12" fmla="*/ 98 w 292"/>
                    <a:gd name="T13" fmla="*/ 683 h 707"/>
                    <a:gd name="T14" fmla="*/ 104 w 292"/>
                    <a:gd name="T15" fmla="*/ 693 h 707"/>
                    <a:gd name="T16" fmla="*/ 116 w 292"/>
                    <a:gd name="T17" fmla="*/ 703 h 707"/>
                    <a:gd name="T18" fmla="*/ 127 w 292"/>
                    <a:gd name="T19" fmla="*/ 707 h 707"/>
                    <a:gd name="T20" fmla="*/ 142 w 292"/>
                    <a:gd name="T21" fmla="*/ 699 h 707"/>
                    <a:gd name="T22" fmla="*/ 151 w 292"/>
                    <a:gd name="T23" fmla="*/ 683 h 707"/>
                    <a:gd name="T24" fmla="*/ 262 w 292"/>
                    <a:gd name="T25" fmla="*/ 54 h 707"/>
                    <a:gd name="T26" fmla="*/ 265 w 292"/>
                    <a:gd name="T27" fmla="*/ 38 h 707"/>
                    <a:gd name="T28" fmla="*/ 268 w 292"/>
                    <a:gd name="T29" fmla="*/ 24 h 707"/>
                    <a:gd name="T30" fmla="*/ 271 w 292"/>
                    <a:gd name="T31" fmla="*/ 14 h 707"/>
                    <a:gd name="T32" fmla="*/ 280 w 292"/>
                    <a:gd name="T33" fmla="*/ 5 h 707"/>
                    <a:gd name="T34" fmla="*/ 292 w 292"/>
                    <a:gd name="T35" fmla="*/ 0 h 7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2"/>
                    <a:gd name="T55" fmla="*/ 0 h 707"/>
                    <a:gd name="T56" fmla="*/ 292 w 292"/>
                    <a:gd name="T57" fmla="*/ 707 h 7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2" h="707">
                      <a:moveTo>
                        <a:pt x="0" y="3"/>
                      </a:moveTo>
                      <a:lnTo>
                        <a:pt x="9" y="5"/>
                      </a:lnTo>
                      <a:lnTo>
                        <a:pt x="20" y="18"/>
                      </a:lnTo>
                      <a:lnTo>
                        <a:pt x="23" y="32"/>
                      </a:lnTo>
                      <a:lnTo>
                        <a:pt x="27" y="58"/>
                      </a:lnTo>
                      <a:lnTo>
                        <a:pt x="92" y="650"/>
                      </a:lnTo>
                      <a:lnTo>
                        <a:pt x="98" y="683"/>
                      </a:lnTo>
                      <a:lnTo>
                        <a:pt x="104" y="693"/>
                      </a:lnTo>
                      <a:lnTo>
                        <a:pt x="116" y="703"/>
                      </a:lnTo>
                      <a:lnTo>
                        <a:pt x="127" y="707"/>
                      </a:lnTo>
                      <a:lnTo>
                        <a:pt x="142" y="699"/>
                      </a:lnTo>
                      <a:lnTo>
                        <a:pt x="151" y="683"/>
                      </a:lnTo>
                      <a:lnTo>
                        <a:pt x="262" y="54"/>
                      </a:lnTo>
                      <a:lnTo>
                        <a:pt x="265" y="38"/>
                      </a:lnTo>
                      <a:lnTo>
                        <a:pt x="268" y="24"/>
                      </a:lnTo>
                      <a:lnTo>
                        <a:pt x="271" y="14"/>
                      </a:lnTo>
                      <a:lnTo>
                        <a:pt x="280" y="5"/>
                      </a:lnTo>
                      <a:lnTo>
                        <a:pt x="292" y="0"/>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1369" name="Freeform 178"/>
                <p:cNvSpPr>
                  <a:spLocks/>
                </p:cNvSpPr>
                <p:nvPr/>
              </p:nvSpPr>
              <p:spPr bwMode="auto">
                <a:xfrm>
                  <a:off x="3114" y="16"/>
                  <a:ext cx="203" cy="708"/>
                </a:xfrm>
                <a:custGeom>
                  <a:avLst/>
                  <a:gdLst>
                    <a:gd name="T0" fmla="*/ 0 w 203"/>
                    <a:gd name="T1" fmla="*/ 0 h 708"/>
                    <a:gd name="T2" fmla="*/ 17 w 203"/>
                    <a:gd name="T3" fmla="*/ 4 h 708"/>
                    <a:gd name="T4" fmla="*/ 29 w 203"/>
                    <a:gd name="T5" fmla="*/ 16 h 708"/>
                    <a:gd name="T6" fmla="*/ 33 w 203"/>
                    <a:gd name="T7" fmla="*/ 33 h 708"/>
                    <a:gd name="T8" fmla="*/ 37 w 203"/>
                    <a:gd name="T9" fmla="*/ 59 h 708"/>
                    <a:gd name="T10" fmla="*/ 102 w 203"/>
                    <a:gd name="T11" fmla="*/ 651 h 708"/>
                    <a:gd name="T12" fmla="*/ 108 w 203"/>
                    <a:gd name="T13" fmla="*/ 684 h 708"/>
                    <a:gd name="T14" fmla="*/ 113 w 203"/>
                    <a:gd name="T15" fmla="*/ 694 h 708"/>
                    <a:gd name="T16" fmla="*/ 126 w 203"/>
                    <a:gd name="T17" fmla="*/ 704 h 708"/>
                    <a:gd name="T18" fmla="*/ 137 w 203"/>
                    <a:gd name="T19" fmla="*/ 708 h 708"/>
                    <a:gd name="T20" fmla="*/ 151 w 203"/>
                    <a:gd name="T21" fmla="*/ 700 h 708"/>
                    <a:gd name="T22" fmla="*/ 160 w 203"/>
                    <a:gd name="T23" fmla="*/ 684 h 708"/>
                    <a:gd name="T24" fmla="*/ 203 w 203"/>
                    <a:gd name="T25" fmla="*/ 380 h 7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708"/>
                    <a:gd name="T41" fmla="*/ 203 w 203"/>
                    <a:gd name="T42" fmla="*/ 708 h 7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708">
                      <a:moveTo>
                        <a:pt x="0" y="0"/>
                      </a:moveTo>
                      <a:lnTo>
                        <a:pt x="17" y="4"/>
                      </a:lnTo>
                      <a:lnTo>
                        <a:pt x="29" y="16"/>
                      </a:lnTo>
                      <a:lnTo>
                        <a:pt x="33" y="33"/>
                      </a:lnTo>
                      <a:lnTo>
                        <a:pt x="37" y="59"/>
                      </a:lnTo>
                      <a:lnTo>
                        <a:pt x="102" y="651"/>
                      </a:lnTo>
                      <a:lnTo>
                        <a:pt x="108" y="684"/>
                      </a:lnTo>
                      <a:lnTo>
                        <a:pt x="113" y="694"/>
                      </a:lnTo>
                      <a:lnTo>
                        <a:pt x="126" y="704"/>
                      </a:lnTo>
                      <a:lnTo>
                        <a:pt x="137" y="708"/>
                      </a:lnTo>
                      <a:lnTo>
                        <a:pt x="151" y="700"/>
                      </a:lnTo>
                      <a:lnTo>
                        <a:pt x="160" y="684"/>
                      </a:lnTo>
                      <a:lnTo>
                        <a:pt x="203" y="380"/>
                      </a:lnTo>
                    </a:path>
                  </a:pathLst>
                </a:custGeom>
                <a:noFill/>
                <a:ln w="25400">
                  <a:solidFill>
                    <a:srgbClr val="40FF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9406" name="Text Box 190"/>
            <p:cNvSpPr txBox="1">
              <a:spLocks noChangeArrowheads="1"/>
            </p:cNvSpPr>
            <p:nvPr/>
          </p:nvSpPr>
          <p:spPr bwMode="auto">
            <a:xfrm rot="-1745359">
              <a:off x="2590433" y="2585780"/>
              <a:ext cx="3810367" cy="831681"/>
            </a:xfrm>
            <a:prstGeom prst="rect">
              <a:avLst/>
            </a:prstGeom>
            <a:noFill/>
            <a:ln w="12700">
              <a:noFill/>
              <a:miter lim="800000"/>
              <a:headEnd/>
              <a:tailEnd/>
            </a:ln>
            <a:effectLst/>
          </p:spPr>
          <p:txBody>
            <a:bodyPr>
              <a:spAutoFit/>
            </a:bodyPr>
            <a:lstStyle/>
            <a:p>
              <a:pPr marL="0" marR="0" lvl="0" indent="0" algn="l" defTabSz="762000" rtl="0" eaLnBrk="1" fontAlgn="base" latinLnBrk="0" hangingPunct="1">
                <a:lnSpc>
                  <a:spcPct val="100000"/>
                </a:lnSpc>
                <a:spcBef>
                  <a:spcPct val="50000"/>
                </a:spcBef>
                <a:spcAft>
                  <a:spcPct val="0"/>
                </a:spcAft>
                <a:buClrTx/>
                <a:buSzTx/>
                <a:buFontTx/>
                <a:buNone/>
                <a:tabLst/>
                <a:defRPr/>
              </a:pPr>
              <a:r>
                <a:rPr kumimoji="0" lang="pt-BR" sz="2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Comic Sans MS" pitchFamily="66" charset="0"/>
                  <a:ea typeface="+mn-ea"/>
                  <a:cs typeface="Arial" charset="0"/>
                </a:rPr>
                <a:t>O Espírito transmite sua vontade ao médium</a:t>
              </a:r>
            </a:p>
          </p:txBody>
        </p:sp>
      </p:grpSp>
      <p:grpSp>
        <p:nvGrpSpPr>
          <p:cNvPr id="172" name="Grupo 176"/>
          <p:cNvGrpSpPr>
            <a:grpSpLocks/>
          </p:cNvGrpSpPr>
          <p:nvPr/>
        </p:nvGrpSpPr>
        <p:grpSpPr bwMode="auto">
          <a:xfrm>
            <a:off x="1827213" y="4773613"/>
            <a:ext cx="5000625" cy="2016125"/>
            <a:chOff x="1857356" y="4714884"/>
            <a:chExt cx="5000660" cy="2016956"/>
          </a:xfrm>
        </p:grpSpPr>
        <p:sp>
          <p:nvSpPr>
            <p:cNvPr id="9403" name="Text Box 187"/>
            <p:cNvSpPr txBox="1">
              <a:spLocks noChangeArrowheads="1"/>
            </p:cNvSpPr>
            <p:nvPr/>
          </p:nvSpPr>
          <p:spPr bwMode="auto">
            <a:xfrm>
              <a:off x="1857356" y="5880589"/>
              <a:ext cx="5000660" cy="851251"/>
            </a:xfrm>
            <a:prstGeom prst="roundRect">
              <a:avLst/>
            </a:prstGeom>
            <a:solidFill>
              <a:schemeClr val="accent5">
                <a:lumMod val="20000"/>
                <a:lumOff val="80000"/>
              </a:schemeClr>
            </a:solidFill>
            <a:ln w="12700">
              <a:noFill/>
              <a:miter lim="800000"/>
              <a:headEnd/>
              <a:tailEnd/>
            </a:ln>
            <a:effectLst/>
          </p:spPr>
          <p:txBody>
            <a:bodyPr>
              <a:spAutoFit/>
            </a:bodyPr>
            <a:lstStyle/>
            <a:p>
              <a:pPr marL="0" marR="0" lvl="0" indent="0" algn="ctr" defTabSz="762000" rtl="0" eaLnBrk="1" fontAlgn="base" latinLnBrk="0" hangingPunct="1">
                <a:lnSpc>
                  <a:spcPct val="100000"/>
                </a:lnSpc>
                <a:spcBef>
                  <a:spcPct val="50000"/>
                </a:spcBef>
                <a:spcAft>
                  <a:spcPct val="0"/>
                </a:spcAft>
                <a:buClrTx/>
                <a:buSzTx/>
                <a:buFontTx/>
                <a:buNone/>
                <a:tabLst/>
                <a:defRPr/>
              </a:pPr>
              <a:r>
                <a:rPr kumimoji="0" lang="pt-BR" sz="2200" b="1" i="0" u="none" strike="noStrike" kern="1200" cap="none" spc="0" normalizeH="0" baseline="0" noProof="0" dirty="0">
                  <a:ln>
                    <a:noFill/>
                  </a:ln>
                  <a:solidFill>
                    <a:srgbClr val="660033"/>
                  </a:solidFill>
                  <a:effectLst>
                    <a:outerShdw blurRad="38100" dist="38100" dir="2700000" algn="tl">
                      <a:srgbClr val="FFFFFF"/>
                    </a:outerShdw>
                  </a:effectLst>
                  <a:uLnTx/>
                  <a:uFillTx/>
                  <a:latin typeface="Arial" charset="0"/>
                  <a:ea typeface="+mn-ea"/>
                  <a:cs typeface="Arial" charset="0"/>
                </a:rPr>
                <a:t>Uma atmosfera fluídico-perispiritual comum é formada</a:t>
              </a:r>
            </a:p>
          </p:txBody>
        </p:sp>
        <p:cxnSp>
          <p:nvCxnSpPr>
            <p:cNvPr id="171" name="Conector de seta reta 170"/>
            <p:cNvCxnSpPr/>
            <p:nvPr/>
          </p:nvCxnSpPr>
          <p:spPr>
            <a:xfrm rot="5400000" flipH="1" flipV="1">
              <a:off x="3531139" y="5327117"/>
              <a:ext cx="1224466"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48952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4" fill="hold" nodeType="clickEffect">
                                  <p:stCondLst>
                                    <p:cond delay="0"/>
                                  </p:stCondLst>
                                  <p:childTnLst>
                                    <p:set>
                                      <p:cBhvr>
                                        <p:cTn id="22" dur="1" fill="hold">
                                          <p:stCondLst>
                                            <p:cond delay="0"/>
                                          </p:stCondLst>
                                        </p:cTn>
                                        <p:tgtEl>
                                          <p:spTgt spid="172"/>
                                        </p:tgtEl>
                                        <p:attrNameLst>
                                          <p:attrName>style.visibility</p:attrName>
                                        </p:attrNameLst>
                                      </p:cBhvr>
                                      <p:to>
                                        <p:strVal val="visible"/>
                                      </p:to>
                                    </p:set>
                                    <p:anim calcmode="lin" valueType="num">
                                      <p:cBhvr additive="base">
                                        <p:cTn id="23" dur="500" fill="hold"/>
                                        <p:tgtEl>
                                          <p:spTgt spid="172"/>
                                        </p:tgtEl>
                                        <p:attrNameLst>
                                          <p:attrName>ppt_x</p:attrName>
                                        </p:attrNameLst>
                                      </p:cBhvr>
                                      <p:tavLst>
                                        <p:tav tm="0">
                                          <p:val>
                                            <p:strVal val="#ppt_x"/>
                                          </p:val>
                                        </p:tav>
                                        <p:tav tm="100000">
                                          <p:val>
                                            <p:strVal val="#ppt_x"/>
                                          </p:val>
                                        </p:tav>
                                      </p:tavLst>
                                    </p:anim>
                                    <p:anim calcmode="lin" valueType="num">
                                      <p:cBhvr additive="base">
                                        <p:cTn id="24" dur="500" fill="hold"/>
                                        <p:tgtEl>
                                          <p:spTgt spid="17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7" presetClass="entr" presetSubtype="1" fill="hold" nodeType="clickEffect">
                                  <p:stCondLst>
                                    <p:cond delay="0"/>
                                  </p:stCondLst>
                                  <p:childTnLst>
                                    <p:set>
                                      <p:cBhvr>
                                        <p:cTn id="28" dur="1" fill="hold">
                                          <p:stCondLst>
                                            <p:cond delay="0"/>
                                          </p:stCondLst>
                                        </p:cTn>
                                        <p:tgtEl>
                                          <p:spTgt spid="168"/>
                                        </p:tgtEl>
                                        <p:attrNameLst>
                                          <p:attrName>style.visibility</p:attrName>
                                        </p:attrNameLst>
                                      </p:cBhvr>
                                      <p:to>
                                        <p:strVal val="visible"/>
                                      </p:to>
                                    </p:set>
                                    <p:anim calcmode="lin" valueType="num">
                                      <p:cBhvr additive="base">
                                        <p:cTn id="29" dur="500" fill="hold"/>
                                        <p:tgtEl>
                                          <p:spTgt spid="168"/>
                                        </p:tgtEl>
                                        <p:attrNameLst>
                                          <p:attrName>ppt_x</p:attrName>
                                        </p:attrNameLst>
                                      </p:cBhvr>
                                      <p:tavLst>
                                        <p:tav tm="0">
                                          <p:val>
                                            <p:strVal val="#ppt_x"/>
                                          </p:val>
                                        </p:tav>
                                        <p:tav tm="100000">
                                          <p:val>
                                            <p:strVal val="#ppt_x"/>
                                          </p:val>
                                        </p:tav>
                                      </p:tavLst>
                                    </p:anim>
                                    <p:anim calcmode="lin" valueType="num">
                                      <p:cBhvr additive="base">
                                        <p:cTn id="30" dur="500" fill="hold"/>
                                        <p:tgtEl>
                                          <p:spTgt spid="1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58056" y="1618165"/>
            <a:ext cx="4046777" cy="3600000"/>
          </a:xfrm>
          <a:prstGeom prst="roundRect">
            <a:avLst/>
          </a:prstGeom>
          <a:noFill/>
          <a:ln w="9525">
            <a:noFill/>
            <a:miter lim="800000"/>
            <a:headEnd/>
            <a:tailEnd/>
          </a:ln>
          <a:effectLst/>
        </p:spPr>
      </p:pic>
      <p:sp>
        <p:nvSpPr>
          <p:cNvPr id="175" name="Rectangle 8"/>
          <p:cNvSpPr>
            <a:spLocks noChangeArrowheads="1"/>
          </p:cNvSpPr>
          <p:nvPr/>
        </p:nvSpPr>
        <p:spPr bwMode="auto">
          <a:xfrm>
            <a:off x="106363" y="5786438"/>
            <a:ext cx="8931275" cy="857250"/>
          </a:xfrm>
          <a:prstGeom prst="roundRect">
            <a:avLst/>
          </a:prstGeom>
          <a:solidFill>
            <a:srgbClr val="CCFF66"/>
          </a:soli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342900" marR="0" lvl="0" indent="-342900" algn="ctr" defTabSz="914400" rtl="0" eaLnBrk="0" fontAlgn="base" latinLnBrk="0" hangingPunct="0">
              <a:lnSpc>
                <a:spcPct val="100000"/>
              </a:lnSpc>
              <a:spcBef>
                <a:spcPct val="10000"/>
              </a:spcBef>
              <a:spcAft>
                <a:spcPct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mn-cs"/>
              </a:rPr>
              <a:t>Informativo ComCiência Ano I – N. 2 (Jan-Fev/2006)</a:t>
            </a:r>
          </a:p>
          <a:p>
            <a:pPr marL="342900" marR="0" lvl="0" indent="-342900" algn="ctr" defTabSz="914400" rtl="0" eaLnBrk="0" fontAlgn="base" latinLnBrk="0" hangingPunct="0">
              <a:lnSpc>
                <a:spcPct val="100000"/>
              </a:lnSpc>
              <a:spcBef>
                <a:spcPct val="10000"/>
              </a:spcBef>
              <a:spcAft>
                <a:spcPct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mn-cs"/>
              </a:rPr>
              <a:t>http://mfo1977.googlepages.com/InformativoComCiencia2.pdf</a:t>
            </a:r>
          </a:p>
        </p:txBody>
      </p:sp>
      <p:sp>
        <p:nvSpPr>
          <p:cNvPr id="6" name="Retângulo de cantos arredondados 5"/>
          <p:cNvSpPr/>
          <p:nvPr/>
        </p:nvSpPr>
        <p:spPr>
          <a:xfrm>
            <a:off x="4143375" y="1617663"/>
            <a:ext cx="4894263" cy="360045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40000"/>
              </a:lnSpc>
              <a:spcBef>
                <a:spcPct val="0"/>
              </a:spcBef>
              <a:spcAft>
                <a:spcPct val="0"/>
              </a:spcAft>
              <a:buClrTx/>
              <a:buSzTx/>
              <a:buFontTx/>
              <a:buNone/>
              <a:tabLst/>
              <a:defRPr/>
            </a:pPr>
            <a:r>
              <a:rPr kumimoji="0" lang="pt-BR" sz="27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 Espírito comunicante transmite seu pensamento ao perispírito do médium, o qual após ser captado, é encaminhado ao seu cérebro.</a:t>
            </a:r>
          </a:p>
        </p:txBody>
      </p:sp>
      <p:sp>
        <p:nvSpPr>
          <p:cNvPr id="7" name="Text Box 184"/>
          <p:cNvSpPr txBox="1">
            <a:spLocks noChangeArrowheads="1"/>
          </p:cNvSpPr>
          <p:nvPr/>
        </p:nvSpPr>
        <p:spPr bwMode="auto">
          <a:xfrm>
            <a:off x="214313" y="349250"/>
            <a:ext cx="8715375" cy="579438"/>
          </a:xfrm>
          <a:prstGeom prst="roundRect">
            <a:avLst/>
          </a:prstGeom>
          <a:solidFill>
            <a:schemeClr val="bg2">
              <a:lumMod val="20000"/>
              <a:lumOff val="80000"/>
            </a:schemeClr>
          </a:solidFill>
          <a:ln w="12700">
            <a:noFill/>
            <a:miter lim="800000"/>
            <a:headEnd/>
            <a:tailEnd/>
          </a:ln>
          <a:effectLst/>
        </p:spPr>
        <p:txBody>
          <a:bodyPr>
            <a:spAutoFit/>
          </a:bodyPr>
          <a:lstStyle/>
          <a:p>
            <a:pPr marL="0" marR="0" lvl="0" indent="0" algn="ctr" defTabSz="7620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6E0043"/>
                </a:solidFill>
                <a:effectLst>
                  <a:outerShdw blurRad="38100" dist="38100" dir="2700000" algn="tl">
                    <a:srgbClr val="000000"/>
                  </a:outerShdw>
                </a:effectLst>
                <a:uLnTx/>
                <a:uFillTx/>
                <a:latin typeface="Comic Sans MS" pitchFamily="66" charset="0"/>
                <a:ea typeface="+mn-ea"/>
                <a:cs typeface="Arial" charset="0"/>
              </a:rPr>
              <a:t>O PROCESSO DE COMUNICAÇÃO MEDIÚNICO</a:t>
            </a:r>
            <a:endParaRPr kumimoji="0" lang="pt-BR" sz="2800" b="1" i="0" u="none" strike="noStrike" kern="1200" cap="none" spc="0" normalizeH="0" baseline="0" noProof="0" dirty="0">
              <a:ln>
                <a:noFill/>
              </a:ln>
              <a:solidFill>
                <a:srgbClr val="6E0043"/>
              </a:solidFill>
              <a:effectLst>
                <a:outerShdw blurRad="38100" dist="38100" dir="2700000" algn="tl">
                  <a:srgbClr val="000000"/>
                </a:outerShdw>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343817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0638" y="28575"/>
            <a:ext cx="9102725" cy="1143000"/>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1693863" marR="0" lvl="0" indent="20638" algn="l"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200" cap="none" spc="0" normalizeH="0" baseline="0" noProof="0" dirty="0">
                <a:ln>
                  <a:noFill/>
                </a:ln>
                <a:solidFill>
                  <a:srgbClr val="660066"/>
                </a:solidFill>
                <a:effectLst>
                  <a:outerShdw blurRad="38100" dist="38100" dir="2700000" algn="tl">
                    <a:srgbClr val="C0C0C0"/>
                  </a:outerShdw>
                </a:effectLst>
                <a:uLnTx/>
                <a:uFillTx/>
                <a:latin typeface="Comic Sans MS" pitchFamily="66" charset="0"/>
                <a:ea typeface="+mn-ea"/>
                <a:cs typeface="+mn-cs"/>
              </a:rPr>
              <a:t>Pontos para nossa reflexão ...</a:t>
            </a:r>
          </a:p>
        </p:txBody>
      </p:sp>
      <p:pic>
        <p:nvPicPr>
          <p:cNvPr id="1085443" name="Picture 2" descr="C:\Users\Valued Customer\AppData\Local\Microsoft\Windows\Temporary Internet Files\Content.IE5\J3IUCGLJ\MCj0089048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00013"/>
            <a:ext cx="6080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71438" y="1301750"/>
            <a:ext cx="9001125" cy="1500188"/>
          </a:xfrm>
          <a:prstGeom prst="roundRect">
            <a:avLst/>
          </a:prstGeom>
          <a:solidFill>
            <a:schemeClr val="accent3">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lIns="180000" tIns="54000" rIns="54000" bIns="54000"/>
          <a:lstStyle/>
          <a:p>
            <a:pPr marL="0" marR="0" lvl="0" indent="0" algn="just" defTabSz="914400" rtl="0" eaLnBrk="0" fontAlgn="base" latinLnBrk="0" hangingPunct="0">
              <a:lnSpc>
                <a:spcPct val="120000"/>
              </a:lnSpc>
              <a:spcBef>
                <a:spcPts val="1200"/>
              </a:spcBef>
              <a:spcAft>
                <a:spcPts val="1200"/>
              </a:spcAft>
              <a:buClrTx/>
              <a:buSzPct val="150000"/>
              <a:buFontTx/>
              <a:buNone/>
              <a:tabLst/>
              <a:defRPr/>
            </a:pPr>
            <a:r>
              <a:rPr kumimoji="0" lang="pt-B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“A mediunidade é a faculdade humana, natural, pela qual se estabelecem as relações entre homens e espíritos.” </a:t>
            </a:r>
            <a:r>
              <a:rPr kumimoji="0" lang="pt-B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a:t>
            </a:r>
            <a:r>
              <a:rPr kumimoji="0" lang="pt-BR" sz="1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omic Sans MS" pitchFamily="66" charset="0"/>
                <a:ea typeface="+mn-ea"/>
                <a:cs typeface="+mn-cs"/>
              </a:rPr>
              <a:t>PIRES, J. Herculano. </a:t>
            </a:r>
            <a:r>
              <a:rPr kumimoji="0" lang="pt-BR" sz="1800" b="1"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omic Sans MS" pitchFamily="66" charset="0"/>
                <a:ea typeface="+mn-ea"/>
                <a:cs typeface="+mn-cs"/>
              </a:rPr>
              <a:t>Mediunidade</a:t>
            </a:r>
            <a:r>
              <a:rPr kumimoji="0" lang="pt-BR" sz="1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omic Sans MS" pitchFamily="66" charset="0"/>
                <a:ea typeface="+mn-ea"/>
                <a:cs typeface="+mn-cs"/>
              </a:rPr>
              <a:t>. Cap. 1, pag. 9</a:t>
            </a:r>
            <a:r>
              <a:rPr kumimoji="0" lang="pt-B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a:t>
            </a:r>
          </a:p>
        </p:txBody>
      </p:sp>
      <p:sp>
        <p:nvSpPr>
          <p:cNvPr id="8" name="Rectangle 6"/>
          <p:cNvSpPr>
            <a:spLocks noChangeArrowheads="1"/>
          </p:cNvSpPr>
          <p:nvPr/>
        </p:nvSpPr>
        <p:spPr bwMode="auto">
          <a:xfrm>
            <a:off x="71438" y="2886075"/>
            <a:ext cx="9001125" cy="2006600"/>
          </a:xfrm>
          <a:prstGeom prst="roundRect">
            <a:avLst/>
          </a:prstGeom>
          <a:solidFill>
            <a:schemeClr val="accent3">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lIns="180000" tIns="54000" rIns="54000" bIns="54000"/>
          <a:lstStyle/>
          <a:p>
            <a:pPr marL="0" marR="0" lvl="0" indent="0" algn="just" defTabSz="914400" rtl="0" eaLnBrk="0" fontAlgn="base" latinLnBrk="0" hangingPunct="0">
              <a:lnSpc>
                <a:spcPct val="120000"/>
              </a:lnSpc>
              <a:spcBef>
                <a:spcPts val="1200"/>
              </a:spcBef>
              <a:spcAft>
                <a:spcPts val="1200"/>
              </a:spcAft>
              <a:buClrTx/>
              <a:buSzPct val="150000"/>
              <a:buFontTx/>
              <a:buNone/>
              <a:tabLst/>
              <a:defRPr/>
            </a:pPr>
            <a:r>
              <a:rPr kumimoji="0" lang="pt-BR" sz="23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Comic Sans MS" pitchFamily="66" charset="0"/>
                <a:ea typeface="+mn-ea"/>
                <a:cs typeface="+mn-cs"/>
              </a:rPr>
              <a:t>[...] “O médium é o indivíduo que serve de traço de união aos Espíritos, para que estes possam comunicar-se facilmente com os homens: Espíritos encarnados.” [...] (</a:t>
            </a:r>
            <a:r>
              <a:rPr kumimoji="0" lang="pt-BR" sz="1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omic Sans MS" pitchFamily="66" charset="0"/>
                <a:ea typeface="+mn-ea"/>
                <a:cs typeface="+mn-cs"/>
              </a:rPr>
              <a:t>KARDEC, A. O livro dos médiuns. Cap. XXVII, Item 306</a:t>
            </a:r>
            <a:r>
              <a:rPr kumimoji="0" lang="pt-BR" sz="23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Comic Sans MS" pitchFamily="66" charset="0"/>
                <a:ea typeface="+mn-ea"/>
                <a:cs typeface="+mn-cs"/>
              </a:rPr>
              <a:t>)</a:t>
            </a:r>
            <a:endParaRPr kumimoji="0" lang="pt-BR" sz="2300" b="1" i="0" u="none" strike="noStrike" kern="1200" cap="none" spc="0" normalizeH="0" baseline="30000" noProof="0" dirty="0">
              <a:ln>
                <a:noFill/>
              </a:ln>
              <a:solidFill>
                <a:srgbClr val="0033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 name="Rectangle 6"/>
          <p:cNvSpPr>
            <a:spLocks noChangeArrowheads="1"/>
          </p:cNvSpPr>
          <p:nvPr/>
        </p:nvSpPr>
        <p:spPr bwMode="auto">
          <a:xfrm>
            <a:off x="71438" y="4972050"/>
            <a:ext cx="9001125" cy="1785938"/>
          </a:xfrm>
          <a:prstGeom prst="roundRect">
            <a:avLst/>
          </a:prstGeom>
          <a:solidFill>
            <a:schemeClr val="accent3">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lIns="180000" tIns="54000" rIns="54000" bIns="54000"/>
          <a:lstStyle/>
          <a:p>
            <a:pPr marL="0" marR="0" lvl="0" indent="0" algn="just" defTabSz="914400" rtl="0" eaLnBrk="0" fontAlgn="base" latinLnBrk="0" hangingPunct="0">
              <a:lnSpc>
                <a:spcPct val="120000"/>
              </a:lnSpc>
              <a:spcBef>
                <a:spcPts val="1200"/>
              </a:spcBef>
              <a:spcAft>
                <a:spcPts val="1200"/>
              </a:spcAft>
              <a:buClrTx/>
              <a:buSzPct val="150000"/>
              <a:buFontTx/>
              <a:buNone/>
              <a:tabLst/>
              <a:defRPr/>
            </a:pPr>
            <a:r>
              <a:rPr kumimoji="0" lang="pt-B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 “A moral do médium determina seu comportamento como criatura humana e regula as suas relações com os espíritos.” [...] (</a:t>
            </a:r>
            <a:r>
              <a:rPr kumimoji="0" lang="pt-BR" sz="1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omic Sans MS" pitchFamily="66" charset="0"/>
                <a:ea typeface="+mn-ea"/>
                <a:cs typeface="+mn-cs"/>
              </a:rPr>
              <a:t>PIRES, J. Herculano. Mediunidade. Cap. 9, pag. 71</a:t>
            </a:r>
            <a:r>
              <a:rPr kumimoji="0" lang="pt-B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a:t>
            </a:r>
            <a:endParaRPr kumimoji="0" lang="pt-BR" sz="2300" b="1" i="0" u="none" strike="noStrike" kern="1200" cap="none" spc="0" normalizeH="0" baseline="3000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728224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mph" presetSubtype="0" grpId="1" nodeType="clickEffect">
                                  <p:stCondLst>
                                    <p:cond delay="0"/>
                                  </p:stCondLst>
                                  <p:childTnLst>
                                    <p:set>
                                      <p:cBhvr rctx="PPT">
                                        <p:cTn id="13" dur="indefinite"/>
                                        <p:tgtEl>
                                          <p:spTgt spid="7"/>
                                        </p:tgtEl>
                                        <p:attrNameLst>
                                          <p:attrName>style.opacity</p:attrName>
                                        </p:attrNameLst>
                                      </p:cBhvr>
                                      <p:to>
                                        <p:strVal val="0.5"/>
                                      </p:to>
                                    </p:set>
                                    <p:animEffect filter="image" prLst="opacity: 0.5">
                                      <p:cBhvr rctx="IE">
                                        <p:cTn id="14" dur="indefinite"/>
                                        <p:tgtEl>
                                          <p:spTgt spid="7"/>
                                        </p:tgtEl>
                                      </p:cBhvr>
                                    </p:animEffect>
                                  </p:childTnLst>
                                </p:cTn>
                              </p:par>
                            </p:childTnLst>
                          </p:cTn>
                        </p:par>
                        <p:par>
                          <p:cTn id="15" fill="hold" nodeType="afterGroup">
                            <p:stCondLst>
                              <p:cond delay="0"/>
                            </p:stCondLst>
                            <p:childTnLst>
                              <p:par>
                                <p:cTn id="16" presetID="29"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ppt_x</p:attrName>
                                        </p:attrNameLst>
                                      </p:cBhvr>
                                      <p:tavLst>
                                        <p:tav tm="0">
                                          <p:val>
                                            <p:strVal val="#ppt_x-.2"/>
                                          </p:val>
                                        </p:tav>
                                        <p:tav tm="100000">
                                          <p:val>
                                            <p:strVal val="#ppt_x"/>
                                          </p:val>
                                        </p:tav>
                                      </p:tavLst>
                                    </p:anim>
                                    <p:anim calcmode="lin" valueType="num">
                                      <p:cBhvr>
                                        <p:cTn id="1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0" dur="10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grpId="1" nodeType="click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childTnLst>
                          </p:cTn>
                        </p:par>
                        <p:par>
                          <p:cTn id="26" fill="hold" nodeType="afterGroup">
                            <p:stCondLst>
                              <p:cond delay="0"/>
                            </p:stCondLst>
                            <p:childTnLst>
                              <p:par>
                                <p:cTn id="27" presetID="29"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ppt_x</p:attrName>
                                        </p:attrNameLst>
                                      </p:cBhvr>
                                      <p:tavLst>
                                        <p:tav tm="0">
                                          <p:val>
                                            <p:strVal val="#ppt_x-.2"/>
                                          </p:val>
                                        </p:tav>
                                        <p:tav tm="100000">
                                          <p:val>
                                            <p:strVal val="#ppt_x"/>
                                          </p:val>
                                        </p:tav>
                                      </p:tavLst>
                                    </p:anim>
                                    <p:anim calcmode="lin" valueType="num">
                                      <p:cBhvr>
                                        <p:cTn id="3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pic>
        <p:nvPicPr>
          <p:cNvPr id="1029" name="Picture 5" descr="C:\Program Files\Microsoft Office\MEDIA\CAGCAT10\j0299125.wmf"/>
          <p:cNvPicPr>
            <a:picLocks noChangeAspect="1" noChangeArrowheads="1"/>
          </p:cNvPicPr>
          <p:nvPr/>
        </p:nvPicPr>
        <p:blipFill>
          <a:blip r:embed="rId3"/>
          <a:srcRect/>
          <a:stretch>
            <a:fillRect/>
          </a:stretch>
        </p:blipFill>
        <p:spPr bwMode="auto">
          <a:xfrm>
            <a:off x="0" y="44450"/>
            <a:ext cx="4124325" cy="6769100"/>
          </a:xfrm>
          <a:prstGeom prst="rect">
            <a:avLst/>
          </a:prstGeom>
          <a:solidFill>
            <a:schemeClr val="accent1">
              <a:lumMod val="60000"/>
              <a:lumOff val="40000"/>
            </a:schemeClr>
          </a:solidFill>
        </p:spPr>
      </p:pic>
      <p:sp>
        <p:nvSpPr>
          <p:cNvPr id="13" name="Retângulo de cantos arredondados 12"/>
          <p:cNvSpPr/>
          <p:nvPr/>
        </p:nvSpPr>
        <p:spPr>
          <a:xfrm>
            <a:off x="4214813" y="1462504"/>
            <a:ext cx="4679950" cy="393299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kumimoji="0" lang="pt-BR" sz="5000" b="1" i="0" u="none" strike="noStrike" kern="1200" cap="none" spc="0" normalizeH="0" baseline="0" noProof="0" dirty="0">
                <a:ln>
                  <a:noFill/>
                </a:ln>
                <a:solidFill>
                  <a:srgbClr val="660033"/>
                </a:solidFill>
                <a:effectLst>
                  <a:outerShdw blurRad="38100" dist="38100" dir="2700000" algn="tl">
                    <a:srgbClr val="C0C0C0"/>
                  </a:outerShdw>
                </a:effectLst>
                <a:uLnTx/>
                <a:uFillTx/>
                <a:latin typeface="Comic Sans MS" pitchFamily="66" charset="0"/>
                <a:ea typeface="+mn-ea"/>
                <a:cs typeface="+mn-cs"/>
              </a:rPr>
              <a:t>Testando nosso Aprendizado!</a:t>
            </a:r>
          </a:p>
        </p:txBody>
      </p:sp>
    </p:spTree>
    <p:extLst>
      <p:ext uri="{BB962C8B-B14F-4D97-AF65-F5344CB8AC3E}">
        <p14:creationId xmlns:p14="http://schemas.microsoft.com/office/powerpoint/2010/main" val="232544758"/>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nvGraphicFramePr>
        <p:xfrm>
          <a:off x="0" y="44450"/>
          <a:ext cx="9144000" cy="6650038"/>
        </p:xfrm>
        <a:graphic>
          <a:graphicData uri="http://schemas.openxmlformats.org/drawingml/2006/table">
            <a:tbl>
              <a:tblPr firstRow="1" bandRow="1">
                <a:tableStyleId>{5C22544A-7EE6-4342-B048-85BDC9FD1C3A}</a:tableStyleId>
              </a:tblPr>
              <a:tblGrid>
                <a:gridCol w="928661">
                  <a:extLst>
                    <a:ext uri="{9D8B030D-6E8A-4147-A177-3AD203B41FA5}">
                      <a16:colId xmlns:a16="http://schemas.microsoft.com/office/drawing/2014/main" val="20000"/>
                    </a:ext>
                  </a:extLst>
                </a:gridCol>
                <a:gridCol w="6286545">
                  <a:extLst>
                    <a:ext uri="{9D8B030D-6E8A-4147-A177-3AD203B41FA5}">
                      <a16:colId xmlns:a16="http://schemas.microsoft.com/office/drawing/2014/main" val="20001"/>
                    </a:ext>
                  </a:extLst>
                </a:gridCol>
                <a:gridCol w="1928794">
                  <a:extLst>
                    <a:ext uri="{9D8B030D-6E8A-4147-A177-3AD203B41FA5}">
                      <a16:colId xmlns:a16="http://schemas.microsoft.com/office/drawing/2014/main" val="20002"/>
                    </a:ext>
                  </a:extLst>
                </a:gridCol>
              </a:tblGrid>
              <a:tr h="1312717">
                <a:tc>
                  <a:txBody>
                    <a:bodyPr/>
                    <a:lstStyle/>
                    <a:p>
                      <a:pPr algn="ctr"/>
                      <a:endParaRPr lang="pt-BR" sz="3600" dirty="0">
                        <a:solidFill>
                          <a:schemeClr val="tx1"/>
                        </a:solidFill>
                        <a:latin typeface="Comic Sans MS" pitchFamily="66" charset="0"/>
                      </a:endParaRPr>
                    </a:p>
                  </a:txBody>
                  <a:tcPr marT="45715" marB="45715" anchor="ctr">
                    <a:solidFill>
                      <a:schemeClr val="accent1"/>
                    </a:solidFill>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800" b="0" dirty="0">
                          <a:latin typeface="Comic Sans MS" pitchFamily="66" charset="0"/>
                        </a:rPr>
                        <a:t>Em relação à mediunidade, como devemos avaliar as seguintes afirmações? (Módulo V, Roteiro 2)</a:t>
                      </a:r>
                    </a:p>
                  </a:txBody>
                  <a:tcPr marT="45715" marB="45715" anchor="ctr"/>
                </a:tc>
                <a:tc hMerge="1">
                  <a:txBody>
                    <a:bodyPr/>
                    <a:lstStyle/>
                    <a:p>
                      <a:pPr algn="ctr"/>
                      <a:endParaRPr lang="pt-BR" sz="2800" dirty="0">
                        <a:latin typeface="Comic Sans MS" pitchFamily="66" charset="0"/>
                      </a:endParaRPr>
                    </a:p>
                  </a:txBody>
                  <a:tcPr anchor="ctr">
                    <a:solidFill>
                      <a:schemeClr val="bg2">
                        <a:lumMod val="20000"/>
                        <a:lumOff val="80000"/>
                      </a:schemeClr>
                    </a:solidFill>
                  </a:tcPr>
                </a:tc>
                <a:extLst>
                  <a:ext uri="{0D108BD9-81ED-4DB2-BD59-A6C34878D82A}">
                    <a16:rowId xmlns:a16="http://schemas.microsoft.com/office/drawing/2014/main" val="10000"/>
                  </a:ext>
                </a:extLst>
              </a:tr>
              <a:tr h="1357186">
                <a:tc>
                  <a:txBody>
                    <a:bodyPr/>
                    <a:lstStyle/>
                    <a:p>
                      <a:pPr algn="ctr"/>
                      <a:r>
                        <a:rPr lang="en-US" sz="2800" dirty="0">
                          <a:latin typeface="Comic Sans MS" pitchFamily="66" charset="0"/>
                        </a:rPr>
                        <a:t>a)</a:t>
                      </a:r>
                      <a:endParaRPr lang="pt-BR" sz="2800" dirty="0">
                        <a:latin typeface="Comic Sans MS" pitchFamily="66" charset="0"/>
                      </a:endParaRPr>
                    </a:p>
                  </a:txBody>
                  <a:tcPr marT="45715" marB="45715"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dirty="0">
                          <a:solidFill>
                            <a:srgbClr val="800000"/>
                          </a:solidFill>
                          <a:latin typeface="Comic Sans MS" pitchFamily="66" charset="0"/>
                        </a:rPr>
                        <a:t>A mediunidade é uma disposição orgânica inerente </a:t>
                      </a:r>
                      <a:r>
                        <a:rPr lang="pt-BR" sz="2600" baseline="0" dirty="0">
                          <a:solidFill>
                            <a:srgbClr val="800000"/>
                          </a:solidFill>
                          <a:latin typeface="Comic Sans MS" pitchFamily="66" charset="0"/>
                        </a:rPr>
                        <a:t>ao Espírito encarnado</a:t>
                      </a:r>
                      <a:r>
                        <a:rPr lang="pt-BR" sz="2600" dirty="0">
                          <a:solidFill>
                            <a:srgbClr val="800000"/>
                          </a:solidFill>
                          <a:latin typeface="Comic Sans MS" pitchFamily="66" charset="0"/>
                        </a:rPr>
                        <a:t>.</a:t>
                      </a:r>
                    </a:p>
                  </a:txBody>
                  <a:tcPr marT="45715" marB="45715" anchor="ctr"/>
                </a:tc>
                <a:tc>
                  <a:txBody>
                    <a:bodyPr/>
                    <a:lstStyle/>
                    <a:p>
                      <a:pPr marL="88900"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1"/>
                  </a:ext>
                </a:extLst>
              </a:tr>
              <a:tr h="1194332">
                <a:tc>
                  <a:txBody>
                    <a:bodyPr/>
                    <a:lstStyle/>
                    <a:p>
                      <a:pPr algn="ctr"/>
                      <a:r>
                        <a:rPr lang="en-US" sz="2800" dirty="0">
                          <a:latin typeface="Comic Sans MS" pitchFamily="66" charset="0"/>
                        </a:rPr>
                        <a:t>b)</a:t>
                      </a:r>
                      <a:endParaRPr lang="pt-BR" sz="2800" dirty="0">
                        <a:latin typeface="Comic Sans MS" pitchFamily="66" charset="0"/>
                      </a:endParaRPr>
                    </a:p>
                  </a:txBody>
                  <a:tcPr marT="45715" marB="45715"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dirty="0">
                          <a:latin typeface="Comic Sans MS" pitchFamily="66" charset="0"/>
                        </a:rPr>
                        <a:t>A mediunidade</a:t>
                      </a:r>
                      <a:r>
                        <a:rPr lang="pt-BR" sz="2600" baseline="0" dirty="0">
                          <a:latin typeface="Comic Sans MS" pitchFamily="66" charset="0"/>
                        </a:rPr>
                        <a:t> não implica em relações habituais com os Espíritos superiores</a:t>
                      </a:r>
                      <a:r>
                        <a:rPr lang="pt-BR" sz="2600" dirty="0">
                          <a:latin typeface="Comic Sans MS" pitchFamily="66" charset="0"/>
                        </a:rPr>
                        <a:t>.</a:t>
                      </a:r>
                    </a:p>
                  </a:txBody>
                  <a:tcPr marT="45715" marB="45715" anchor="ctr"/>
                </a:tc>
                <a:tc>
                  <a:txBody>
                    <a:bodyPr/>
                    <a:lstStyle/>
                    <a:p>
                      <a:pPr marL="88900"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2"/>
                  </a:ext>
                </a:extLst>
              </a:tr>
              <a:tr h="1357186">
                <a:tc>
                  <a:txBody>
                    <a:bodyPr/>
                    <a:lstStyle/>
                    <a:p>
                      <a:pPr algn="ctr"/>
                      <a:r>
                        <a:rPr lang="en-US" sz="2800" dirty="0">
                          <a:latin typeface="Comic Sans MS" pitchFamily="66" charset="0"/>
                        </a:rPr>
                        <a:t>c)</a:t>
                      </a:r>
                      <a:endParaRPr lang="pt-BR" sz="2800" dirty="0">
                        <a:latin typeface="Comic Sans MS" pitchFamily="66" charset="0"/>
                      </a:endParaRPr>
                    </a:p>
                  </a:txBody>
                  <a:tcPr marT="45715" marB="45715"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dirty="0">
                          <a:solidFill>
                            <a:srgbClr val="800000"/>
                          </a:solidFill>
                          <a:latin typeface="Comic Sans MS" pitchFamily="66" charset="0"/>
                        </a:rPr>
                        <a:t>A faculdade mediúnica, em qualquer situação, somente é dada aos Espíritos mais</a:t>
                      </a:r>
                      <a:r>
                        <a:rPr lang="pt-BR" sz="2600" baseline="0" dirty="0">
                          <a:solidFill>
                            <a:srgbClr val="800000"/>
                          </a:solidFill>
                          <a:latin typeface="Comic Sans MS" pitchFamily="66" charset="0"/>
                        </a:rPr>
                        <a:t> evoluídos.</a:t>
                      </a:r>
                      <a:endParaRPr lang="pt-BR" sz="2600" dirty="0">
                        <a:solidFill>
                          <a:srgbClr val="800000"/>
                        </a:solidFill>
                        <a:latin typeface="Comic Sans MS" pitchFamily="66" charset="0"/>
                      </a:endParaRPr>
                    </a:p>
                  </a:txBody>
                  <a:tcPr marT="45715" marB="45715" anchor="ctr"/>
                </a:tc>
                <a:tc>
                  <a:txBody>
                    <a:bodyPr/>
                    <a:lstStyle/>
                    <a:p>
                      <a:pPr marL="88900"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3"/>
                  </a:ext>
                </a:extLst>
              </a:tr>
              <a:tr h="1428617">
                <a:tc>
                  <a:txBody>
                    <a:bodyPr/>
                    <a:lstStyle/>
                    <a:p>
                      <a:pPr algn="ctr"/>
                      <a:r>
                        <a:rPr lang="en-US" sz="2800" dirty="0">
                          <a:latin typeface="Comic Sans MS" pitchFamily="66" charset="0"/>
                        </a:rPr>
                        <a:t>d)</a:t>
                      </a:r>
                      <a:endParaRPr lang="pt-BR" sz="2800" dirty="0">
                        <a:latin typeface="Comic Sans MS" pitchFamily="66" charset="0"/>
                      </a:endParaRPr>
                    </a:p>
                  </a:txBody>
                  <a:tcPr marT="45715" marB="45715"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dirty="0">
                          <a:solidFill>
                            <a:schemeClr val="bg1"/>
                          </a:solidFill>
                          <a:latin typeface="Comic Sans MS" pitchFamily="66" charset="0"/>
                        </a:rPr>
                        <a:t>O exercício</a:t>
                      </a:r>
                      <a:r>
                        <a:rPr lang="pt-BR" sz="2600" baseline="0" dirty="0">
                          <a:solidFill>
                            <a:schemeClr val="bg1"/>
                          </a:solidFill>
                          <a:latin typeface="Comic Sans MS" pitchFamily="66" charset="0"/>
                        </a:rPr>
                        <a:t> da </a:t>
                      </a:r>
                      <a:r>
                        <a:rPr lang="pt-BR" sz="2600" dirty="0">
                          <a:solidFill>
                            <a:schemeClr val="bg1"/>
                          </a:solidFill>
                          <a:latin typeface="Comic Sans MS" pitchFamily="66" charset="0"/>
                        </a:rPr>
                        <a:t>mediunidade pode ser visto como um trabalho qualquer e, portanto, deve ser remunerado.</a:t>
                      </a:r>
                    </a:p>
                  </a:txBody>
                  <a:tcPr marT="45715" marB="45715" anchor="ctr"/>
                </a:tc>
                <a:tc>
                  <a:txBody>
                    <a:bodyPr/>
                    <a:lstStyle/>
                    <a:p>
                      <a:pPr marL="88900"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4"/>
                  </a:ext>
                </a:extLst>
              </a:tr>
            </a:tbl>
          </a:graphicData>
        </a:graphic>
      </p:graphicFrame>
      <p:sp>
        <p:nvSpPr>
          <p:cNvPr id="3" name="Retângulo 2"/>
          <p:cNvSpPr/>
          <p:nvPr/>
        </p:nvSpPr>
        <p:spPr>
          <a:xfrm>
            <a:off x="8351838" y="2922588"/>
            <a:ext cx="792162" cy="7921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black"/>
                </a:solidFill>
                <a:effectLst/>
                <a:uLnTx/>
                <a:uFillTx/>
                <a:latin typeface="Comic Sans MS" pitchFamily="66" charset="0"/>
                <a:ea typeface="+mn-ea"/>
                <a:cs typeface="+mn-cs"/>
              </a:rPr>
              <a:t>V</a:t>
            </a:r>
          </a:p>
        </p:txBody>
      </p:sp>
      <p:sp>
        <p:nvSpPr>
          <p:cNvPr id="4" name="Retângulo 3"/>
          <p:cNvSpPr/>
          <p:nvPr/>
        </p:nvSpPr>
        <p:spPr>
          <a:xfrm>
            <a:off x="8351838" y="1636713"/>
            <a:ext cx="792162" cy="7921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V</a:t>
            </a:r>
            <a:endParaRPr kumimoji="0" lang="pt-BR"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Retângulo 4"/>
          <p:cNvSpPr/>
          <p:nvPr/>
        </p:nvSpPr>
        <p:spPr>
          <a:xfrm>
            <a:off x="8351838" y="4208463"/>
            <a:ext cx="792162" cy="7921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mic Sans MS" pitchFamily="66" charset="0"/>
                <a:ea typeface="+mn-ea"/>
                <a:cs typeface="+mn-cs"/>
              </a:rPr>
              <a:t>F</a:t>
            </a:r>
          </a:p>
        </p:txBody>
      </p:sp>
      <p:sp>
        <p:nvSpPr>
          <p:cNvPr id="6" name="Retângulo 5"/>
          <p:cNvSpPr/>
          <p:nvPr/>
        </p:nvSpPr>
        <p:spPr>
          <a:xfrm>
            <a:off x="8351838" y="5565775"/>
            <a:ext cx="792162" cy="7921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a typeface="+mn-ea"/>
                <a:cs typeface="+mn-cs"/>
              </a:rPr>
              <a:t>F</a:t>
            </a:r>
            <a:endParaRPr kumimoji="0" lang="pt-B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1852790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nvGraphicFramePr>
        <p:xfrm>
          <a:off x="0" y="44450"/>
          <a:ext cx="9144000" cy="6742113"/>
        </p:xfrm>
        <a:graphic>
          <a:graphicData uri="http://schemas.openxmlformats.org/drawingml/2006/table">
            <a:tbl>
              <a:tblPr firstRow="1" bandRow="1">
                <a:tableStyleId>{5C22544A-7EE6-4342-B048-85BDC9FD1C3A}</a:tableStyleId>
              </a:tblPr>
              <a:tblGrid>
                <a:gridCol w="928661">
                  <a:extLst>
                    <a:ext uri="{9D8B030D-6E8A-4147-A177-3AD203B41FA5}">
                      <a16:colId xmlns:a16="http://schemas.microsoft.com/office/drawing/2014/main" val="20000"/>
                    </a:ext>
                  </a:extLst>
                </a:gridCol>
                <a:gridCol w="6500859">
                  <a:extLst>
                    <a:ext uri="{9D8B030D-6E8A-4147-A177-3AD203B41FA5}">
                      <a16:colId xmlns:a16="http://schemas.microsoft.com/office/drawing/2014/main" val="20001"/>
                    </a:ext>
                  </a:extLst>
                </a:gridCol>
                <a:gridCol w="1714480">
                  <a:extLst>
                    <a:ext uri="{9D8B030D-6E8A-4147-A177-3AD203B41FA5}">
                      <a16:colId xmlns:a16="http://schemas.microsoft.com/office/drawing/2014/main" val="20002"/>
                    </a:ext>
                  </a:extLst>
                </a:gridCol>
              </a:tblGrid>
              <a:tr h="1098528">
                <a:tc>
                  <a:txBody>
                    <a:bodyPr/>
                    <a:lstStyle/>
                    <a:p>
                      <a:pPr algn="ctr"/>
                      <a:endParaRPr lang="pt-BR" sz="3600" dirty="0">
                        <a:solidFill>
                          <a:schemeClr val="tx1"/>
                        </a:solidFill>
                        <a:latin typeface="Comic Sans MS" pitchFamily="66" charset="0"/>
                      </a:endParaRPr>
                    </a:p>
                  </a:txBody>
                  <a:tcPr anchor="ctr">
                    <a:solidFill>
                      <a:schemeClr val="accent1"/>
                    </a:solidFill>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800" b="0" dirty="0">
                          <a:latin typeface="Comic Sans MS" pitchFamily="66" charset="0"/>
                        </a:rPr>
                        <a:t>Em relação à condição de ser médium,</a:t>
                      </a:r>
                      <a:r>
                        <a:rPr lang="pt-BR" sz="2800" b="0" baseline="0" dirty="0">
                          <a:latin typeface="Comic Sans MS" pitchFamily="66" charset="0"/>
                        </a:rPr>
                        <a:t> podemos afirmar que: </a:t>
                      </a:r>
                      <a:r>
                        <a:rPr lang="pt-BR" sz="2800" b="0" dirty="0">
                          <a:latin typeface="Comic Sans MS" pitchFamily="66" charset="0"/>
                        </a:rPr>
                        <a:t>(Módulo V, Roteiro 2)</a:t>
                      </a:r>
                    </a:p>
                  </a:txBody>
                  <a:tcPr anchor="ctr"/>
                </a:tc>
                <a:tc hMerge="1">
                  <a:txBody>
                    <a:bodyPr/>
                    <a:lstStyle/>
                    <a:p>
                      <a:pPr algn="ctr"/>
                      <a:endParaRPr lang="pt-BR" sz="2800" dirty="0">
                        <a:latin typeface="Comic Sans MS" pitchFamily="66" charset="0"/>
                      </a:endParaRPr>
                    </a:p>
                  </a:txBody>
                  <a:tcPr anchor="ctr">
                    <a:solidFill>
                      <a:schemeClr val="bg2">
                        <a:lumMod val="20000"/>
                        <a:lumOff val="80000"/>
                      </a:schemeClr>
                    </a:solidFill>
                  </a:tcPr>
                </a:tc>
                <a:extLst>
                  <a:ext uri="{0D108BD9-81ED-4DB2-BD59-A6C34878D82A}">
                    <a16:rowId xmlns:a16="http://schemas.microsoft.com/office/drawing/2014/main" val="10000"/>
                  </a:ext>
                </a:extLst>
              </a:tr>
              <a:tr h="1785943">
                <a:tc>
                  <a:txBody>
                    <a:bodyPr/>
                    <a:lstStyle/>
                    <a:p>
                      <a:pPr algn="ctr"/>
                      <a:r>
                        <a:rPr lang="en-US" sz="2800" dirty="0">
                          <a:latin typeface="Comic Sans MS" pitchFamily="66" charset="0"/>
                        </a:rPr>
                        <a:t>a)</a:t>
                      </a:r>
                      <a:endParaRPr lang="pt-BR" sz="2800" dirty="0">
                        <a:latin typeface="Comic Sans MS" pitchFamily="66"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noProof="0" dirty="0">
                          <a:solidFill>
                            <a:srgbClr val="800000"/>
                          </a:solidFill>
                          <a:latin typeface="Comic Sans MS" pitchFamily="66" charset="0"/>
                        </a:rPr>
                        <a:t>O médium é o indivíduo que serve de traço de união aos Espíritos, para que estes possam comunicar-se facilmente com os homens.</a:t>
                      </a:r>
                    </a:p>
                  </a:txBody>
                  <a:tcPr anchor="ctr"/>
                </a:tc>
                <a:tc>
                  <a:txBody>
                    <a:bodyPr/>
                    <a:lstStyle/>
                    <a:p>
                      <a:pPr marL="1588"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1"/>
                  </a:ext>
                </a:extLst>
              </a:tr>
              <a:tr h="1088721">
                <a:tc>
                  <a:txBody>
                    <a:bodyPr/>
                    <a:lstStyle/>
                    <a:p>
                      <a:pPr algn="ctr"/>
                      <a:r>
                        <a:rPr lang="en-US" sz="2800" dirty="0">
                          <a:latin typeface="Comic Sans MS" pitchFamily="66" charset="0"/>
                        </a:rPr>
                        <a:t>b)</a:t>
                      </a:r>
                      <a:endParaRPr lang="pt-BR" sz="2800" dirty="0">
                        <a:latin typeface="Comic Sans MS" pitchFamily="66"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dirty="0">
                          <a:solidFill>
                            <a:schemeClr val="bg1"/>
                          </a:solidFill>
                          <a:latin typeface="Comic Sans MS" pitchFamily="66" charset="0"/>
                        </a:rPr>
                        <a:t>O bom médium é aquele que se comunica facilmente com o plano espiritual.</a:t>
                      </a:r>
                    </a:p>
                  </a:txBody>
                  <a:tcPr anchor="ctr"/>
                </a:tc>
                <a:tc>
                  <a:txBody>
                    <a:bodyPr/>
                    <a:lstStyle/>
                    <a:p>
                      <a:pPr marL="1588"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2"/>
                  </a:ext>
                </a:extLst>
              </a:tr>
              <a:tr h="1676399">
                <a:tc>
                  <a:txBody>
                    <a:bodyPr/>
                    <a:lstStyle/>
                    <a:p>
                      <a:pPr algn="ctr"/>
                      <a:r>
                        <a:rPr lang="en-US" sz="2800" dirty="0">
                          <a:latin typeface="Comic Sans MS" pitchFamily="66" charset="0"/>
                        </a:rPr>
                        <a:t>c)</a:t>
                      </a:r>
                      <a:endParaRPr lang="pt-BR" sz="2800" dirty="0">
                        <a:latin typeface="Comic Sans MS" pitchFamily="66"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dirty="0">
                          <a:solidFill>
                            <a:srgbClr val="800000"/>
                          </a:solidFill>
                          <a:latin typeface="Comic Sans MS" pitchFamily="66" charset="0"/>
                        </a:rPr>
                        <a:t>Para sermos considerados médiuns temos que ter a faculdade de comunicar com os Espíritos, por meio, da psicofonia, psicografia, vidência etc.</a:t>
                      </a:r>
                    </a:p>
                  </a:txBody>
                  <a:tcPr anchor="ctr"/>
                </a:tc>
                <a:tc>
                  <a:txBody>
                    <a:bodyPr/>
                    <a:lstStyle/>
                    <a:p>
                      <a:pPr marL="1588"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3"/>
                  </a:ext>
                </a:extLst>
              </a:tr>
              <a:tr h="1092521">
                <a:tc>
                  <a:txBody>
                    <a:bodyPr/>
                    <a:lstStyle/>
                    <a:p>
                      <a:pPr algn="ctr"/>
                      <a:r>
                        <a:rPr lang="en-US" sz="2800" dirty="0">
                          <a:latin typeface="Comic Sans MS" pitchFamily="66" charset="0"/>
                        </a:rPr>
                        <a:t>d)</a:t>
                      </a:r>
                      <a:endParaRPr lang="pt-BR" sz="2800" dirty="0">
                        <a:latin typeface="Comic Sans MS" pitchFamily="66"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2600" dirty="0">
                          <a:solidFill>
                            <a:srgbClr val="800000"/>
                          </a:solidFill>
                          <a:latin typeface="Comic Sans MS" pitchFamily="66" charset="0"/>
                        </a:rPr>
                        <a:t>Todos nós, de alguma forma, somos médiuns.</a:t>
                      </a:r>
                    </a:p>
                  </a:txBody>
                  <a:tcPr anchor="ctr"/>
                </a:tc>
                <a:tc>
                  <a:txBody>
                    <a:bodyPr/>
                    <a:lstStyle/>
                    <a:p>
                      <a:pPr marL="1588" indent="0" algn="l" fontAlgn="b"/>
                      <a:endParaRPr lang="pt-BR" sz="2800" b="1" i="0" u="none" strike="noStrike" dirty="0">
                        <a:solidFill>
                          <a:srgbClr val="000000"/>
                        </a:solidFill>
                        <a:latin typeface="Calibri"/>
                      </a:endParaRPr>
                    </a:p>
                  </a:txBody>
                  <a:tcPr marL="0" marR="0" marT="0" marB="0" anchor="ctr"/>
                </a:tc>
                <a:extLst>
                  <a:ext uri="{0D108BD9-81ED-4DB2-BD59-A6C34878D82A}">
                    <a16:rowId xmlns:a16="http://schemas.microsoft.com/office/drawing/2014/main" val="10004"/>
                  </a:ext>
                </a:extLst>
              </a:tr>
            </a:tbl>
          </a:graphicData>
        </a:graphic>
      </p:graphicFrame>
      <p:sp>
        <p:nvSpPr>
          <p:cNvPr id="3" name="Retângulo 2"/>
          <p:cNvSpPr/>
          <p:nvPr/>
        </p:nvSpPr>
        <p:spPr>
          <a:xfrm>
            <a:off x="8351838" y="1571625"/>
            <a:ext cx="792162" cy="7921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V</a:t>
            </a:r>
          </a:p>
        </p:txBody>
      </p:sp>
      <p:sp>
        <p:nvSpPr>
          <p:cNvPr id="4" name="Retângulo 3"/>
          <p:cNvSpPr/>
          <p:nvPr/>
        </p:nvSpPr>
        <p:spPr>
          <a:xfrm>
            <a:off x="8351838" y="3071813"/>
            <a:ext cx="792162" cy="7921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mic Sans MS" pitchFamily="66" charset="0"/>
                <a:ea typeface="+mn-ea"/>
                <a:cs typeface="+mn-cs"/>
              </a:rPr>
              <a:t>F</a:t>
            </a:r>
            <a:endParaRPr kumimoji="0" lang="pt-BR"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Retângulo 4"/>
          <p:cNvSpPr/>
          <p:nvPr/>
        </p:nvSpPr>
        <p:spPr>
          <a:xfrm>
            <a:off x="8351838" y="5857875"/>
            <a:ext cx="792162" cy="7921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V</a:t>
            </a:r>
          </a:p>
        </p:txBody>
      </p:sp>
      <p:sp>
        <p:nvSpPr>
          <p:cNvPr id="6" name="Retângulo 5"/>
          <p:cNvSpPr/>
          <p:nvPr/>
        </p:nvSpPr>
        <p:spPr>
          <a:xfrm>
            <a:off x="8351838" y="4494213"/>
            <a:ext cx="792162" cy="7921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mic Sans MS" pitchFamily="66" charset="0"/>
                <a:ea typeface="+mn-ea"/>
                <a:cs typeface="+mn-cs"/>
              </a:rPr>
              <a:t>F</a:t>
            </a:r>
            <a:endParaRPr kumimoji="0" lang="pt-BR"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4169330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118211"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pic>
        <p:nvPicPr>
          <p:cNvPr id="1118212" name="Picture 4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63"/>
            <a:ext cx="317500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Picture 4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9600" y="3124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sto feliz 5"/>
          <p:cNvSpPr/>
          <p:nvPr/>
        </p:nvSpPr>
        <p:spPr>
          <a:xfrm>
            <a:off x="857224" y="714356"/>
            <a:ext cx="7429552" cy="5357850"/>
          </a:xfrm>
          <a:prstGeom prst="smileyFace">
            <a:avLst/>
          </a:prstGeom>
          <a:solidFill>
            <a:schemeClr val="accent1">
              <a:alpha val="96000"/>
            </a:schemeClr>
          </a:solidFill>
          <a:ln/>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pt-BR"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pt-BR"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CONSIDERAÇÕES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pt-BR"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FINAIS</a:t>
            </a:r>
          </a:p>
        </p:txBody>
      </p:sp>
    </p:spTree>
    <p:extLst>
      <p:ext uri="{BB962C8B-B14F-4D97-AF65-F5344CB8AC3E}">
        <p14:creationId xmlns:p14="http://schemas.microsoft.com/office/powerpoint/2010/main" val="549237800"/>
      </p:ext>
    </p:extLst>
  </p:cSld>
  <p:clrMapOvr>
    <a:masterClrMapping/>
  </p:clrMapOvr>
  <p:timing>
    <p:tnLst>
      <p:par>
        <p:cTn id="1" dur="indefinite" restart="never" nodeType="tmRoot">
          <p:childTnLst>
            <p:audio>
              <p:cMediaNode numSld="7" showWhenStopped="0">
                <p:cTn id="2" repeatCount="indefinite" fill="hold" display="0">
                  <p:stCondLst>
                    <p:cond delay="indefinite"/>
                  </p:stCondLst>
                  <p:endCondLst>
                    <p:cond evt="onPrev" delay="0">
                      <p:tgtEl>
                        <p:sldTgt/>
                      </p:tgtEl>
                    </p:cond>
                    <p:cond evt="onStopAudio" delay="0">
                      <p:tgtEl>
                        <p:sldTgt/>
                      </p:tgtEl>
                    </p:cond>
                  </p:endCondLst>
                </p:cTn>
                <p:tgtEl>
                  <p:spTgt spid="164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1268760"/>
            <a:ext cx="8136904" cy="1674186"/>
          </a:xfrm>
        </p:spPr>
        <p:txBody>
          <a:bodyPr>
            <a:normAutofit lnSpcReduction="10000"/>
          </a:bodyPr>
          <a:lstStyle/>
          <a:p>
            <a:pPr algn="just" hangingPunct="0"/>
            <a:r>
              <a:rPr lang="pt-BR" sz="3600" i="1" dirty="0"/>
              <a:t>462 .Os homens de gênio tiram de si algumas de suas idéias, outras muitas são sugeridas pelos espíritos. </a:t>
            </a:r>
          </a:p>
        </p:txBody>
      </p:sp>
      <p:sp>
        <p:nvSpPr>
          <p:cNvPr id="6" name="Text Box 5"/>
          <p:cNvSpPr txBox="1">
            <a:spLocks noChangeArrowheads="1"/>
          </p:cNvSpPr>
          <p:nvPr/>
        </p:nvSpPr>
        <p:spPr bwMode="auto">
          <a:xfrm>
            <a:off x="1403648" y="5359046"/>
            <a:ext cx="6336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 ALLAN KARDEC – Q. 462)</a:t>
            </a:r>
          </a:p>
        </p:txBody>
      </p:sp>
      <p:pic>
        <p:nvPicPr>
          <p:cNvPr id="3074" name="Picture 2" descr="C:\Users\Homero\Pictures\PENSAMEN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63888" y="2255015"/>
            <a:ext cx="4688518" cy="286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51169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Text Box 20"/>
          <p:cNvSpPr txBox="1">
            <a:spLocks noChangeArrowheads="1"/>
          </p:cNvSpPr>
          <p:nvPr/>
        </p:nvSpPr>
        <p:spPr bwMode="auto">
          <a:xfrm>
            <a:off x="900113" y="1524000"/>
            <a:ext cx="1919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ES"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5" name="Retângulo de cantos arredondados 4"/>
          <p:cNvSpPr/>
          <p:nvPr/>
        </p:nvSpPr>
        <p:spPr>
          <a:xfrm>
            <a:off x="177800" y="6286500"/>
            <a:ext cx="8966200" cy="500063"/>
          </a:xfrm>
          <a:prstGeom prst="round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KARDEC, Allan. </a:t>
            </a:r>
            <a:r>
              <a:rPr kumimoji="0" lang="pt-BR"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A prece segundo o Evangelho</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 Parte III. Item 9.  </a:t>
            </a:r>
          </a:p>
        </p:txBody>
      </p:sp>
      <p:sp>
        <p:nvSpPr>
          <p:cNvPr id="6" name="Retângulo de cantos arredondados 5"/>
          <p:cNvSpPr/>
          <p:nvPr/>
        </p:nvSpPr>
        <p:spPr>
          <a:xfrm>
            <a:off x="106363" y="928688"/>
            <a:ext cx="8931275" cy="521493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14000"/>
              </a:lnSpc>
              <a:spcBef>
                <a:spcPct val="0"/>
              </a:spcBef>
              <a:spcAft>
                <a:spcPct val="0"/>
              </a:spcAft>
              <a:buClrTx/>
              <a:buSzTx/>
              <a:buFontTx/>
              <a:buNone/>
              <a:tabLst/>
              <a:defRPr/>
            </a:pPr>
            <a:r>
              <a:rPr kumimoji="0" lang="pt-B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Comic Sans MS" pitchFamily="66" charset="0"/>
                <a:ea typeface="+mn-ea"/>
                <a:cs typeface="+mn-cs"/>
              </a:rPr>
              <a:t>“Para que o homem conheça as coisas do mundo visível e desvende os segredos da Natureza material, Deus lhe deu a vista do corpo, os sentidos e instrumentos especiais. Com o telescópio ele mergulha o olhar nas profundezas do espaço e com o microscópio descobre o mundo dos infinitamente pequenos. Para que penetre no mundo invisível, deu-lhe a mediunidade.”</a:t>
            </a:r>
          </a:p>
        </p:txBody>
      </p:sp>
      <p:sp>
        <p:nvSpPr>
          <p:cNvPr id="7" name="Text Box 2"/>
          <p:cNvSpPr txBox="1">
            <a:spLocks noChangeArrowheads="1"/>
          </p:cNvSpPr>
          <p:nvPr/>
        </p:nvSpPr>
        <p:spPr bwMode="auto">
          <a:xfrm>
            <a:off x="1535885" y="142852"/>
            <a:ext cx="6072230" cy="681038"/>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Sobre a Mediunidade ...</a:t>
            </a:r>
            <a:endParaRPr kumimoji="0" lang="pt-BR" sz="3400" b="1" i="0" u="none" strike="noStrike" kern="1200" cap="none" spc="0" normalizeH="0" baseline="3000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295166997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0" name="Retângulo de cantos arredondados 9"/>
          <p:cNvSpPr/>
          <p:nvPr/>
        </p:nvSpPr>
        <p:spPr>
          <a:xfrm>
            <a:off x="177800" y="1000125"/>
            <a:ext cx="8788400" cy="4857750"/>
          </a:xfrm>
          <a:prstGeom prst="roundRect">
            <a:avLst/>
          </a:prstGeom>
          <a:solidFill>
            <a:schemeClr val="accent2">
              <a:lumMod val="20000"/>
              <a:lumOff val="80000"/>
            </a:schemeClr>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20000"/>
              </a:lnSpc>
              <a:spcBef>
                <a:spcPts val="0"/>
              </a:spcBef>
              <a:spcAft>
                <a:spcPts val="0"/>
              </a:spcAft>
              <a:buClrTx/>
              <a:buSzTx/>
              <a:buFontTx/>
              <a:buNone/>
              <a:tabLst/>
              <a:defRPr/>
            </a:pPr>
            <a:r>
              <a:rPr kumimoji="0" lang="pt-BR" sz="34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rPr>
              <a:t>“A mediunidade é conferida sem distinção, a fim de que os Espíritos possam trazer a luz a todas as camadas, a todas as classes da sociedade, ao pobre como ao rico; aos retos, para fortificar no bem, aos viciosos, para os corrigir.</a:t>
            </a:r>
          </a:p>
        </p:txBody>
      </p:sp>
      <p:sp>
        <p:nvSpPr>
          <p:cNvPr id="11" name="Rectangle 8"/>
          <p:cNvSpPr>
            <a:spLocks noChangeArrowheads="1"/>
          </p:cNvSpPr>
          <p:nvPr/>
        </p:nvSpPr>
        <p:spPr bwMode="auto">
          <a:xfrm>
            <a:off x="0" y="6000750"/>
            <a:ext cx="9144000" cy="785813"/>
          </a:xfrm>
          <a:prstGeom prst="round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a:ln>
            <a:headEnd/>
            <a:tailEnd/>
          </a:ln>
        </p:spPr>
        <p:style>
          <a:lnRef idx="1">
            <a:schemeClr val="accent5"/>
          </a:lnRef>
          <a:fillRef idx="2">
            <a:schemeClr val="accent5"/>
          </a:fillRef>
          <a:effectRef idx="1">
            <a:schemeClr val="accent5"/>
          </a:effectRef>
          <a:fontRef idx="minor">
            <a:schemeClr val="dk1"/>
          </a:fontRef>
        </p:style>
        <p:txBody>
          <a:bodyPr anchor="ctr"/>
          <a:lstStyle/>
          <a:p>
            <a:pPr marL="342900" marR="0" lvl="0" indent="-342900" algn="ctr" defTabSz="914400" rtl="0" eaLnBrk="0" fontAlgn="base" latinLnBrk="0" hangingPunct="0">
              <a:lnSpc>
                <a:spcPct val="100000"/>
              </a:lnSpc>
              <a:spcBef>
                <a:spcPct val="10000"/>
              </a:spcBef>
              <a:spcAft>
                <a:spcPct val="0"/>
              </a:spcAft>
              <a:buClrTx/>
              <a:buSzTx/>
              <a:buFontTx/>
              <a:buNone/>
              <a:tabLst/>
              <a:defRPr/>
            </a:pPr>
            <a:r>
              <a:rPr kumimoji="0" lang="pt-BR" sz="2000" b="1" i="0" u="none" strike="noStrike" kern="1200" cap="none" spc="0" normalizeH="0" baseline="0" noProof="0" dirty="0">
                <a:ln>
                  <a:noFill/>
                </a:ln>
                <a:solidFill>
                  <a:srgbClr val="000066"/>
                </a:solidFill>
                <a:effectLst>
                  <a:outerShdw blurRad="38100" dist="38100" dir="2700000" algn="tl">
                    <a:srgbClr val="C0C0C0"/>
                  </a:outerShdw>
                </a:effectLst>
                <a:uLnTx/>
                <a:uFillTx/>
                <a:latin typeface="Comic Sans MS" pitchFamily="66" charset="0"/>
                <a:ea typeface="+mn-ea"/>
                <a:cs typeface="+mn-cs"/>
              </a:rPr>
              <a:t>FRANCO, Divaldo. Temas da vida e da morte. (Manoel Philomeno). Capítulo: Psiquismo mediúnico. </a:t>
            </a:r>
          </a:p>
        </p:txBody>
      </p:sp>
      <p:sp>
        <p:nvSpPr>
          <p:cNvPr id="7" name="Text Box 2"/>
          <p:cNvSpPr txBox="1">
            <a:spLocks noChangeArrowheads="1"/>
          </p:cNvSpPr>
          <p:nvPr/>
        </p:nvSpPr>
        <p:spPr bwMode="auto">
          <a:xfrm>
            <a:off x="357158" y="142852"/>
            <a:ext cx="8501122" cy="681038"/>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Outra visão sobre a Mediunidade ...</a:t>
            </a:r>
            <a:endParaRPr kumimoji="0" lang="pt-BR" sz="3400" b="1" i="0" u="none" strike="noStrike" kern="1200" cap="none" spc="0" normalizeH="0" baseline="3000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38774735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0" name="Retângulo de cantos arredondados 9"/>
          <p:cNvSpPr/>
          <p:nvPr/>
        </p:nvSpPr>
        <p:spPr>
          <a:xfrm>
            <a:off x="177800" y="857250"/>
            <a:ext cx="8788400" cy="5000625"/>
          </a:xfrm>
          <a:prstGeom prst="roundRect">
            <a:avLst/>
          </a:prstGeom>
          <a:solidFill>
            <a:schemeClr val="accent1">
              <a:lumMod val="20000"/>
              <a:lumOff val="80000"/>
            </a:schemeClr>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30000"/>
              </a:lnSpc>
              <a:spcBef>
                <a:spcPts val="0"/>
              </a:spcBef>
              <a:spcAft>
                <a:spcPts val="0"/>
              </a:spcAft>
              <a:buClrTx/>
              <a:buSzTx/>
              <a:buFontTx/>
              <a:buNone/>
              <a:tabLst/>
              <a:defRPr/>
            </a:pPr>
            <a:r>
              <a:rPr kumimoji="0" lang="pt-BR" sz="3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Ser médium não é apenas receber Espíritos. [...] Ser médium é, acima de tudo, ser discípulo do bem, habilitando-se dia a dia, no intercâmbio regenerador com o Alto a proveito da reforma geral da Humanidade, do planeta e de si próprio. [...]</a:t>
            </a:r>
            <a:endParaRPr kumimoji="0" lang="pt-BR" sz="31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 name="Retângulo de cantos arredondados 6"/>
          <p:cNvSpPr/>
          <p:nvPr/>
        </p:nvSpPr>
        <p:spPr>
          <a:xfrm>
            <a:off x="106363" y="6000750"/>
            <a:ext cx="8966200" cy="785813"/>
          </a:xfrm>
          <a:prstGeom prst="round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PEREIRA, Yvonne A. </a:t>
            </a:r>
            <a:r>
              <a:rPr kumimoji="0" lang="pt-BR"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À luz do Consolador. </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2 ed. RJ: FEB, 1994. Capítulo: O grande compromisso.  </a:t>
            </a:r>
          </a:p>
        </p:txBody>
      </p:sp>
      <p:sp>
        <p:nvSpPr>
          <p:cNvPr id="6" name="Text Box 2"/>
          <p:cNvSpPr txBox="1">
            <a:spLocks noChangeArrowheads="1"/>
          </p:cNvSpPr>
          <p:nvPr/>
        </p:nvSpPr>
        <p:spPr bwMode="auto">
          <a:xfrm>
            <a:off x="1828611" y="142852"/>
            <a:ext cx="5486778" cy="646986"/>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2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 que é ser Médium ...</a:t>
            </a:r>
            <a:endParaRPr kumimoji="0" lang="pt-BR" sz="3200" b="1" i="0" u="none" strike="noStrike" kern="1200" cap="none" spc="0" normalizeH="0" baseline="3000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37586767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2" name="Rectangle 36"/>
          <p:cNvSpPr>
            <a:spLocks noChangeArrowheads="1"/>
          </p:cNvSpPr>
          <p:nvPr/>
        </p:nvSpPr>
        <p:spPr bwMode="auto">
          <a:xfrm>
            <a:off x="0" y="0"/>
            <a:ext cx="9144000" cy="6858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2400" b="0" i="0" u="none" strike="noStrike" kern="1200" cap="none" spc="0" normalizeH="0" baseline="0" noProof="0" dirty="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0" name="Retângulo de cantos arredondados 9"/>
          <p:cNvSpPr/>
          <p:nvPr/>
        </p:nvSpPr>
        <p:spPr>
          <a:xfrm>
            <a:off x="177800" y="1000125"/>
            <a:ext cx="8788400" cy="4857750"/>
          </a:xfrm>
          <a:prstGeom prst="roundRect">
            <a:avLst/>
          </a:prstGeom>
          <a:solidFill>
            <a:schemeClr val="accent1">
              <a:lumMod val="20000"/>
              <a:lumOff val="80000"/>
            </a:schemeClr>
          </a:solidFill>
          <a:ln/>
        </p:spPr>
        <p:style>
          <a:lnRef idx="1">
            <a:schemeClr val="accent2"/>
          </a:lnRef>
          <a:fillRef idx="1003">
            <a:schemeClr val="dk1"/>
          </a:fillRef>
          <a:effectRef idx="1">
            <a:schemeClr val="accent2"/>
          </a:effectRef>
          <a:fontRef idx="minor">
            <a:schemeClr val="dk1"/>
          </a:fontRef>
        </p:style>
        <p:txBody>
          <a:bodyPr anchor="ctr"/>
          <a:lstStyle/>
          <a:p>
            <a:pPr marL="0" marR="0" lvl="0" indent="0" algn="just" defTabSz="914400" rtl="0" eaLnBrk="0" fontAlgn="auto" latinLnBrk="0" hangingPunct="0">
              <a:lnSpc>
                <a:spcPct val="170000"/>
              </a:lnSpc>
              <a:spcBef>
                <a:spcPts val="0"/>
              </a:spcBef>
              <a:spcAft>
                <a:spcPts val="0"/>
              </a:spcAft>
              <a:buClrTx/>
              <a:buSzTx/>
              <a:buFontTx/>
              <a:buNone/>
              <a:tabLst/>
              <a:defRPr/>
            </a:pPr>
            <a:r>
              <a:rPr kumimoji="0" lang="pt-BR" sz="3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 Ser médium é, sobretudo, viver o Evangelho, seguir os ensinamentos de Jesus, amando o próximo, perdoando e respeitando o semelhante, ajudando-o, inclusive, a crescer.</a:t>
            </a:r>
            <a:endParaRPr kumimoji="0" lang="pt-BR" sz="33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 name="Retângulo de cantos arredondados 6"/>
          <p:cNvSpPr/>
          <p:nvPr/>
        </p:nvSpPr>
        <p:spPr>
          <a:xfrm>
            <a:off x="106363" y="6000750"/>
            <a:ext cx="8966200" cy="785813"/>
          </a:xfrm>
          <a:prstGeom prst="round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SCHUBERT, Suely. </a:t>
            </a:r>
            <a:r>
              <a:rPr kumimoji="0" lang="pt-BR"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Testemunhos de Chico Xavier. </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2 ed. RJ: FEB, 1998. Capítulo: Novos médiuns.  </a:t>
            </a:r>
          </a:p>
        </p:txBody>
      </p:sp>
      <p:sp>
        <p:nvSpPr>
          <p:cNvPr id="5" name="Text Box 2"/>
          <p:cNvSpPr txBox="1">
            <a:spLocks noChangeArrowheads="1"/>
          </p:cNvSpPr>
          <p:nvPr/>
        </p:nvSpPr>
        <p:spPr bwMode="auto">
          <a:xfrm>
            <a:off x="914290" y="214290"/>
            <a:ext cx="7315421" cy="681038"/>
          </a:xfrm>
          <a:prstGeom prst="flowChartAlternateProcess">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marL="0" marR="0" lvl="0" indent="0" algn="ctr" defTabSz="914400" rtl="0" eaLnBrk="0" fontAlgn="auto" latinLnBrk="0" hangingPunct="0">
              <a:lnSpc>
                <a:spcPct val="100000"/>
              </a:lnSpc>
              <a:spcBef>
                <a:spcPts val="300"/>
              </a:spcBef>
              <a:spcAft>
                <a:spcPts val="300"/>
              </a:spcAft>
              <a:buClrTx/>
              <a:buSzTx/>
              <a:buFontTx/>
              <a:buNone/>
              <a:tabLst/>
              <a:defRPr/>
            </a:pPr>
            <a:r>
              <a:rPr kumimoji="0" lang="pt-BR" sz="3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Outra visão sobre Médium ...</a:t>
            </a:r>
            <a:endParaRPr kumimoji="0" lang="pt-BR" sz="3400" b="1" i="0" u="none" strike="noStrike" kern="1200" cap="none" spc="0" normalizeH="0" baseline="3000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152845876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5288" y="158750"/>
            <a:ext cx="8291512" cy="1757363"/>
          </a:xfrm>
        </p:spPr>
        <p:txBody>
          <a:bodyPr/>
          <a:lstStyle/>
          <a:p>
            <a:pPr eaLnBrk="1" hangingPunct="1">
              <a:defRPr/>
            </a:pPr>
            <a:br>
              <a:rPr lang="pt-BR" dirty="0">
                <a:solidFill>
                  <a:srgbClr val="009900"/>
                </a:solidFill>
              </a:rPr>
            </a:br>
            <a:r>
              <a:rPr lang="pt-BR" sz="4800" b="1" dirty="0">
                <a:solidFill>
                  <a:srgbClr val="C00000"/>
                </a:solidFill>
                <a:latin typeface="Comic Sans MS" pitchFamily="66" charset="0"/>
              </a:rPr>
              <a:t>CONCLUSÃO</a:t>
            </a:r>
          </a:p>
        </p:txBody>
      </p:sp>
      <p:sp>
        <p:nvSpPr>
          <p:cNvPr id="16387" name="Rectangle 3"/>
          <p:cNvSpPr>
            <a:spLocks noGrp="1" noChangeArrowheads="1"/>
          </p:cNvSpPr>
          <p:nvPr>
            <p:ph type="body" idx="1"/>
          </p:nvPr>
        </p:nvSpPr>
        <p:spPr>
          <a:xfrm>
            <a:off x="214313" y="2327275"/>
            <a:ext cx="8572500" cy="4530725"/>
          </a:xfrm>
        </p:spPr>
        <p:txBody>
          <a:bodyPr/>
          <a:lstStyle/>
          <a:p>
            <a:pPr marL="96838" indent="-96838" algn="just" eaLnBrk="1" hangingPunct="1">
              <a:buFont typeface="Wingdings" panose="05000000000000000000" pitchFamily="2" charset="2"/>
              <a:buNone/>
              <a:defRPr/>
            </a:pPr>
            <a:r>
              <a:rPr lang="pt-BR" dirty="0">
                <a:solidFill>
                  <a:srgbClr val="66FF33"/>
                </a:solidFill>
              </a:rPr>
              <a:t> 	</a:t>
            </a:r>
            <a:r>
              <a:rPr lang="pt-BR" sz="4400" b="1" dirty="0">
                <a:solidFill>
                  <a:srgbClr val="66FF33"/>
                </a:solidFill>
                <a:effectLst/>
                <a:latin typeface="Comic Sans MS" pitchFamily="66" charset="0"/>
              </a:rPr>
              <a:t>“A mediunidade é coisa   santa, que deve ser praticada santamente, religiosamente”</a:t>
            </a:r>
          </a:p>
          <a:p>
            <a:pPr marL="96838" indent="-96838" algn="just" eaLnBrk="1" hangingPunct="1">
              <a:buFont typeface="Wingdings" panose="05000000000000000000" pitchFamily="2" charset="2"/>
              <a:buNone/>
              <a:defRPr/>
            </a:pPr>
            <a:endParaRPr lang="pt-BR" sz="4400" b="1" dirty="0">
              <a:solidFill>
                <a:srgbClr val="66FF33"/>
              </a:solidFill>
              <a:effectLst/>
              <a:latin typeface="Comic Sans MS" pitchFamily="66" charset="0"/>
            </a:endParaRPr>
          </a:p>
          <a:p>
            <a:pPr algn="ctr" eaLnBrk="1" hangingPunct="1">
              <a:buFont typeface="Wingdings" panose="05000000000000000000" pitchFamily="2" charset="2"/>
              <a:buNone/>
              <a:defRPr/>
            </a:pPr>
            <a:r>
              <a:rPr lang="pt-BR" dirty="0">
                <a:latin typeface="Comic Sans MS" pitchFamily="66" charset="0"/>
              </a:rPr>
              <a:t>	</a:t>
            </a:r>
            <a:r>
              <a:rPr lang="pt-BR" sz="2400" dirty="0">
                <a:solidFill>
                  <a:srgbClr val="FFFF00"/>
                </a:solidFill>
                <a:latin typeface="Comic Sans MS" pitchFamily="66" charset="0"/>
              </a:rPr>
              <a:t>(Allan Kardec - Evangelho Segundo o Espiritismo)</a:t>
            </a:r>
          </a:p>
        </p:txBody>
      </p:sp>
    </p:spTree>
    <p:extLst>
      <p:ext uri="{BB962C8B-B14F-4D97-AF65-F5344CB8AC3E}">
        <p14:creationId xmlns:p14="http://schemas.microsoft.com/office/powerpoint/2010/main" val="1225336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1638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animEffect transition="in" filter="fade">
                                      <p:cBhvr>
                                        <p:cTn id="11" dur="1000"/>
                                        <p:tgtEl>
                                          <p:spTgt spid="16387">
                                            <p:txEl>
                                              <p:pRg st="0" end="0"/>
                                            </p:txEl>
                                          </p:spTgt>
                                        </p:tgtEl>
                                      </p:cBhvr>
                                    </p:animEffect>
                                    <p:anim calcmode="lin" valueType="num">
                                      <p:cBhvr>
                                        <p:cTn id="12"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16387">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1638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Effect transition="in" filter="fade">
                                      <p:cBhvr>
                                        <p:cTn id="19" dur="1000"/>
                                        <p:tgtEl>
                                          <p:spTgt spid="16387">
                                            <p:txEl>
                                              <p:pRg st="2" end="2"/>
                                            </p:txEl>
                                          </p:spTgt>
                                        </p:tgtEl>
                                      </p:cBhvr>
                                    </p:animEffect>
                                    <p:anim calcmode="lin" valueType="num">
                                      <p:cBhvr>
                                        <p:cTn id="20"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21" dur="898" decel="100000" fill="hold"/>
                                        <p:tgtEl>
                                          <p:spTgt spid="16387">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898"/>
                                          </p:stCondLst>
                                        </p:cTn>
                                        <p:tgtEl>
                                          <p:spTgt spid="16387">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357188" y="1052513"/>
            <a:ext cx="8001000" cy="5040312"/>
          </a:xfrm>
        </p:spPr>
        <p:txBody>
          <a:bodyPr/>
          <a:lstStyle/>
          <a:p>
            <a:pPr algn="just" eaLnBrk="1" hangingPunct="1">
              <a:buFont typeface="Wingdings" panose="05000000000000000000" pitchFamily="2" charset="2"/>
              <a:buNone/>
              <a:defRPr/>
            </a:pPr>
            <a:r>
              <a:rPr lang="pt-BR" b="1" dirty="0">
                <a:solidFill>
                  <a:srgbClr val="FFFF00"/>
                </a:solidFill>
                <a:effectLst/>
                <a:latin typeface="Comic Sans MS" pitchFamily="66" charset="0"/>
              </a:rPr>
              <a:t>      “O exercício da mediunidade, nas tarefas espíritas, exige larga disciplina mental, moral e física,  gerando condicionamentos de ductilidade indispensável à condução  por parte dos que a utilizam, tendo   em vista o relevante mister para o  qual deverá ser colocada.”</a:t>
            </a:r>
          </a:p>
          <a:p>
            <a:pPr algn="just" eaLnBrk="1" hangingPunct="1">
              <a:buFont typeface="Wingdings" panose="05000000000000000000" pitchFamily="2" charset="2"/>
              <a:buNone/>
              <a:defRPr/>
            </a:pPr>
            <a:endParaRPr lang="pt-BR" b="1" dirty="0">
              <a:solidFill>
                <a:srgbClr val="FFFF00"/>
              </a:solidFill>
              <a:effectLst/>
              <a:latin typeface="Comic Sans MS" pitchFamily="66" charset="0"/>
            </a:endParaRPr>
          </a:p>
          <a:p>
            <a:pPr eaLnBrk="1" hangingPunct="1">
              <a:buFont typeface="Wingdings" panose="05000000000000000000" pitchFamily="2" charset="2"/>
              <a:buNone/>
              <a:defRPr/>
            </a:pPr>
            <a:r>
              <a:rPr lang="pt-BR" dirty="0"/>
              <a:t>	</a:t>
            </a:r>
            <a:r>
              <a:rPr lang="pt-BR" b="1" dirty="0">
                <a:solidFill>
                  <a:srgbClr val="00FFFF"/>
                </a:solidFill>
                <a:effectLst/>
                <a:latin typeface="Comic Sans MS" pitchFamily="66" charset="0"/>
              </a:rPr>
              <a:t>        </a:t>
            </a:r>
            <a:r>
              <a:rPr lang="pt-BR" sz="2400" b="1" dirty="0">
                <a:solidFill>
                  <a:srgbClr val="00FFFF"/>
                </a:solidFill>
                <a:effectLst/>
                <a:latin typeface="Comic Sans MS" pitchFamily="66" charset="0"/>
              </a:rPr>
              <a:t>(Viana de Carvalho - Enfoques Espíritas)</a:t>
            </a:r>
          </a:p>
        </p:txBody>
      </p:sp>
    </p:spTree>
    <p:extLst>
      <p:ext uri="{BB962C8B-B14F-4D97-AF65-F5344CB8AC3E}">
        <p14:creationId xmlns:p14="http://schemas.microsoft.com/office/powerpoint/2010/main" val="24822790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1000"/>
                                        <p:tgtEl>
                                          <p:spTgt spid="14339">
                                            <p:txEl>
                                              <p:pRg st="0" end="0"/>
                                            </p:txEl>
                                          </p:spTgt>
                                        </p:tgtEl>
                                      </p:cBhvr>
                                    </p:animEffect>
                                    <p:anim calcmode="lin" valueType="num">
                                      <p:cBhvr>
                                        <p:cTn id="8"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1433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433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animEffect transition="in" filter="fade">
                                      <p:cBhvr>
                                        <p:cTn id="15" dur="1000"/>
                                        <p:tgtEl>
                                          <p:spTgt spid="14339">
                                            <p:txEl>
                                              <p:pRg st="2" end="2"/>
                                            </p:txEl>
                                          </p:spTgt>
                                        </p:tgtEl>
                                      </p:cBhvr>
                                    </p:animEffect>
                                    <p:anim calcmode="lin" valueType="num">
                                      <p:cBhvr>
                                        <p:cTn id="16" dur="10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4339">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433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95288" y="2492375"/>
            <a:ext cx="8424862" cy="3638550"/>
          </a:xfrm>
        </p:spPr>
        <p:txBody>
          <a:bodyPr/>
          <a:lstStyle/>
          <a:p>
            <a:pPr algn="ctr" eaLnBrk="1" hangingPunct="1">
              <a:buFont typeface="Wingdings" panose="05000000000000000000" pitchFamily="2" charset="2"/>
              <a:buNone/>
            </a:pPr>
            <a:r>
              <a:rPr lang="pt-BR" altLang="pt-BR" sz="4800" b="1" dirty="0">
                <a:solidFill>
                  <a:srgbClr val="00FF99"/>
                </a:solidFill>
                <a:effectLst/>
                <a:latin typeface="Comic Sans MS" panose="030F0702030302020204" pitchFamily="66" charset="0"/>
              </a:rPr>
              <a:t>DE GRAÇA RECEBESTES, DE GRAÇA DAI.</a:t>
            </a:r>
          </a:p>
        </p:txBody>
      </p:sp>
    </p:spTree>
    <p:extLst>
      <p:ext uri="{BB962C8B-B14F-4D97-AF65-F5344CB8AC3E}">
        <p14:creationId xmlns:p14="http://schemas.microsoft.com/office/powerpoint/2010/main" val="3255040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15363">
                                            <p:txEl>
                                              <p:pRg st="0" end="0"/>
                                            </p:txEl>
                                          </p:spTgt>
                                        </p:tgtEl>
                                        <p:attrNameLst>
                                          <p:attrName>ppt_x</p:attrName>
                                        </p:attrNameLst>
                                      </p:cBhvr>
                                    </p:anim>
                                    <p:anim from="0" to="-1.0" calcmode="lin" valueType="num">
                                      <p:cBhvr>
                                        <p:cTn id="8" dur="200" decel="50000" autoRev="1" fill="hold">
                                          <p:stCondLst>
                                            <p:cond delay="600"/>
                                          </p:stCondLst>
                                        </p:cTn>
                                        <p:tgtEl>
                                          <p:spTgt spid="15363">
                                            <p:txEl>
                                              <p:pRg st="0" end="0"/>
                                            </p:txEl>
                                          </p:spTgt>
                                        </p:tgtEl>
                                        <p:attrNameLst>
                                          <p:attrName>xshear</p:attrName>
                                        </p:attrNameLst>
                                      </p:cBhvr>
                                    </p:anim>
                                    <p:animScale>
                                      <p:cBhvr>
                                        <p:cTn id="9" dur="200" decel="100000" autoRev="1" fill="hold">
                                          <p:stCondLst>
                                            <p:cond delay="600"/>
                                          </p:stCondLst>
                                        </p:cTn>
                                        <p:tgtEl>
                                          <p:spTgt spid="15363">
                                            <p:txEl>
                                              <p:pRg st="0" end="0"/>
                                            </p:txEl>
                                          </p:spTgt>
                                        </p:tgtEl>
                                      </p:cBhvr>
                                      <p:from x="100000" y="100000"/>
                                      <p:to x="80000" y="100000"/>
                                    </p:animScale>
                                    <p:anim by="(#ppt_h/3+#ppt_w*0.1)" calcmode="lin" valueType="num">
                                      <p:cBhvr additive="sum">
                                        <p:cTn id="10" dur="200" decel="100000" autoRev="1" fill="hold">
                                          <p:stCondLst>
                                            <p:cond delay="600"/>
                                          </p:stCondLst>
                                        </p:cTn>
                                        <p:tgtEl>
                                          <p:spTgt spid="15363">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557751251"/>
              </p:ext>
            </p:extLst>
          </p:nvPr>
        </p:nvGraphicFramePr>
        <p:xfrm>
          <a:off x="312234" y="183675"/>
          <a:ext cx="8619893" cy="3383280"/>
        </p:xfrm>
        <a:graphic>
          <a:graphicData uri="http://schemas.openxmlformats.org/drawingml/2006/table">
            <a:tbl>
              <a:tblPr firstRow="1" bandRow="1">
                <a:tableStyleId>{5C22544A-7EE6-4342-B048-85BDC9FD1C3A}</a:tableStyleId>
              </a:tblPr>
              <a:tblGrid>
                <a:gridCol w="8619893">
                  <a:extLst>
                    <a:ext uri="{9D8B030D-6E8A-4147-A177-3AD203B41FA5}">
                      <a16:colId xmlns:a16="http://schemas.microsoft.com/office/drawing/2014/main" val="1244802210"/>
                    </a:ext>
                  </a:extLst>
                </a:gridCol>
              </a:tblGrid>
              <a:tr h="3383280">
                <a:tc>
                  <a:txBody>
                    <a:bodyPr/>
                    <a:lstStyle/>
                    <a:p>
                      <a:pPr algn="ctr"/>
                      <a:r>
                        <a:rPr lang="pt-BR" sz="2400" dirty="0">
                          <a:solidFill>
                            <a:srgbClr val="FFFF00"/>
                          </a:solidFill>
                        </a:rPr>
                        <a:t>V - AFEIÇÃO DOS ESPÍRITOS POR CERTAS PESSOAS</a:t>
                      </a:r>
                    </a:p>
                    <a:p>
                      <a:pPr algn="ctr"/>
                      <a:endParaRPr lang="pt-BR" sz="2400" dirty="0">
                        <a:solidFill>
                          <a:srgbClr val="FFFF00"/>
                        </a:solidFill>
                      </a:endParaRPr>
                    </a:p>
                    <a:p>
                      <a:pPr marL="342900" indent="-342900" algn="just">
                        <a:buAutoNum type="arabicPeriod" startAt="484"/>
                      </a:pPr>
                      <a:r>
                        <a:rPr lang="pt-BR" sz="2400" dirty="0"/>
                        <a:t> Os Espíritos se afeiçoam de preferência a certas pessoas?</a:t>
                      </a:r>
                    </a:p>
                    <a:p>
                      <a:pPr marL="0" indent="0" algn="just">
                        <a:buNone/>
                      </a:pPr>
                      <a:endParaRPr lang="pt-BR" sz="2400" dirty="0"/>
                    </a:p>
                    <a:p>
                      <a:pPr algn="just"/>
                      <a:r>
                        <a:rPr lang="pt-BR" sz="2400" dirty="0">
                          <a:solidFill>
                            <a:srgbClr val="FFFF00"/>
                          </a:solidFill>
                        </a:rPr>
                        <a:t>R. Os bons Espíritos simpatizam com os homens de bem ou suscetíveis de progredir; os Espíritos inferiores, com os homens viciosos ou que podem viciar-se; daí o seu apego, resultante da semelhança de sensações.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410305728"/>
              </p:ext>
            </p:extLst>
          </p:nvPr>
        </p:nvGraphicFramePr>
        <p:xfrm>
          <a:off x="312234" y="3684401"/>
          <a:ext cx="8619893" cy="3017520"/>
        </p:xfrm>
        <a:graphic>
          <a:graphicData uri="http://schemas.openxmlformats.org/drawingml/2006/table">
            <a:tbl>
              <a:tblPr firstRow="1" bandRow="1">
                <a:tableStyleId>{5C22544A-7EE6-4342-B048-85BDC9FD1C3A}</a:tableStyleId>
              </a:tblPr>
              <a:tblGrid>
                <a:gridCol w="8619893">
                  <a:extLst>
                    <a:ext uri="{9D8B030D-6E8A-4147-A177-3AD203B41FA5}">
                      <a16:colId xmlns:a16="http://schemas.microsoft.com/office/drawing/2014/main" val="1244802210"/>
                    </a:ext>
                  </a:extLst>
                </a:gridCol>
              </a:tblGrid>
              <a:tr h="3017520">
                <a:tc>
                  <a:txBody>
                    <a:bodyPr/>
                    <a:lstStyle/>
                    <a:p>
                      <a:pPr algn="just"/>
                      <a:endParaRPr lang="pt-BR" sz="2400" dirty="0"/>
                    </a:p>
                    <a:p>
                      <a:pPr marL="342900" indent="-342900" algn="just">
                        <a:buAutoNum type="arabicPeriod" startAt="485"/>
                      </a:pPr>
                      <a:r>
                        <a:rPr lang="pt-BR" sz="2400" dirty="0"/>
                        <a:t> A afeição dos Espíritos por certas pessoas é exclusivamente moral?</a:t>
                      </a:r>
                    </a:p>
                    <a:p>
                      <a:pPr marL="0" indent="0" algn="just">
                        <a:buNone/>
                      </a:pPr>
                      <a:endParaRPr lang="pt-BR" sz="2400" dirty="0"/>
                    </a:p>
                    <a:p>
                      <a:pPr algn="just"/>
                      <a:r>
                        <a:rPr lang="pt-BR" sz="2400" dirty="0">
                          <a:solidFill>
                            <a:srgbClr val="FFFF00"/>
                          </a:solidFill>
                        </a:rPr>
                        <a:t>R. A afeição verdadeira nada tem de carnal; mas quando um Espírito se apega a uma pessoa, nem sempre o faz por afeição, podendo existir no caso uma lembrança de paixões humanas.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332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648741931"/>
              </p:ext>
            </p:extLst>
          </p:nvPr>
        </p:nvGraphicFramePr>
        <p:xfrm>
          <a:off x="639792" y="560737"/>
          <a:ext cx="7857461" cy="287197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71973">
                <a:tc>
                  <a:txBody>
                    <a:bodyPr/>
                    <a:lstStyle/>
                    <a:p>
                      <a:pPr marL="342900" indent="-342900" algn="just">
                        <a:buAutoNum type="arabicPeriod" startAt="486"/>
                      </a:pPr>
                      <a:r>
                        <a:rPr lang="pt-BR" sz="2000" dirty="0"/>
                        <a:t> 0s Espíritos se interessam pelos nossos infortúnios e pela nossa prosperidade? Os que nos querem bem se afligem pelos males que experimentamos na vida?</a:t>
                      </a:r>
                    </a:p>
                    <a:p>
                      <a:pPr marL="342900" indent="-342900" algn="just">
                        <a:buAutoNum type="arabicPeriod" startAt="486"/>
                      </a:pPr>
                      <a:endParaRPr lang="pt-BR" sz="2000" dirty="0"/>
                    </a:p>
                    <a:p>
                      <a:pPr algn="just"/>
                      <a:r>
                        <a:rPr lang="pt-BR" sz="2000" dirty="0">
                          <a:solidFill>
                            <a:srgbClr val="FFFF00"/>
                          </a:solidFill>
                        </a:rPr>
                        <a:t>R. Os bons Espíritos fazem todo o bem que podem e se sentem felizes com as vossas alegrias. Eles se afligem com os vossos males, quando não os suportais com resignação, porque então esses males não vos dão resultados, pois procedeis como o doente que rejeita o remédio amargo destinado a curá-lo.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447496003"/>
              </p:ext>
            </p:extLst>
          </p:nvPr>
        </p:nvGraphicFramePr>
        <p:xfrm>
          <a:off x="639792" y="3852160"/>
          <a:ext cx="7857461" cy="257907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79077">
                <a:tc>
                  <a:txBody>
                    <a:bodyPr/>
                    <a:lstStyle/>
                    <a:p>
                      <a:pPr algn="just"/>
                      <a:endParaRPr lang="pt-BR" sz="2000" dirty="0"/>
                    </a:p>
                    <a:p>
                      <a:pPr marL="342900" indent="-342900" algn="just">
                        <a:buAutoNum type="arabicPeriod" startAt="487"/>
                      </a:pPr>
                      <a:r>
                        <a:rPr lang="pt-BR" sz="2000" dirty="0"/>
                        <a:t> Qual a espécie de mal que mais faz os Espíritos se afligirem por nós: o mal físico ou o moral?</a:t>
                      </a:r>
                    </a:p>
                    <a:p>
                      <a:pPr marL="0" indent="0" algn="just">
                        <a:buNone/>
                      </a:pPr>
                      <a:endParaRPr lang="pt-BR" sz="2000" dirty="0"/>
                    </a:p>
                    <a:p>
                      <a:pPr algn="just"/>
                      <a:r>
                        <a:rPr lang="pt-BR" sz="2000" dirty="0">
                          <a:solidFill>
                            <a:srgbClr val="FFFF00"/>
                          </a:solidFill>
                        </a:rPr>
                        <a:t>R.	Vosso egoísmo e vossa dureza de coração: daí é que tudo deriva. Eles riem de todos esses males imaginários que nascem do orgulho e da ambição, e se rejubilam com os que têm por fim abreviar o vosso tempo de prova.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23063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612784"/>
          <a:ext cx="7857461" cy="567078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670785">
                <a:tc>
                  <a:txBody>
                    <a:bodyPr/>
                    <a:lstStyle/>
                    <a:p>
                      <a:pPr algn="just"/>
                      <a:r>
                        <a:rPr lang="pt-BR" sz="2400" dirty="0"/>
                        <a:t>Os Espíritos, sabendo que a vida corporal é apenas transitória, e que as atribuições que a acompanham são meios de conduzir a um estado melhor, afligem-se mais pelas causas morais que podem distanciar-nos desse estado, do que pelos males físicos, que são apenas passageiros.</a:t>
                      </a:r>
                    </a:p>
                    <a:p>
                      <a:pPr algn="just"/>
                      <a:r>
                        <a:rPr lang="pt-BR" sz="2400" dirty="0"/>
                        <a:t>O Espírito que vê nas aflições da vida um meio de adiantamento para nós, considera-as como a crise momentânea que deve salvar o doente. Compadece-se dos nossos sofrimentos como nos compadecemos dos sofrimentos de um amigo, mas vendo as coisas de um ponto de vista mais justo, aprecia-os de maneira diversa, e enquanto os bons reerguem a nossa coragem, no interesse do nosso futuro, os outros, tentando comprometê-lo, nos incitam ao desespero.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26050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99592" y="2708920"/>
            <a:ext cx="7560840" cy="260645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20000"/>
          </a:bodyPr>
          <a:lstStyle/>
          <a:p>
            <a:pPr algn="just">
              <a:buNone/>
            </a:pPr>
            <a:r>
              <a:rPr lang="pt-BR" sz="3600" i="1" dirty="0"/>
              <a:t>☼</a:t>
            </a:r>
            <a:r>
              <a:rPr lang="pt-BR" sz="3600" dirty="0"/>
              <a:t> </a:t>
            </a:r>
            <a:r>
              <a:rPr lang="pt-BR" sz="3600" i="1" dirty="0"/>
              <a:t>Se nos fosse útil distinguir claramente nossos próprios pensamentos dos que nos são sugeridos, Deus nos teria dado o meio de o fazer, como nos deu o de distinguir o dia da noite. Quando uma coisa é vaga, é porque convém que assim seja. </a:t>
            </a:r>
            <a:endParaRPr lang="pt-BR" sz="3600" dirty="0"/>
          </a:p>
        </p:txBody>
      </p:sp>
      <p:sp>
        <p:nvSpPr>
          <p:cNvPr id="2" name="Título 1"/>
          <p:cNvSpPr>
            <a:spLocks noGrp="1"/>
          </p:cNvSpPr>
          <p:nvPr>
            <p:ph type="title"/>
          </p:nvPr>
        </p:nvSpPr>
        <p:spPr>
          <a:xfrm>
            <a:off x="1115616" y="1433058"/>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pt-BR" b="1" spc="0" dirty="0">
                <a:ln>
                  <a:noFill/>
                </a:ln>
                <a:solidFill>
                  <a:schemeClr val="tx1"/>
                </a:solidFill>
                <a:effectLst/>
              </a:rPr>
              <a:t>Nota de Kardec:</a:t>
            </a:r>
          </a:p>
        </p:txBody>
      </p:sp>
      <p:sp>
        <p:nvSpPr>
          <p:cNvPr id="4" name="Text Box 5"/>
          <p:cNvSpPr txBox="1">
            <a:spLocks noChangeArrowheads="1"/>
          </p:cNvSpPr>
          <p:nvPr/>
        </p:nvSpPr>
        <p:spPr bwMode="auto">
          <a:xfrm>
            <a:off x="1403648" y="5388421"/>
            <a:ext cx="6336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 ALLAN KARDEC – Q. 462)</a:t>
            </a:r>
          </a:p>
        </p:txBody>
      </p:sp>
      <p:pic>
        <p:nvPicPr>
          <p:cNvPr id="8197" name="Picture 5" descr="http://upload.wikimedia.org/wikipedia/commons/thumb/5/57/Allan_Kardec_portrait001.jpg/210px-Allan_Kardec_portrait00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8095" y1="8077" x2="48571" y2="52308"/>
                        <a14:foregroundMark x1="55714" y1="8077" x2="63333" y2="28077"/>
                        <a14:foregroundMark x1="50476" y1="56923" x2="70000" y2="74231"/>
                        <a14:foregroundMark x1="32381" y1="23846" x2="38095" y2="33462"/>
                      </a14:backgroundRemoval>
                    </a14:imgEffect>
                  </a14:imgLayer>
                </a14:imgProps>
              </a:ext>
              <a:ext uri="{28A0092B-C50C-407E-A947-70E740481C1C}">
                <a14:useLocalDpi xmlns:a14="http://schemas.microsoft.com/office/drawing/2010/main" val="0"/>
              </a:ext>
            </a:extLst>
          </a:blip>
          <a:srcRect/>
          <a:stretch>
            <a:fillRect/>
          </a:stretch>
        </p:blipFill>
        <p:spPr bwMode="auto">
          <a:xfrm>
            <a:off x="899592" y="998730"/>
            <a:ext cx="2160240" cy="178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43389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094621791"/>
              </p:ext>
            </p:extLst>
          </p:nvPr>
        </p:nvGraphicFramePr>
        <p:xfrm>
          <a:off x="704339" y="815448"/>
          <a:ext cx="7857461" cy="22860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86000">
                <a:tc>
                  <a:txBody>
                    <a:bodyPr/>
                    <a:lstStyle/>
                    <a:p>
                      <a:pPr marL="342900" indent="-342900" algn="just">
                        <a:buAutoNum type="arabicPeriod" startAt="488"/>
                      </a:pPr>
                      <a:r>
                        <a:rPr lang="pt-BR" sz="2400" dirty="0"/>
                        <a:t> Nossos parentes e nossos amigos, que nos precederam na outra vida, têm mais simpatia por nós do que os Espíritos que nos são estranhos?</a:t>
                      </a:r>
                    </a:p>
                    <a:p>
                      <a:pPr marL="0" indent="0" algn="just">
                        <a:buNone/>
                      </a:pPr>
                      <a:endParaRPr lang="pt-BR" sz="2400" dirty="0">
                        <a:solidFill>
                          <a:srgbClr val="FFFF00"/>
                        </a:solidFill>
                      </a:endParaRPr>
                    </a:p>
                    <a:p>
                      <a:pPr algn="just"/>
                      <a:r>
                        <a:rPr lang="pt-BR" sz="2400" dirty="0">
                          <a:solidFill>
                            <a:srgbClr val="FFFF00"/>
                          </a:solidFill>
                        </a:rPr>
                        <a:t>R. Sem dúvida, e frequentemente vos protegem como Espíritos, de acordo com o seu poder.</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3268846121"/>
              </p:ext>
            </p:extLst>
          </p:nvPr>
        </p:nvGraphicFramePr>
        <p:xfrm>
          <a:off x="704339" y="3529287"/>
          <a:ext cx="7857461" cy="237774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77746">
                <a:tc>
                  <a:txBody>
                    <a:bodyPr/>
                    <a:lstStyle/>
                    <a:p>
                      <a:pPr algn="just"/>
                      <a:endParaRPr lang="pt-BR" sz="2400" dirty="0"/>
                    </a:p>
                    <a:p>
                      <a:pPr algn="just"/>
                      <a:r>
                        <a:rPr lang="pt-BR" sz="2400" dirty="0"/>
                        <a:t>488.a. São eles sensíveis à afeição que lhes conservamos?</a:t>
                      </a:r>
                    </a:p>
                    <a:p>
                      <a:pPr algn="just"/>
                      <a:endParaRPr lang="pt-BR" sz="2400" dirty="0"/>
                    </a:p>
                    <a:p>
                      <a:pPr algn="just"/>
                      <a:r>
                        <a:rPr lang="pt-BR" sz="2400" dirty="0">
                          <a:solidFill>
                            <a:srgbClr val="FFFF00"/>
                          </a:solidFill>
                        </a:rPr>
                        <a:t>R. Muito sensíveis, mas esquecem aqueles que os esquecem.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1546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136703080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 y="857572"/>
            <a:ext cx="9142857" cy="5142857"/>
          </a:xfrm>
          <a:prstGeom prst="rect">
            <a:avLst/>
          </a:prstGeom>
        </p:spPr>
      </p:pic>
    </p:spTree>
    <p:extLst>
      <p:ext uri="{BB962C8B-B14F-4D97-AF65-F5344CB8AC3E}">
        <p14:creationId xmlns:p14="http://schemas.microsoft.com/office/powerpoint/2010/main" val="217229269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tângulo 4"/>
          <p:cNvSpPr/>
          <p:nvPr/>
        </p:nvSpPr>
        <p:spPr>
          <a:xfrm>
            <a:off x="607972" y="1379733"/>
            <a:ext cx="2795958" cy="461665"/>
          </a:xfrm>
          <a:prstGeom prst="rect">
            <a:avLst/>
          </a:prstGeom>
        </p:spPr>
        <p:txBody>
          <a:bodyPr wrap="none">
            <a:spAutoFit/>
          </a:bodyPr>
          <a:lstStyle/>
          <a:p>
            <a:pPr algn="ctr" defTabSz="685800"/>
            <a:r>
              <a:rPr lang="pt-BR" sz="2400" dirty="0">
                <a:solidFill>
                  <a:prstClr val="black"/>
                </a:solidFill>
                <a:latin typeface="Book Antiqua" pitchFamily="18" charset="0"/>
              </a:rPr>
              <a:t>As afeições morais </a:t>
            </a:r>
          </a:p>
        </p:txBody>
      </p:sp>
      <p:sp>
        <p:nvSpPr>
          <p:cNvPr id="6" name="Retângulo 5"/>
          <p:cNvSpPr/>
          <p:nvPr/>
        </p:nvSpPr>
        <p:spPr>
          <a:xfrm>
            <a:off x="276326" y="2175035"/>
            <a:ext cx="3625973" cy="3000821"/>
          </a:xfrm>
          <a:prstGeom prst="rect">
            <a:avLst/>
          </a:prstGeom>
        </p:spPr>
        <p:txBody>
          <a:bodyPr wrap="square">
            <a:spAutoFit/>
          </a:bodyPr>
          <a:lstStyle/>
          <a:p>
            <a:pPr defTabSz="685800"/>
            <a:r>
              <a:rPr lang="pt-BR" sz="2100" i="1" dirty="0">
                <a:solidFill>
                  <a:prstClr val="black"/>
                </a:solidFill>
                <a:latin typeface="Book Antiqua" pitchFamily="18" charset="0"/>
              </a:rPr>
              <a:t>151. Conserva a alma as afeições que tinha na vida terrena?</a:t>
            </a:r>
          </a:p>
          <a:p>
            <a:pPr defTabSz="685800"/>
            <a:r>
              <a:rPr lang="pt-BR" sz="2100" i="1" dirty="0">
                <a:solidFill>
                  <a:prstClr val="black"/>
                </a:solidFill>
                <a:latin typeface="Book Antiqua" pitchFamily="18" charset="0"/>
              </a:rPr>
              <a:t>Guarda todas as afeições morais e só esquece as materiais, que já não são de sua essência; por isso vem satisfeita ver os parentes e amigos e sente-se feliz com a lembrança deles. </a:t>
            </a:r>
          </a:p>
        </p:txBody>
      </p:sp>
      <p:sp>
        <p:nvSpPr>
          <p:cNvPr id="7" name="Retângulo 6"/>
          <p:cNvSpPr/>
          <p:nvPr/>
        </p:nvSpPr>
        <p:spPr>
          <a:xfrm>
            <a:off x="280559" y="4957241"/>
            <a:ext cx="3102692"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que é o espiritismo – 151</a:t>
            </a:r>
          </a:p>
        </p:txBody>
      </p:sp>
    </p:spTree>
    <p:extLst>
      <p:ext uri="{BB962C8B-B14F-4D97-AF65-F5344CB8AC3E}">
        <p14:creationId xmlns:p14="http://schemas.microsoft.com/office/powerpoint/2010/main" val="121074026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5" name="Retângulo 4"/>
          <p:cNvSpPr/>
          <p:nvPr/>
        </p:nvSpPr>
        <p:spPr>
          <a:xfrm>
            <a:off x="587314" y="1081326"/>
            <a:ext cx="3003998" cy="1200329"/>
          </a:xfrm>
          <a:prstGeom prst="rect">
            <a:avLst/>
          </a:prstGeom>
        </p:spPr>
        <p:txBody>
          <a:bodyPr wrap="square">
            <a:spAutoFit/>
          </a:bodyPr>
          <a:lstStyle/>
          <a:p>
            <a:pPr algn="just" defTabSz="685800"/>
            <a:r>
              <a:rPr lang="pt-BR" sz="2400" dirty="0">
                <a:solidFill>
                  <a:prstClr val="black"/>
                </a:solidFill>
                <a:latin typeface="Book Antiqua" pitchFamily="18" charset="0"/>
              </a:rPr>
              <a:t>Afeição dos Espíritos por certas pessoas</a:t>
            </a:r>
          </a:p>
        </p:txBody>
      </p:sp>
      <p:sp>
        <p:nvSpPr>
          <p:cNvPr id="6" name="Retângulo 5"/>
          <p:cNvSpPr/>
          <p:nvPr/>
        </p:nvSpPr>
        <p:spPr>
          <a:xfrm>
            <a:off x="276326" y="2002878"/>
            <a:ext cx="3625973" cy="3323987"/>
          </a:xfrm>
          <a:prstGeom prst="rect">
            <a:avLst/>
          </a:prstGeom>
        </p:spPr>
        <p:txBody>
          <a:bodyPr wrap="square">
            <a:spAutoFit/>
          </a:bodyPr>
          <a:lstStyle/>
          <a:p>
            <a:pPr defTabSz="685800"/>
            <a:r>
              <a:rPr lang="pt-BR" sz="2100" i="1" dirty="0">
                <a:solidFill>
                  <a:prstClr val="black"/>
                </a:solidFill>
                <a:latin typeface="Book Antiqua" pitchFamily="18" charset="0"/>
              </a:rPr>
              <a:t>484. Os Espíritos se afeiçoam de preferência a certas pessoas?</a:t>
            </a:r>
          </a:p>
          <a:p>
            <a:pPr defTabSz="685800"/>
            <a:r>
              <a:rPr lang="pt-BR" sz="2100" i="1" dirty="0">
                <a:solidFill>
                  <a:prstClr val="black"/>
                </a:solidFill>
                <a:latin typeface="Book Antiqua" pitchFamily="18" charset="0"/>
              </a:rPr>
              <a:t>– Os bons Espíritos simpatizam com os homens de bem ou passíveis de se melhorarem. Os Espíritos inferiores, com os homens viciosos ou que possam vir a sê-lo; daí sua afeição por causa da semelhança dos sentimentos.</a:t>
            </a:r>
          </a:p>
        </p:txBody>
      </p:sp>
      <p:sp>
        <p:nvSpPr>
          <p:cNvPr id="7" name="Retângulo 6"/>
          <p:cNvSpPr/>
          <p:nvPr/>
        </p:nvSpPr>
        <p:spPr>
          <a:xfrm>
            <a:off x="276326" y="5303782"/>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484.</a:t>
            </a:r>
          </a:p>
        </p:txBody>
      </p:sp>
    </p:spTree>
    <p:extLst>
      <p:ext uri="{BB962C8B-B14F-4D97-AF65-F5344CB8AC3E}">
        <p14:creationId xmlns:p14="http://schemas.microsoft.com/office/powerpoint/2010/main" val="16097549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5" name="Retângulo 4"/>
          <p:cNvSpPr/>
          <p:nvPr/>
        </p:nvSpPr>
        <p:spPr>
          <a:xfrm>
            <a:off x="587314" y="1081326"/>
            <a:ext cx="3003998" cy="1200329"/>
          </a:xfrm>
          <a:prstGeom prst="rect">
            <a:avLst/>
          </a:prstGeom>
        </p:spPr>
        <p:txBody>
          <a:bodyPr wrap="square">
            <a:spAutoFit/>
          </a:bodyPr>
          <a:lstStyle/>
          <a:p>
            <a:pPr algn="just" defTabSz="685800"/>
            <a:r>
              <a:rPr lang="pt-BR" sz="2400" dirty="0">
                <a:solidFill>
                  <a:prstClr val="black"/>
                </a:solidFill>
                <a:latin typeface="Book Antiqua" pitchFamily="18" charset="0"/>
              </a:rPr>
              <a:t>Afeição dos Espíritos por certas pessoas</a:t>
            </a:r>
          </a:p>
        </p:txBody>
      </p:sp>
      <p:sp>
        <p:nvSpPr>
          <p:cNvPr id="6" name="Retângulo 5"/>
          <p:cNvSpPr/>
          <p:nvPr/>
        </p:nvSpPr>
        <p:spPr>
          <a:xfrm>
            <a:off x="276326" y="2125267"/>
            <a:ext cx="3625973" cy="3000821"/>
          </a:xfrm>
          <a:prstGeom prst="rect">
            <a:avLst/>
          </a:prstGeom>
        </p:spPr>
        <p:txBody>
          <a:bodyPr wrap="square">
            <a:spAutoFit/>
          </a:bodyPr>
          <a:lstStyle/>
          <a:p>
            <a:pPr defTabSz="685800"/>
            <a:r>
              <a:rPr lang="pt-BR" sz="2100" i="1" dirty="0">
                <a:solidFill>
                  <a:prstClr val="black"/>
                </a:solidFill>
                <a:latin typeface="Book Antiqua" pitchFamily="18" charset="0"/>
              </a:rPr>
              <a:t>485. A afeição dos Espíritos por algumas pessoas é exclusivamente moral?</a:t>
            </a:r>
          </a:p>
          <a:p>
            <a:pPr defTabSz="685800"/>
            <a:r>
              <a:rPr lang="pt-BR" sz="2100" i="1" dirty="0">
                <a:solidFill>
                  <a:prstClr val="black"/>
                </a:solidFill>
                <a:latin typeface="Book Antiqua" pitchFamily="18" charset="0"/>
              </a:rPr>
              <a:t>– A afeição verdadeira não tem nada de carnal; mas, quando um Espírito se liga a uma pessoa, nem sempre é só por afeição, pode haver lembranças das paixões humanas.</a:t>
            </a:r>
          </a:p>
        </p:txBody>
      </p:sp>
      <p:sp>
        <p:nvSpPr>
          <p:cNvPr id="7" name="Retângulo 6"/>
          <p:cNvSpPr/>
          <p:nvPr/>
        </p:nvSpPr>
        <p:spPr>
          <a:xfrm>
            <a:off x="276326" y="5259509"/>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485.</a:t>
            </a:r>
          </a:p>
        </p:txBody>
      </p:sp>
    </p:spTree>
    <p:extLst>
      <p:ext uri="{BB962C8B-B14F-4D97-AF65-F5344CB8AC3E}">
        <p14:creationId xmlns:p14="http://schemas.microsoft.com/office/powerpoint/2010/main" val="389887344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5" name="Retângulo 4"/>
          <p:cNvSpPr/>
          <p:nvPr/>
        </p:nvSpPr>
        <p:spPr>
          <a:xfrm>
            <a:off x="587314" y="1081326"/>
            <a:ext cx="3003998" cy="1200329"/>
          </a:xfrm>
          <a:prstGeom prst="rect">
            <a:avLst/>
          </a:prstGeom>
        </p:spPr>
        <p:txBody>
          <a:bodyPr wrap="square">
            <a:spAutoFit/>
          </a:bodyPr>
          <a:lstStyle/>
          <a:p>
            <a:pPr algn="just" defTabSz="685800"/>
            <a:r>
              <a:rPr lang="pt-BR" sz="2400" dirty="0">
                <a:solidFill>
                  <a:prstClr val="black"/>
                </a:solidFill>
                <a:latin typeface="Book Antiqua" pitchFamily="18" charset="0"/>
              </a:rPr>
              <a:t>Afeição dos Espíritos por certas pessoas</a:t>
            </a:r>
          </a:p>
        </p:txBody>
      </p:sp>
      <p:sp>
        <p:nvSpPr>
          <p:cNvPr id="6" name="Retângulo 5"/>
          <p:cNvSpPr/>
          <p:nvPr/>
        </p:nvSpPr>
        <p:spPr>
          <a:xfrm>
            <a:off x="276326" y="2125267"/>
            <a:ext cx="3625973" cy="3000821"/>
          </a:xfrm>
          <a:prstGeom prst="rect">
            <a:avLst/>
          </a:prstGeom>
        </p:spPr>
        <p:txBody>
          <a:bodyPr wrap="square">
            <a:spAutoFit/>
          </a:bodyPr>
          <a:lstStyle/>
          <a:p>
            <a:pPr defTabSz="685800"/>
            <a:r>
              <a:rPr lang="pt-BR" sz="2100" i="1" dirty="0">
                <a:solidFill>
                  <a:prstClr val="black"/>
                </a:solidFill>
                <a:latin typeface="Book Antiqua" pitchFamily="18" charset="0"/>
              </a:rPr>
              <a:t>486. Os Espíritos se interessam por nossa infelicidade e nossa prosperidade? Aqueles que nos querem bem se afligem com os males que passamos na vida?</a:t>
            </a:r>
          </a:p>
          <a:p>
            <a:pPr defTabSz="685800"/>
            <a:r>
              <a:rPr lang="pt-BR" sz="2100" i="1" dirty="0">
                <a:solidFill>
                  <a:prstClr val="black"/>
                </a:solidFill>
                <a:latin typeface="Book Antiqua" pitchFamily="18" charset="0"/>
              </a:rPr>
              <a:t>– Os bons Espíritos fazem o bem tanto quanto lhes é possível e ficam felizes com todas as vossas alegrias. </a:t>
            </a:r>
          </a:p>
        </p:txBody>
      </p:sp>
      <p:sp>
        <p:nvSpPr>
          <p:cNvPr id="7" name="Retângulo 6"/>
          <p:cNvSpPr/>
          <p:nvPr/>
        </p:nvSpPr>
        <p:spPr>
          <a:xfrm>
            <a:off x="276326" y="5303782"/>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486.</a:t>
            </a:r>
          </a:p>
        </p:txBody>
      </p:sp>
    </p:spTree>
    <p:extLst>
      <p:ext uri="{BB962C8B-B14F-4D97-AF65-F5344CB8AC3E}">
        <p14:creationId xmlns:p14="http://schemas.microsoft.com/office/powerpoint/2010/main" val="107262866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5" name="Retângulo 4"/>
          <p:cNvSpPr/>
          <p:nvPr/>
        </p:nvSpPr>
        <p:spPr>
          <a:xfrm>
            <a:off x="463639" y="1402991"/>
            <a:ext cx="3003998" cy="1200329"/>
          </a:xfrm>
          <a:prstGeom prst="rect">
            <a:avLst/>
          </a:prstGeom>
        </p:spPr>
        <p:txBody>
          <a:bodyPr wrap="square">
            <a:spAutoFit/>
          </a:bodyPr>
          <a:lstStyle/>
          <a:p>
            <a:pPr algn="just" defTabSz="685800"/>
            <a:r>
              <a:rPr lang="pt-BR" sz="2400" dirty="0">
                <a:solidFill>
                  <a:prstClr val="black"/>
                </a:solidFill>
                <a:latin typeface="Book Antiqua" pitchFamily="18" charset="0"/>
              </a:rPr>
              <a:t>Afeição dos Espíritos por certas pessoas</a:t>
            </a:r>
          </a:p>
        </p:txBody>
      </p:sp>
      <p:sp>
        <p:nvSpPr>
          <p:cNvPr id="6" name="Retângulo 5"/>
          <p:cNvSpPr/>
          <p:nvPr/>
        </p:nvSpPr>
        <p:spPr>
          <a:xfrm>
            <a:off x="276326" y="2548820"/>
            <a:ext cx="3625973" cy="2354491"/>
          </a:xfrm>
          <a:prstGeom prst="rect">
            <a:avLst/>
          </a:prstGeom>
        </p:spPr>
        <p:txBody>
          <a:bodyPr wrap="square">
            <a:spAutoFit/>
          </a:bodyPr>
          <a:lstStyle/>
          <a:p>
            <a:pPr defTabSz="685800"/>
            <a:r>
              <a:rPr lang="pt-BR" sz="2100" i="1" dirty="0">
                <a:solidFill>
                  <a:prstClr val="black"/>
                </a:solidFill>
                <a:latin typeface="Book Antiqua" pitchFamily="18" charset="0"/>
              </a:rPr>
              <a:t>Afligem-se com os vossos males quando não os suportais com resignação, porque nenhum resultado benéfico trazem para vós; sois, então, como o doente que rejeita o remédio amargo que deve curá-lo.</a:t>
            </a:r>
          </a:p>
        </p:txBody>
      </p:sp>
      <p:sp>
        <p:nvSpPr>
          <p:cNvPr id="7" name="Retângulo 6"/>
          <p:cNvSpPr/>
          <p:nvPr/>
        </p:nvSpPr>
        <p:spPr>
          <a:xfrm>
            <a:off x="276326" y="5303782"/>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486.</a:t>
            </a:r>
          </a:p>
        </p:txBody>
      </p:sp>
    </p:spTree>
    <p:extLst>
      <p:ext uri="{BB962C8B-B14F-4D97-AF65-F5344CB8AC3E}">
        <p14:creationId xmlns:p14="http://schemas.microsoft.com/office/powerpoint/2010/main" val="110902986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5" name="Retângulo 4"/>
          <p:cNvSpPr/>
          <p:nvPr/>
        </p:nvSpPr>
        <p:spPr>
          <a:xfrm>
            <a:off x="369982" y="1036228"/>
            <a:ext cx="3003998" cy="1200329"/>
          </a:xfrm>
          <a:prstGeom prst="rect">
            <a:avLst/>
          </a:prstGeom>
        </p:spPr>
        <p:txBody>
          <a:bodyPr wrap="square">
            <a:spAutoFit/>
          </a:bodyPr>
          <a:lstStyle/>
          <a:p>
            <a:pPr algn="just" defTabSz="685800"/>
            <a:r>
              <a:rPr lang="pt-BR" sz="2400" dirty="0">
                <a:solidFill>
                  <a:prstClr val="black"/>
                </a:solidFill>
                <a:latin typeface="Book Antiqua" pitchFamily="18" charset="0"/>
              </a:rPr>
              <a:t>Afeição dos Espíritos por certas pessoas</a:t>
            </a:r>
          </a:p>
        </p:txBody>
      </p:sp>
      <p:sp>
        <p:nvSpPr>
          <p:cNvPr id="6" name="Retângulo 5"/>
          <p:cNvSpPr/>
          <p:nvPr/>
        </p:nvSpPr>
        <p:spPr>
          <a:xfrm>
            <a:off x="276326" y="1939008"/>
            <a:ext cx="3799838" cy="3647152"/>
          </a:xfrm>
          <a:prstGeom prst="rect">
            <a:avLst/>
          </a:prstGeom>
        </p:spPr>
        <p:txBody>
          <a:bodyPr wrap="square">
            <a:spAutoFit/>
          </a:bodyPr>
          <a:lstStyle/>
          <a:p>
            <a:pPr defTabSz="685800"/>
            <a:r>
              <a:rPr lang="pt-BR" sz="2100" i="1" dirty="0">
                <a:solidFill>
                  <a:prstClr val="black"/>
                </a:solidFill>
                <a:latin typeface="Book Antiqua" pitchFamily="18" charset="0"/>
              </a:rPr>
              <a:t>487. De que mal os Espíritos se afligem mais por nós: o físico ou o moral?</a:t>
            </a:r>
          </a:p>
          <a:p>
            <a:pPr defTabSz="685800"/>
            <a:r>
              <a:rPr lang="pt-BR" sz="2100" i="1" dirty="0">
                <a:solidFill>
                  <a:prstClr val="black"/>
                </a:solidFill>
                <a:latin typeface="Book Antiqua" pitchFamily="18" charset="0"/>
              </a:rPr>
              <a:t>– Do vosso egoísmo e dureza de coração: daí deriva tudo. Eles se riem de todos esses males imaginários que nascem do orgulho e da ambição e se alegram com aqueles que servem para abreviar vosso tempo de prova.</a:t>
            </a:r>
          </a:p>
        </p:txBody>
      </p:sp>
      <p:sp>
        <p:nvSpPr>
          <p:cNvPr id="7" name="Retângulo 6"/>
          <p:cNvSpPr/>
          <p:nvPr/>
        </p:nvSpPr>
        <p:spPr>
          <a:xfrm>
            <a:off x="276326" y="5303782"/>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487.</a:t>
            </a:r>
          </a:p>
        </p:txBody>
      </p:sp>
    </p:spTree>
    <p:extLst>
      <p:ext uri="{BB962C8B-B14F-4D97-AF65-F5344CB8AC3E}">
        <p14:creationId xmlns:p14="http://schemas.microsoft.com/office/powerpoint/2010/main" val="6190819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276326" y="2246676"/>
            <a:ext cx="3799838" cy="2677656"/>
          </a:xfrm>
          <a:prstGeom prst="rect">
            <a:avLst/>
          </a:prstGeom>
        </p:spPr>
        <p:txBody>
          <a:bodyPr wrap="square">
            <a:spAutoFit/>
          </a:bodyPr>
          <a:lstStyle/>
          <a:p>
            <a:pPr defTabSz="685800"/>
            <a:r>
              <a:rPr lang="pt-BR" sz="2100" i="1" dirty="0">
                <a:solidFill>
                  <a:prstClr val="black"/>
                </a:solidFill>
                <a:latin typeface="Book Antiqua" pitchFamily="18" charset="0"/>
              </a:rPr>
              <a:t>☼ Os Espíritos, sabendo que a nossa vida corporal é apenas transitória e que angústias são meios de chegar a um estado melhor, se afligem mais pelas causas morais que nos distanciam deles do que pelas físicas, que são apenas passageiras.</a:t>
            </a:r>
          </a:p>
        </p:txBody>
      </p:sp>
      <p:sp>
        <p:nvSpPr>
          <p:cNvPr id="7" name="Retângulo 6"/>
          <p:cNvSpPr/>
          <p:nvPr/>
        </p:nvSpPr>
        <p:spPr>
          <a:xfrm>
            <a:off x="276326" y="5035637"/>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Comentários de Allan Kardec -  O livro dos espíritos – 487.</a:t>
            </a:r>
          </a:p>
        </p:txBody>
      </p:sp>
    </p:spTree>
    <p:extLst>
      <p:ext uri="{BB962C8B-B14F-4D97-AF65-F5344CB8AC3E}">
        <p14:creationId xmlns:p14="http://schemas.microsoft.com/office/powerpoint/2010/main" val="1183301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1054913"/>
            <a:ext cx="8280920" cy="1083464"/>
          </a:xfrm>
        </p:spPr>
        <p:txBody>
          <a:bodyPr>
            <a:noAutofit/>
          </a:bodyPr>
          <a:lstStyle/>
          <a:p>
            <a:pPr algn="just"/>
            <a:r>
              <a:rPr lang="pt-BR" sz="3200" i="1" dirty="0"/>
              <a:t>463 Diz-se, a respeito do pensamento, que o primeiro impulso é sempre bom; isso é exato?</a:t>
            </a:r>
          </a:p>
        </p:txBody>
      </p:sp>
      <p:pic>
        <p:nvPicPr>
          <p:cNvPr id="4098" name="Picture 2" descr="http://4.bp.blogspot.com/_tYG-XkTf3sQ/TPlr5mH2hEI/AAAAAAAAAHM/mEl--GgFRcw/s400/pensand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248">
                        <a14:backgroundMark x1="27820" y1="1872" x2="26316" y2="17914"/>
                        <a14:backgroundMark x1="77068" y1="51070" x2="67669" y2="69251"/>
                        <a14:backgroundMark x1="69925" y1="56684" x2="60150" y2="66845"/>
                        <a14:backgroundMark x1="5639" y1="49465" x2="7895" y2="70856"/>
                      </a14:backgroundRemoval>
                    </a14:imgEffect>
                  </a14:imgLayer>
                </a14:imgProps>
              </a:ext>
              <a:ext uri="{28A0092B-C50C-407E-A947-70E740481C1C}">
                <a14:useLocalDpi xmlns:a14="http://schemas.microsoft.com/office/drawing/2010/main" val="0"/>
              </a:ext>
            </a:extLst>
          </a:blip>
          <a:srcRect/>
          <a:stretch>
            <a:fillRect/>
          </a:stretch>
        </p:blipFill>
        <p:spPr bwMode="auto">
          <a:xfrm>
            <a:off x="-26818" y="2276872"/>
            <a:ext cx="3531378" cy="3723879"/>
          </a:xfrm>
          <a:prstGeom prst="rect">
            <a:avLst/>
          </a:prstGeom>
          <a:noFill/>
          <a:extLst>
            <a:ext uri="{909E8E84-426E-40DD-AFC4-6F175D3DCCD1}">
              <a14:hiddenFill xmlns:a14="http://schemas.microsoft.com/office/drawing/2010/main">
                <a:solidFill>
                  <a:srgbClr val="FFFFFF"/>
                </a:solidFill>
              </a14:hiddenFill>
            </a:ext>
          </a:extLst>
        </p:spPr>
      </p:pic>
      <p:sp>
        <p:nvSpPr>
          <p:cNvPr id="8" name="Espaço Reservado para Conteúdo 2"/>
          <p:cNvSpPr txBox="1">
            <a:spLocks/>
          </p:cNvSpPr>
          <p:nvPr/>
        </p:nvSpPr>
        <p:spPr>
          <a:xfrm>
            <a:off x="3203850" y="3050958"/>
            <a:ext cx="5472607" cy="2484276"/>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lgn="just" defTabSz="914400">
              <a:buClr>
                <a:srgbClr val="F3A447"/>
              </a:buClr>
            </a:pPr>
            <a:r>
              <a:rPr lang="pt-BR" sz="3200" i="1" dirty="0">
                <a:solidFill>
                  <a:prstClr val="black"/>
                </a:solidFill>
                <a:latin typeface="Bell MT"/>
              </a:rPr>
              <a:t>– Pode ser bom ou mau, de acordo com a natureza do Espírito encarnado que o recebe. É sempre bom para aquele que ouve as boas inspirações.</a:t>
            </a:r>
          </a:p>
        </p:txBody>
      </p:sp>
      <p:sp>
        <p:nvSpPr>
          <p:cNvPr id="6" name="Texto explicativo em forma de nuvem 5"/>
          <p:cNvSpPr/>
          <p:nvPr/>
        </p:nvSpPr>
        <p:spPr>
          <a:xfrm>
            <a:off x="2123728" y="1996633"/>
            <a:ext cx="4464496" cy="1054326"/>
          </a:xfrm>
          <a:prstGeom prst="cloudCallout">
            <a:avLst>
              <a:gd name="adj1" fmla="val -39830"/>
              <a:gd name="adj2" fmla="val 89518"/>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Bell MT"/>
            </a:endParaRPr>
          </a:p>
        </p:txBody>
      </p:sp>
      <p:sp>
        <p:nvSpPr>
          <p:cNvPr id="10" name="Text Box 5"/>
          <p:cNvSpPr txBox="1">
            <a:spLocks noChangeArrowheads="1"/>
          </p:cNvSpPr>
          <p:nvPr/>
        </p:nvSpPr>
        <p:spPr bwMode="auto">
          <a:xfrm>
            <a:off x="3671392" y="5559355"/>
            <a:ext cx="547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sz="1600" dirty="0">
                <a:solidFill>
                  <a:prstClr val="black"/>
                </a:solidFill>
                <a:latin typeface="Bell MT"/>
              </a:rPr>
              <a:t>(LE- ALLAN KARDEC – Q. 463)</a:t>
            </a:r>
          </a:p>
        </p:txBody>
      </p:sp>
    </p:spTree>
    <p:extLst>
      <p:ext uri="{BB962C8B-B14F-4D97-AF65-F5344CB8AC3E}">
        <p14:creationId xmlns:p14="http://schemas.microsoft.com/office/powerpoint/2010/main" val="14814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276326" y="2663735"/>
            <a:ext cx="3799838" cy="1708160"/>
          </a:xfrm>
          <a:prstGeom prst="rect">
            <a:avLst/>
          </a:prstGeom>
        </p:spPr>
        <p:txBody>
          <a:bodyPr wrap="square">
            <a:spAutoFit/>
          </a:bodyPr>
          <a:lstStyle/>
          <a:p>
            <a:pPr defTabSz="685800"/>
            <a:r>
              <a:rPr lang="pt-BR" sz="2100" i="1" dirty="0">
                <a:solidFill>
                  <a:prstClr val="black"/>
                </a:solidFill>
                <a:latin typeface="Book Antiqua" pitchFamily="18" charset="0"/>
              </a:rPr>
              <a:t>☼ Os Espíritos não se prendem muito às infelicidades que afetam apenas nossas ideias mundanas, assim como fazemos com os desgostos infantis das crianças.</a:t>
            </a:r>
          </a:p>
        </p:txBody>
      </p:sp>
      <p:sp>
        <p:nvSpPr>
          <p:cNvPr id="7" name="Retângulo 6"/>
          <p:cNvSpPr/>
          <p:nvPr/>
        </p:nvSpPr>
        <p:spPr>
          <a:xfrm>
            <a:off x="276326" y="5035637"/>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Comentários de Allan Kardec -  O livro dos espíritos – 487.</a:t>
            </a:r>
          </a:p>
        </p:txBody>
      </p:sp>
    </p:spTree>
    <p:extLst>
      <p:ext uri="{BB962C8B-B14F-4D97-AF65-F5344CB8AC3E}">
        <p14:creationId xmlns:p14="http://schemas.microsoft.com/office/powerpoint/2010/main" val="174256409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276326" y="2502153"/>
            <a:ext cx="3799838" cy="2031325"/>
          </a:xfrm>
          <a:prstGeom prst="rect">
            <a:avLst/>
          </a:prstGeom>
        </p:spPr>
        <p:txBody>
          <a:bodyPr wrap="square">
            <a:spAutoFit/>
          </a:bodyPr>
          <a:lstStyle/>
          <a:p>
            <a:pPr defTabSz="685800"/>
            <a:r>
              <a:rPr lang="pt-BR" sz="2100" i="1" dirty="0">
                <a:solidFill>
                  <a:prstClr val="black"/>
                </a:solidFill>
                <a:latin typeface="Book Antiqua" pitchFamily="18" charset="0"/>
              </a:rPr>
              <a:t>☼ Os Espíritos que veem nas aflições da vida um meio de adiantamento para nós as consideram como a crise momentânea que deve salvar o doente. </a:t>
            </a:r>
          </a:p>
        </p:txBody>
      </p:sp>
      <p:sp>
        <p:nvSpPr>
          <p:cNvPr id="7" name="Retângulo 6"/>
          <p:cNvSpPr/>
          <p:nvPr/>
        </p:nvSpPr>
        <p:spPr>
          <a:xfrm>
            <a:off x="276326" y="5035637"/>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Comentários de Allan Kardec -  O livro dos espíritos – 487.</a:t>
            </a:r>
          </a:p>
        </p:txBody>
      </p:sp>
    </p:spTree>
    <p:extLst>
      <p:ext uri="{BB962C8B-B14F-4D97-AF65-F5344CB8AC3E}">
        <p14:creationId xmlns:p14="http://schemas.microsoft.com/office/powerpoint/2010/main" val="23341155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43940" y="1922603"/>
            <a:ext cx="3799838" cy="3000821"/>
          </a:xfrm>
          <a:prstGeom prst="rect">
            <a:avLst/>
          </a:prstGeom>
        </p:spPr>
        <p:txBody>
          <a:bodyPr wrap="square">
            <a:spAutoFit/>
          </a:bodyPr>
          <a:lstStyle/>
          <a:p>
            <a:pPr defTabSz="685800"/>
            <a:r>
              <a:rPr lang="pt-BR" sz="2100" i="1" dirty="0">
                <a:solidFill>
                  <a:prstClr val="black"/>
                </a:solidFill>
                <a:latin typeface="Book Antiqua" pitchFamily="18" charset="0"/>
              </a:rPr>
              <a:t>488. Os parentes e amigos, que nos precederam na vida espiritual, têm por nós mais simpatia do que os Espíritos estranhos?</a:t>
            </a:r>
          </a:p>
          <a:p>
            <a:pPr defTabSz="685800"/>
            <a:r>
              <a:rPr lang="pt-BR" sz="2100" i="1" dirty="0">
                <a:solidFill>
                  <a:prstClr val="black"/>
                </a:solidFill>
                <a:latin typeface="Book Antiqua" pitchFamily="18" charset="0"/>
              </a:rPr>
              <a:t>– Sem dúvida, e muitas vezes vos protegem como Espíritos, conforme tenham poder para tanto.</a:t>
            </a:r>
          </a:p>
        </p:txBody>
      </p:sp>
      <p:sp>
        <p:nvSpPr>
          <p:cNvPr id="7" name="Retângulo 6"/>
          <p:cNvSpPr/>
          <p:nvPr/>
        </p:nvSpPr>
        <p:spPr>
          <a:xfrm>
            <a:off x="276326" y="5035637"/>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488.</a:t>
            </a:r>
          </a:p>
        </p:txBody>
      </p:sp>
    </p:spTree>
    <p:extLst>
      <p:ext uri="{BB962C8B-B14F-4D97-AF65-F5344CB8AC3E}">
        <p14:creationId xmlns:p14="http://schemas.microsoft.com/office/powerpoint/2010/main" val="29412238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53599" y="2825318"/>
            <a:ext cx="3799838" cy="1384995"/>
          </a:xfrm>
          <a:prstGeom prst="rect">
            <a:avLst/>
          </a:prstGeom>
        </p:spPr>
        <p:txBody>
          <a:bodyPr wrap="square">
            <a:spAutoFit/>
          </a:bodyPr>
          <a:lstStyle/>
          <a:p>
            <a:pPr defTabSz="685800"/>
            <a:r>
              <a:rPr lang="pt-BR" sz="2100" i="1" dirty="0">
                <a:solidFill>
                  <a:prstClr val="black"/>
                </a:solidFill>
                <a:latin typeface="Book Antiqua" pitchFamily="18" charset="0"/>
              </a:rPr>
              <a:t>488. a) São sensíveis à afeição que nós lhes devotamos?</a:t>
            </a:r>
          </a:p>
          <a:p>
            <a:pPr defTabSz="685800"/>
            <a:r>
              <a:rPr lang="pt-BR" sz="2100" i="1" dirty="0">
                <a:solidFill>
                  <a:prstClr val="black"/>
                </a:solidFill>
                <a:latin typeface="Book Antiqua" pitchFamily="18" charset="0"/>
              </a:rPr>
              <a:t>– Muito sensíveis, mas esquecem aqueles que os esquecem.</a:t>
            </a:r>
          </a:p>
        </p:txBody>
      </p:sp>
      <p:sp>
        <p:nvSpPr>
          <p:cNvPr id="7" name="Retângulo 6"/>
          <p:cNvSpPr/>
          <p:nvPr/>
        </p:nvSpPr>
        <p:spPr>
          <a:xfrm>
            <a:off x="276326" y="5035637"/>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488ª .</a:t>
            </a:r>
          </a:p>
        </p:txBody>
      </p:sp>
    </p:spTree>
    <p:extLst>
      <p:ext uri="{BB962C8B-B14F-4D97-AF65-F5344CB8AC3E}">
        <p14:creationId xmlns:p14="http://schemas.microsoft.com/office/powerpoint/2010/main" val="7264365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421213" y="1927017"/>
            <a:ext cx="3799838" cy="3000821"/>
          </a:xfrm>
          <a:prstGeom prst="rect">
            <a:avLst/>
          </a:prstGeom>
        </p:spPr>
        <p:txBody>
          <a:bodyPr wrap="square">
            <a:spAutoFit/>
          </a:bodyPr>
          <a:lstStyle/>
          <a:p>
            <a:pPr defTabSz="685800"/>
            <a:r>
              <a:rPr lang="pt-BR" sz="2100" i="1" dirty="0">
                <a:solidFill>
                  <a:prstClr val="black"/>
                </a:solidFill>
                <a:latin typeface="Book Antiqua" pitchFamily="18" charset="0"/>
              </a:rPr>
              <a:t>291. Além da simpatia geral de afinidade, os Espíritos têm entre si afeições particulares?</a:t>
            </a:r>
          </a:p>
          <a:p>
            <a:pPr defTabSz="685800"/>
            <a:r>
              <a:rPr lang="pt-BR" sz="2100" i="1" dirty="0">
                <a:solidFill>
                  <a:prstClr val="black"/>
                </a:solidFill>
                <a:latin typeface="Book Antiqua" pitchFamily="18" charset="0"/>
              </a:rPr>
              <a:t>– Sim, como entre os homens. Mas o laço que une os Espíritos é mais forte quando estão livres do corpo, por não estarem mais expostos às alterações e volubilidades das paixões.</a:t>
            </a:r>
          </a:p>
        </p:txBody>
      </p:sp>
      <p:sp>
        <p:nvSpPr>
          <p:cNvPr id="7" name="Retângulo 6"/>
          <p:cNvSpPr/>
          <p:nvPr/>
        </p:nvSpPr>
        <p:spPr>
          <a:xfrm>
            <a:off x="421214" y="5038669"/>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291.</a:t>
            </a:r>
          </a:p>
        </p:txBody>
      </p:sp>
    </p:spTree>
    <p:extLst>
      <p:ext uri="{BB962C8B-B14F-4D97-AF65-F5344CB8AC3E}">
        <p14:creationId xmlns:p14="http://schemas.microsoft.com/office/powerpoint/2010/main" val="119459768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271495" y="2093099"/>
            <a:ext cx="3799838" cy="3000821"/>
          </a:xfrm>
          <a:prstGeom prst="rect">
            <a:avLst/>
          </a:prstGeom>
        </p:spPr>
        <p:txBody>
          <a:bodyPr wrap="square">
            <a:spAutoFit/>
          </a:bodyPr>
          <a:lstStyle/>
          <a:p>
            <a:pPr defTabSz="685800"/>
            <a:r>
              <a:rPr lang="pt-BR" sz="2100" i="1" dirty="0">
                <a:solidFill>
                  <a:prstClr val="black"/>
                </a:solidFill>
                <a:latin typeface="Book Antiqua" pitchFamily="18" charset="0"/>
              </a:rPr>
              <a:t>386. Dois seres que se conhecem e se amam podem se encontrar em outra existência corporal e se reconhecer?</a:t>
            </a:r>
          </a:p>
          <a:p>
            <a:pPr defTabSz="685800"/>
            <a:r>
              <a:rPr lang="pt-BR" sz="2100" i="1" dirty="0">
                <a:solidFill>
                  <a:prstClr val="black"/>
                </a:solidFill>
                <a:latin typeface="Book Antiqua" pitchFamily="18" charset="0"/>
              </a:rPr>
              <a:t>– Reconhecer-se, não; mas podem sentir-se atraídos um pelo outro. Frequentemente, as ligações íntimas fundadas numa afeição sincera não têm outra causa. </a:t>
            </a:r>
          </a:p>
        </p:txBody>
      </p:sp>
      <p:sp>
        <p:nvSpPr>
          <p:cNvPr id="7" name="Retângulo 6"/>
          <p:cNvSpPr/>
          <p:nvPr/>
        </p:nvSpPr>
        <p:spPr>
          <a:xfrm>
            <a:off x="271496" y="5243426"/>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386.</a:t>
            </a:r>
          </a:p>
        </p:txBody>
      </p:sp>
      <p:sp>
        <p:nvSpPr>
          <p:cNvPr id="3" name="Retângulo 2"/>
          <p:cNvSpPr/>
          <p:nvPr/>
        </p:nvSpPr>
        <p:spPr>
          <a:xfrm>
            <a:off x="168303" y="1296828"/>
            <a:ext cx="4006226" cy="487506"/>
          </a:xfrm>
          <a:prstGeom prst="rect">
            <a:avLst/>
          </a:prstGeom>
        </p:spPr>
        <p:txBody>
          <a:bodyPr wrap="none">
            <a:spAutoFit/>
          </a:bodyPr>
          <a:lstStyle/>
          <a:p>
            <a:pPr algn="ctr" defTabSz="685800">
              <a:lnSpc>
                <a:spcPct val="107000"/>
              </a:lnSpc>
              <a:spcAft>
                <a:spcPts val="600"/>
              </a:spcAft>
            </a:pPr>
            <a:r>
              <a:rPr lang="pt-BR" sz="2400" i="1" dirty="0">
                <a:solidFill>
                  <a:srgbClr val="000000"/>
                </a:solidFill>
                <a:latin typeface="Book Antiqua" panose="02040602050305030304" pitchFamily="18" charset="0"/>
                <a:ea typeface="Times New Roman" panose="02020603050405020304" pitchFamily="18" charset="0"/>
                <a:cs typeface="Times New Roman" panose="02020603050405020304" pitchFamily="18" charset="0"/>
              </a:rPr>
              <a:t>Simpatias e antipatias terrenas</a:t>
            </a:r>
            <a:endParaRPr lang="pt-BR" sz="2400" i="1" dirty="0">
              <a:solidFill>
                <a:prstClr val="black"/>
              </a:solidFill>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771886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189982" y="2672141"/>
            <a:ext cx="3799838" cy="2031325"/>
          </a:xfrm>
          <a:prstGeom prst="rect">
            <a:avLst/>
          </a:prstGeom>
        </p:spPr>
        <p:txBody>
          <a:bodyPr wrap="square">
            <a:spAutoFit/>
          </a:bodyPr>
          <a:lstStyle/>
          <a:p>
            <a:pPr defTabSz="685800"/>
            <a:r>
              <a:rPr lang="pt-BR" sz="2100" i="1" dirty="0">
                <a:solidFill>
                  <a:prstClr val="black"/>
                </a:solidFill>
                <a:latin typeface="Book Antiqua" pitchFamily="18" charset="0"/>
              </a:rPr>
              <a:t>386. Dois seres aproximam-se um do outro por consequências casuais em aparência, mas que são de fato a atração de dois Espíritos que se procuram na multidão.</a:t>
            </a:r>
          </a:p>
        </p:txBody>
      </p:sp>
      <p:sp>
        <p:nvSpPr>
          <p:cNvPr id="7" name="Retângulo 6"/>
          <p:cNvSpPr/>
          <p:nvPr/>
        </p:nvSpPr>
        <p:spPr>
          <a:xfrm>
            <a:off x="189983" y="5040583"/>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386.</a:t>
            </a:r>
          </a:p>
        </p:txBody>
      </p:sp>
    </p:spTree>
    <p:extLst>
      <p:ext uri="{BB962C8B-B14F-4D97-AF65-F5344CB8AC3E}">
        <p14:creationId xmlns:p14="http://schemas.microsoft.com/office/powerpoint/2010/main" val="106503118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44529" y="1628180"/>
            <a:ext cx="3374246" cy="3323987"/>
          </a:xfrm>
          <a:prstGeom prst="rect">
            <a:avLst/>
          </a:prstGeom>
        </p:spPr>
        <p:txBody>
          <a:bodyPr wrap="square">
            <a:spAutoFit/>
          </a:bodyPr>
          <a:lstStyle/>
          <a:p>
            <a:pPr defTabSz="685800"/>
            <a:r>
              <a:rPr lang="pt-BR" sz="2100" i="1" dirty="0">
                <a:solidFill>
                  <a:prstClr val="black"/>
                </a:solidFill>
                <a:latin typeface="Book Antiqua" pitchFamily="18" charset="0"/>
              </a:rPr>
              <a:t>386. a) Não seria mais agradável para eles se reconhecerem?</a:t>
            </a:r>
          </a:p>
          <a:p>
            <a:pPr defTabSz="685800"/>
            <a:r>
              <a:rPr lang="pt-BR" sz="2100" i="1" dirty="0">
                <a:solidFill>
                  <a:prstClr val="black"/>
                </a:solidFill>
                <a:latin typeface="Book Antiqua" pitchFamily="18" charset="0"/>
              </a:rPr>
              <a:t>– Nem sempre; a lembrança das existências passadas teria inconvenientes maiores do que podeis imaginar. Após a morte, se reconhecerão, saberão o tempo que passaram juntos. </a:t>
            </a:r>
          </a:p>
        </p:txBody>
      </p:sp>
      <p:sp>
        <p:nvSpPr>
          <p:cNvPr id="7" name="Retângulo 6"/>
          <p:cNvSpPr/>
          <p:nvPr/>
        </p:nvSpPr>
        <p:spPr>
          <a:xfrm>
            <a:off x="267256" y="5095165"/>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386ª .</a:t>
            </a:r>
          </a:p>
        </p:txBody>
      </p:sp>
    </p:spTree>
    <p:extLst>
      <p:ext uri="{BB962C8B-B14F-4D97-AF65-F5344CB8AC3E}">
        <p14:creationId xmlns:p14="http://schemas.microsoft.com/office/powerpoint/2010/main" val="17857718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267256" y="2017405"/>
            <a:ext cx="3374246" cy="3000821"/>
          </a:xfrm>
          <a:prstGeom prst="rect">
            <a:avLst/>
          </a:prstGeom>
        </p:spPr>
        <p:txBody>
          <a:bodyPr wrap="square">
            <a:spAutoFit/>
          </a:bodyPr>
          <a:lstStyle/>
          <a:p>
            <a:pPr defTabSz="685800"/>
            <a:r>
              <a:rPr lang="pt-BR" sz="2100" i="1" dirty="0">
                <a:solidFill>
                  <a:prstClr val="black"/>
                </a:solidFill>
                <a:latin typeface="Book Antiqua" pitchFamily="18" charset="0"/>
              </a:rPr>
              <a:t>387. A simpatia vem sempre de um conhecimento anterior?</a:t>
            </a:r>
          </a:p>
          <a:p>
            <a:pPr defTabSz="685800"/>
            <a:r>
              <a:rPr lang="pt-BR" sz="2100" i="1" dirty="0">
                <a:solidFill>
                  <a:prstClr val="black"/>
                </a:solidFill>
                <a:latin typeface="Book Antiqua" pitchFamily="18" charset="0"/>
              </a:rPr>
              <a:t>– Não. Dois Espíritos que se compreendem procuram-se naturalmente, sem que necessariamente se tenham conhecido em encarnações passadas.</a:t>
            </a:r>
          </a:p>
        </p:txBody>
      </p:sp>
      <p:sp>
        <p:nvSpPr>
          <p:cNvPr id="7" name="Retângulo 6"/>
          <p:cNvSpPr/>
          <p:nvPr/>
        </p:nvSpPr>
        <p:spPr>
          <a:xfrm>
            <a:off x="267256" y="5095165"/>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387.</a:t>
            </a:r>
          </a:p>
        </p:txBody>
      </p:sp>
    </p:spTree>
    <p:extLst>
      <p:ext uri="{BB962C8B-B14F-4D97-AF65-F5344CB8AC3E}">
        <p14:creationId xmlns:p14="http://schemas.microsoft.com/office/powerpoint/2010/main" val="8966674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41917" y="1712575"/>
            <a:ext cx="3618337" cy="3323987"/>
          </a:xfrm>
          <a:prstGeom prst="rect">
            <a:avLst/>
          </a:prstGeom>
        </p:spPr>
        <p:txBody>
          <a:bodyPr wrap="square">
            <a:spAutoFit/>
          </a:bodyPr>
          <a:lstStyle/>
          <a:p>
            <a:pPr defTabSz="685800"/>
            <a:r>
              <a:rPr lang="pt-BR" sz="2100" i="1" dirty="0">
                <a:solidFill>
                  <a:prstClr val="black"/>
                </a:solidFill>
                <a:latin typeface="Book Antiqua" pitchFamily="18" charset="0"/>
              </a:rPr>
              <a:t>388. Os encontros que ocorrem, algumas vezes, e que se atribuem ao acaso não serão o efeito de uma certa relação de simpatia?</a:t>
            </a:r>
          </a:p>
          <a:p>
            <a:pPr defTabSz="685800"/>
            <a:r>
              <a:rPr lang="pt-BR" sz="2100" i="1" dirty="0">
                <a:solidFill>
                  <a:prstClr val="black"/>
                </a:solidFill>
                <a:latin typeface="Book Antiqua" pitchFamily="18" charset="0"/>
              </a:rPr>
              <a:t>– Há entre os seres pensantes laços que ainda não conheceis. O magnetismo é que dirige essa ciência, que compreendereis melhor mais tarde.</a:t>
            </a:r>
          </a:p>
        </p:txBody>
      </p:sp>
      <p:sp>
        <p:nvSpPr>
          <p:cNvPr id="7" name="Retângulo 6"/>
          <p:cNvSpPr/>
          <p:nvPr/>
        </p:nvSpPr>
        <p:spPr>
          <a:xfrm>
            <a:off x="267256" y="5095165"/>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388.</a:t>
            </a:r>
          </a:p>
        </p:txBody>
      </p:sp>
    </p:spTree>
    <p:extLst>
      <p:ext uri="{BB962C8B-B14F-4D97-AF65-F5344CB8AC3E}">
        <p14:creationId xmlns:p14="http://schemas.microsoft.com/office/powerpoint/2010/main" val="2693239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9552" y="3445187"/>
            <a:ext cx="7920881" cy="2268252"/>
          </a:xfrm>
          <a:ln>
            <a:noFill/>
          </a:ln>
          <a:effectLst/>
          <a:scene3d>
            <a:camera prst="orthographicFront">
              <a:rot lat="0" lon="0" rev="0"/>
            </a:camera>
            <a:lightRig rig="balanced" dir="t">
              <a:rot lat="0" lon="0" rev="8700000"/>
            </a:lightRig>
          </a:scene3d>
          <a:sp3d>
            <a:bevelT w="190500" h="38100"/>
          </a:sp3d>
        </p:spPr>
        <p:txBody>
          <a:bodyPr>
            <a:noAutofit/>
          </a:bodyPr>
          <a:lstStyle/>
          <a:p>
            <a:pPr algn="just"/>
            <a:r>
              <a:rPr lang="pt-BR" sz="3200" i="1" dirty="0"/>
              <a:t>464 Como distinguir se um pensamento sugerido vem de um bom ou de um mau Espírito?</a:t>
            </a:r>
          </a:p>
          <a:p>
            <a:pPr algn="just"/>
            <a:r>
              <a:rPr lang="pt-BR" sz="3200" i="1" dirty="0"/>
              <a:t>– Estudai o caso. Os bons Espíritos apenas aconselham o bem; cabe a vós fazer a distinção.</a:t>
            </a:r>
          </a:p>
          <a:p>
            <a:pPr algn="just" hangingPunct="0"/>
            <a:endParaRPr lang="pt-BR" sz="3200" i="1" dirty="0">
              <a:ln w="12700">
                <a:solidFill>
                  <a:schemeClr val="tx1"/>
                </a:solidFill>
                <a:prstDash val="solid"/>
              </a:ln>
              <a:effectLst>
                <a:outerShdw blurRad="41275" dist="20320" dir="1800000" algn="tl" rotWithShape="0">
                  <a:srgbClr val="000000">
                    <a:alpha val="40000"/>
                  </a:srgbClr>
                </a:outerShdw>
              </a:effectLst>
            </a:endParaRPr>
          </a:p>
        </p:txBody>
      </p:sp>
      <p:pic>
        <p:nvPicPr>
          <p:cNvPr id="11265" name="Picture 1" descr="C:\Users\Gracinha\Pictures\foto5.jpg"/>
          <p:cNvPicPr>
            <a:picLocks noChangeAspect="1" noChangeArrowheads="1"/>
          </p:cNvPicPr>
          <p:nvPr/>
        </p:nvPicPr>
        <p:blipFill>
          <a:blip r:embed="rId3" cstate="print"/>
          <a:srcRect/>
          <a:stretch>
            <a:fillRect/>
          </a:stretch>
        </p:blipFill>
        <p:spPr bwMode="auto">
          <a:xfrm>
            <a:off x="683568" y="1052737"/>
            <a:ext cx="7704856" cy="2448272"/>
          </a:xfrm>
          <a:prstGeom prst="rect">
            <a:avLst/>
          </a:prstGeom>
          <a:ln>
            <a:noFill/>
          </a:ln>
          <a:effectLst>
            <a:softEdge rad="112500"/>
          </a:effectLst>
        </p:spPr>
      </p:pic>
      <p:sp>
        <p:nvSpPr>
          <p:cNvPr id="6" name="Text Box 5"/>
          <p:cNvSpPr txBox="1">
            <a:spLocks noChangeArrowheads="1"/>
          </p:cNvSpPr>
          <p:nvPr/>
        </p:nvSpPr>
        <p:spPr bwMode="auto">
          <a:xfrm>
            <a:off x="1730010" y="5554384"/>
            <a:ext cx="547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sz="1600" dirty="0">
                <a:solidFill>
                  <a:prstClr val="black"/>
                </a:solidFill>
                <a:latin typeface="Bell MT"/>
              </a:rPr>
              <a:t>(LE- ALLAN KARDEC – Q. 464)</a:t>
            </a:r>
          </a:p>
        </p:txBody>
      </p:sp>
    </p:spTree>
    <p:extLst>
      <p:ext uri="{BB962C8B-B14F-4D97-AF65-F5344CB8AC3E}">
        <p14:creationId xmlns:p14="http://schemas.microsoft.com/office/powerpoint/2010/main" val="40624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15552" y="1442119"/>
            <a:ext cx="3618337" cy="3970318"/>
          </a:xfrm>
          <a:prstGeom prst="rect">
            <a:avLst/>
          </a:prstGeom>
        </p:spPr>
        <p:txBody>
          <a:bodyPr wrap="square">
            <a:spAutoFit/>
          </a:bodyPr>
          <a:lstStyle/>
          <a:p>
            <a:pPr defTabSz="685800"/>
            <a:r>
              <a:rPr lang="pt-BR" sz="2100" i="1" dirty="0">
                <a:solidFill>
                  <a:prstClr val="black"/>
                </a:solidFill>
                <a:latin typeface="Book Antiqua" pitchFamily="18" charset="0"/>
              </a:rPr>
              <a:t>390. A antipatia instintiva é sempre um sinal de natureza má?</a:t>
            </a:r>
          </a:p>
          <a:p>
            <a:pPr defTabSz="685800"/>
            <a:r>
              <a:rPr lang="pt-BR" sz="2100" i="1" dirty="0">
                <a:solidFill>
                  <a:prstClr val="black"/>
                </a:solidFill>
                <a:latin typeface="Book Antiqua" pitchFamily="18" charset="0"/>
              </a:rPr>
              <a:t>– Dois Espíritos não são necessariamente maus por não serem simpáticos um para com o outro. A antipatia pode se originar da diferença no modo de pensar. Mas, à medida que se elevam, as divergências se apagam e a antipatia desaparece.</a:t>
            </a:r>
          </a:p>
        </p:txBody>
      </p:sp>
      <p:sp>
        <p:nvSpPr>
          <p:cNvPr id="7" name="Retângulo 6"/>
          <p:cNvSpPr/>
          <p:nvPr/>
        </p:nvSpPr>
        <p:spPr>
          <a:xfrm>
            <a:off x="315552" y="5113079"/>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390.</a:t>
            </a:r>
          </a:p>
        </p:txBody>
      </p:sp>
    </p:spTree>
    <p:extLst>
      <p:ext uri="{BB962C8B-B14F-4D97-AF65-F5344CB8AC3E}">
        <p14:creationId xmlns:p14="http://schemas.microsoft.com/office/powerpoint/2010/main" val="71422986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15552" y="1702916"/>
            <a:ext cx="3618337" cy="3323987"/>
          </a:xfrm>
          <a:prstGeom prst="rect">
            <a:avLst/>
          </a:prstGeom>
        </p:spPr>
        <p:txBody>
          <a:bodyPr wrap="square">
            <a:spAutoFit/>
          </a:bodyPr>
          <a:lstStyle/>
          <a:p>
            <a:pPr defTabSz="685800"/>
            <a:r>
              <a:rPr lang="pt-BR" sz="2100" i="1" dirty="0">
                <a:solidFill>
                  <a:prstClr val="black"/>
                </a:solidFill>
                <a:latin typeface="Book Antiqua" pitchFamily="18" charset="0"/>
              </a:rPr>
              <a:t>391. A antipatia entre duas pessoas se manifesta primeiro naquela cujo Espírito é pior ou melhor?</a:t>
            </a:r>
          </a:p>
          <a:p>
            <a:pPr defTabSz="685800"/>
            <a:r>
              <a:rPr lang="pt-BR" sz="2100" i="1" dirty="0">
                <a:solidFill>
                  <a:prstClr val="black"/>
                </a:solidFill>
                <a:latin typeface="Book Antiqua" pitchFamily="18" charset="0"/>
              </a:rPr>
              <a:t>– Tanto em um quanto no outro, mas as causas e os efeitos são diferentes. Um Espírito mau tem antipatia contra qualquer pessoa que possa julgá-lo e desmascará-lo. </a:t>
            </a:r>
          </a:p>
        </p:txBody>
      </p:sp>
      <p:sp>
        <p:nvSpPr>
          <p:cNvPr id="7" name="Retângulo 6"/>
          <p:cNvSpPr/>
          <p:nvPr/>
        </p:nvSpPr>
        <p:spPr>
          <a:xfrm>
            <a:off x="315552" y="5113079"/>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391.</a:t>
            </a:r>
          </a:p>
        </p:txBody>
      </p:sp>
    </p:spTree>
    <p:extLst>
      <p:ext uri="{BB962C8B-B14F-4D97-AF65-F5344CB8AC3E}">
        <p14:creationId xmlns:p14="http://schemas.microsoft.com/office/powerpoint/2010/main" val="42303609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15552" y="2321837"/>
            <a:ext cx="3618337" cy="2031325"/>
          </a:xfrm>
          <a:prstGeom prst="rect">
            <a:avLst/>
          </a:prstGeom>
        </p:spPr>
        <p:txBody>
          <a:bodyPr wrap="square">
            <a:spAutoFit/>
          </a:bodyPr>
          <a:lstStyle/>
          <a:p>
            <a:pPr defTabSz="685800"/>
            <a:r>
              <a:rPr lang="pt-BR" sz="2100" i="1" dirty="0">
                <a:solidFill>
                  <a:prstClr val="black"/>
                </a:solidFill>
                <a:latin typeface="Book Antiqua" pitchFamily="18" charset="0"/>
              </a:rPr>
              <a:t>Ao ver uma pessoa pela primeira vez, sabe que vai ser desaprovado; seu afastamento dessa pessoa se transforma em ódio, em ciúme, e lhe inspira o desejo de fazer o mal. </a:t>
            </a:r>
          </a:p>
        </p:txBody>
      </p:sp>
      <p:sp>
        <p:nvSpPr>
          <p:cNvPr id="7" name="Retângulo 6"/>
          <p:cNvSpPr/>
          <p:nvPr/>
        </p:nvSpPr>
        <p:spPr>
          <a:xfrm>
            <a:off x="315552" y="4873046"/>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391.</a:t>
            </a:r>
          </a:p>
        </p:txBody>
      </p:sp>
    </p:spTree>
    <p:extLst>
      <p:ext uri="{BB962C8B-B14F-4D97-AF65-F5344CB8AC3E}">
        <p14:creationId xmlns:p14="http://schemas.microsoft.com/office/powerpoint/2010/main" val="74812931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15552" y="2003085"/>
            <a:ext cx="3618337" cy="2677656"/>
          </a:xfrm>
          <a:prstGeom prst="rect">
            <a:avLst/>
          </a:prstGeom>
        </p:spPr>
        <p:txBody>
          <a:bodyPr wrap="square">
            <a:spAutoFit/>
          </a:bodyPr>
          <a:lstStyle/>
          <a:p>
            <a:pPr defTabSz="685800"/>
            <a:r>
              <a:rPr lang="pt-BR" sz="2100" i="1" dirty="0">
                <a:solidFill>
                  <a:prstClr val="black"/>
                </a:solidFill>
                <a:latin typeface="Book Antiqua" pitchFamily="18" charset="0"/>
              </a:rPr>
              <a:t>O Espírito bom sente repulsa pelo mau porque sabe que não será compreendido e não partilharão dos mesmos sentimentos, mas, seguro de sua superioridade, não tem contra o outro ódio ou ciúme, contenta-se em evitá-lo e lastimá-lo.</a:t>
            </a:r>
          </a:p>
        </p:txBody>
      </p:sp>
      <p:sp>
        <p:nvSpPr>
          <p:cNvPr id="7" name="Retângulo 6"/>
          <p:cNvSpPr/>
          <p:nvPr/>
        </p:nvSpPr>
        <p:spPr>
          <a:xfrm>
            <a:off x="315552" y="4873046"/>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391.</a:t>
            </a:r>
          </a:p>
        </p:txBody>
      </p:sp>
    </p:spTree>
    <p:extLst>
      <p:ext uri="{BB962C8B-B14F-4D97-AF65-F5344CB8AC3E}">
        <p14:creationId xmlns:p14="http://schemas.microsoft.com/office/powerpoint/2010/main" val="27488079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15552" y="1572143"/>
            <a:ext cx="3618337" cy="3323987"/>
          </a:xfrm>
          <a:prstGeom prst="rect">
            <a:avLst/>
          </a:prstGeom>
        </p:spPr>
        <p:txBody>
          <a:bodyPr wrap="square">
            <a:spAutoFit/>
          </a:bodyPr>
          <a:lstStyle/>
          <a:p>
            <a:pPr defTabSz="685800"/>
            <a:r>
              <a:rPr lang="pt-BR" sz="2100" i="1" dirty="0">
                <a:solidFill>
                  <a:prstClr val="black"/>
                </a:solidFill>
                <a:latin typeface="Book Antiqua" pitchFamily="18" charset="0"/>
              </a:rPr>
              <a:t>421. Por que duas pessoas perfeitamente acordadas têm muitas vezes, instantaneamente, a mesma ideia?</a:t>
            </a:r>
          </a:p>
          <a:p>
            <a:pPr defTabSz="685800"/>
            <a:r>
              <a:rPr lang="pt-BR" sz="2100" i="1" dirty="0">
                <a:solidFill>
                  <a:prstClr val="black"/>
                </a:solidFill>
                <a:latin typeface="Book Antiqua" pitchFamily="18" charset="0"/>
              </a:rPr>
              <a:t>– São dois Espíritos simpáticos que se comunicam e veem reciprocamente seus respectivos pensamentos, até mesmo quando o corpo não dorme.</a:t>
            </a:r>
          </a:p>
        </p:txBody>
      </p:sp>
      <p:sp>
        <p:nvSpPr>
          <p:cNvPr id="7" name="Retângulo 6"/>
          <p:cNvSpPr/>
          <p:nvPr/>
        </p:nvSpPr>
        <p:spPr>
          <a:xfrm>
            <a:off x="315552" y="5075888"/>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Allan Kardec -  O livro dos espíritos – 421.</a:t>
            </a:r>
          </a:p>
        </p:txBody>
      </p:sp>
    </p:spTree>
    <p:extLst>
      <p:ext uri="{BB962C8B-B14F-4D97-AF65-F5344CB8AC3E}">
        <p14:creationId xmlns:p14="http://schemas.microsoft.com/office/powerpoint/2010/main" val="45280961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523"/>
            <a:ext cx="9144000" cy="5143500"/>
          </a:xfrm>
        </p:spPr>
      </p:pic>
      <p:sp>
        <p:nvSpPr>
          <p:cNvPr id="6" name="Retângulo 5"/>
          <p:cNvSpPr/>
          <p:nvPr/>
        </p:nvSpPr>
        <p:spPr>
          <a:xfrm>
            <a:off x="315552" y="2017405"/>
            <a:ext cx="3618337" cy="3000821"/>
          </a:xfrm>
          <a:prstGeom prst="rect">
            <a:avLst/>
          </a:prstGeom>
        </p:spPr>
        <p:txBody>
          <a:bodyPr wrap="square">
            <a:spAutoFit/>
          </a:bodyPr>
          <a:lstStyle/>
          <a:p>
            <a:pPr defTabSz="685800"/>
            <a:r>
              <a:rPr lang="pt-BR" sz="2100" i="1" dirty="0">
                <a:solidFill>
                  <a:prstClr val="black"/>
                </a:solidFill>
                <a:latin typeface="Book Antiqua" pitchFamily="18" charset="0"/>
              </a:rPr>
              <a:t>☼ Existe, entre os Espíritos que se encontram, uma comunicação de pensamentos que faz com que duas pessoas se vejam e se compreendam, sem ter necessidade dos sinais exteriores da linguagem. Pode-se dizer que falam a linguagem dos Espíritos.</a:t>
            </a:r>
          </a:p>
        </p:txBody>
      </p:sp>
      <p:sp>
        <p:nvSpPr>
          <p:cNvPr id="7" name="Retângulo 6"/>
          <p:cNvSpPr/>
          <p:nvPr/>
        </p:nvSpPr>
        <p:spPr>
          <a:xfrm>
            <a:off x="315552" y="5075889"/>
            <a:ext cx="3191310" cy="685059"/>
          </a:xfrm>
          <a:prstGeom prst="rect">
            <a:avLst/>
          </a:prstGeom>
        </p:spPr>
        <p:txBody>
          <a:bodyPr wrap="square">
            <a:spAutoFit/>
          </a:bodyPr>
          <a:lstStyle/>
          <a:p>
            <a:pPr defTabSz="685800">
              <a:lnSpc>
                <a:spcPct val="107000"/>
              </a:lnSpc>
              <a:spcAft>
                <a:spcPts val="600"/>
              </a:spcAft>
            </a:pPr>
            <a:r>
              <a:rPr lang="pt-BR" i="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Comentários de Allan Kardec -  O livro dos espíritos – 421.</a:t>
            </a:r>
          </a:p>
        </p:txBody>
      </p:sp>
    </p:spTree>
    <p:extLst>
      <p:ext uri="{BB962C8B-B14F-4D97-AF65-F5344CB8AC3E}">
        <p14:creationId xmlns:p14="http://schemas.microsoft.com/office/powerpoint/2010/main" val="298310661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descr="C:\Users\Convidado\Documents\logotipo_atual\novo_POWERPOINT_kardec3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64769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203654258"/>
              </p:ext>
            </p:extLst>
          </p:nvPr>
        </p:nvGraphicFramePr>
        <p:xfrm>
          <a:off x="606339" y="420639"/>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ctr"/>
                      <a:r>
                        <a:rPr lang="pt-BR" sz="2000" dirty="0">
                          <a:solidFill>
                            <a:srgbClr val="FFFF00"/>
                          </a:solidFill>
                        </a:rPr>
                        <a:t>VI - ANJOS DA GUARDA, ESPÍRITOS PROTETORES FAMILIARES OU SIMPÁTICOS</a:t>
                      </a:r>
                    </a:p>
                    <a:p>
                      <a:pPr algn="ctr"/>
                      <a:endParaRPr lang="pt-BR" sz="2000" dirty="0">
                        <a:solidFill>
                          <a:srgbClr val="FFFF00"/>
                        </a:solidFill>
                      </a:endParaRPr>
                    </a:p>
                    <a:p>
                      <a:pPr marL="342900" indent="-342900" algn="just">
                        <a:buAutoNum type="arabicPeriod" startAt="489"/>
                      </a:pPr>
                      <a:r>
                        <a:rPr lang="pt-BR" sz="2000" dirty="0"/>
                        <a:t> Há Espíritos que se ligam a um indivíduo, em particular, para o proteger?</a:t>
                      </a:r>
                    </a:p>
                    <a:p>
                      <a:pPr marL="0" indent="0" algn="just">
                        <a:buNone/>
                      </a:pPr>
                      <a:endParaRPr lang="pt-BR" sz="2000" dirty="0"/>
                    </a:p>
                    <a:p>
                      <a:pPr marL="342900" indent="-342900" algn="just">
                        <a:buAutoNum type="alphaUcPeriod" startAt="18"/>
                      </a:pPr>
                      <a:r>
                        <a:rPr lang="pt-BR" sz="2000" dirty="0">
                          <a:solidFill>
                            <a:srgbClr val="FFFF00"/>
                          </a:solidFill>
                        </a:rPr>
                        <a:t>Sim, o irmão espiritual; é o que chamais o bom Espírito ou o bom gênio.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3250232679"/>
              </p:ext>
            </p:extLst>
          </p:nvPr>
        </p:nvGraphicFramePr>
        <p:xfrm>
          <a:off x="606338" y="2950479"/>
          <a:ext cx="7857461" cy="137299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72992">
                <a:tc>
                  <a:txBody>
                    <a:bodyPr/>
                    <a:lstStyle/>
                    <a:p>
                      <a:pPr marL="0" indent="0" algn="just">
                        <a:buNone/>
                      </a:pPr>
                      <a:endParaRPr lang="pt-BR" sz="2000" dirty="0"/>
                    </a:p>
                    <a:p>
                      <a:pPr marL="342900" indent="-342900" algn="just">
                        <a:buAutoNum type="arabicPeriod" startAt="490"/>
                      </a:pPr>
                      <a:r>
                        <a:rPr lang="pt-BR" sz="2000" dirty="0"/>
                        <a:t> Que se deve entender por anjo da guarda?</a:t>
                      </a:r>
                    </a:p>
                    <a:p>
                      <a:pPr marL="0" indent="0" algn="just">
                        <a:buNone/>
                      </a:pPr>
                      <a:endParaRPr lang="pt-BR" sz="2000" dirty="0"/>
                    </a:p>
                    <a:p>
                      <a:pPr marL="342900" indent="-342900" algn="just">
                        <a:buAutoNum type="alphaUcPeriod" startAt="18"/>
                      </a:pPr>
                      <a:r>
                        <a:rPr lang="pt-BR" sz="2000" dirty="0">
                          <a:solidFill>
                            <a:srgbClr val="FFFF00"/>
                          </a:solidFill>
                        </a:rPr>
                        <a:t>O Espírito protetor de uma ordem elevada.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1859103456"/>
              </p:ext>
            </p:extLst>
          </p:nvPr>
        </p:nvGraphicFramePr>
        <p:xfrm>
          <a:off x="606337" y="4323471"/>
          <a:ext cx="7857461" cy="194837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48375">
                <a:tc>
                  <a:txBody>
                    <a:bodyPr/>
                    <a:lstStyle/>
                    <a:p>
                      <a:pPr marL="0" indent="0" algn="just">
                        <a:buNone/>
                      </a:pPr>
                      <a:endParaRPr lang="pt-BR" sz="2000" dirty="0"/>
                    </a:p>
                    <a:p>
                      <a:pPr marL="342900" indent="-342900" algn="just">
                        <a:buAutoNum type="arabicPeriod" startAt="491"/>
                      </a:pPr>
                      <a:r>
                        <a:rPr lang="pt-BR" sz="2000" dirty="0"/>
                        <a:t> Qual a missão do Espírito protetor?</a:t>
                      </a:r>
                    </a:p>
                    <a:p>
                      <a:pPr marL="0" indent="0" algn="just">
                        <a:buNone/>
                      </a:pPr>
                      <a:endParaRPr lang="pt-BR" sz="2000" dirty="0"/>
                    </a:p>
                    <a:p>
                      <a:pPr algn="just"/>
                      <a:r>
                        <a:rPr lang="pt-BR" sz="2000" dirty="0">
                          <a:solidFill>
                            <a:srgbClr val="FFFF00"/>
                          </a:solidFill>
                        </a:rPr>
                        <a:t>R. A de um pai para com os filhos: conduzir o seu protegido pelo bom caminho, ajudá-lo com os seus conselhos, consolá-lo nas suas aflições, sustentar sua coragem nas provas da vida.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9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614674631"/>
              </p:ext>
            </p:extLst>
          </p:nvPr>
        </p:nvGraphicFramePr>
        <p:xfrm>
          <a:off x="390293" y="367456"/>
          <a:ext cx="8419170" cy="3079129"/>
        </p:xfrm>
        <a:graphic>
          <a:graphicData uri="http://schemas.openxmlformats.org/drawingml/2006/table">
            <a:tbl>
              <a:tblPr firstRow="1" bandRow="1">
                <a:tableStyleId>{5C22544A-7EE6-4342-B048-85BDC9FD1C3A}</a:tableStyleId>
              </a:tblPr>
              <a:tblGrid>
                <a:gridCol w="8419170">
                  <a:extLst>
                    <a:ext uri="{9D8B030D-6E8A-4147-A177-3AD203B41FA5}">
                      <a16:colId xmlns:a16="http://schemas.microsoft.com/office/drawing/2014/main" val="1244802210"/>
                    </a:ext>
                  </a:extLst>
                </a:gridCol>
              </a:tblGrid>
              <a:tr h="3079129">
                <a:tc>
                  <a:txBody>
                    <a:bodyPr/>
                    <a:lstStyle/>
                    <a:p>
                      <a:pPr marL="342900" indent="-342900" algn="just">
                        <a:buAutoNum type="arabicPeriod" startAt="492"/>
                      </a:pPr>
                      <a:r>
                        <a:rPr lang="pt-BR" sz="2400" dirty="0"/>
                        <a:t> O Espírito protetor é ligado ao indivíduo desde o seu nascimento?</a:t>
                      </a:r>
                    </a:p>
                    <a:p>
                      <a:pPr marL="0" indent="0" algn="just">
                        <a:buNone/>
                      </a:pPr>
                      <a:endParaRPr lang="pt-BR" sz="2400" dirty="0"/>
                    </a:p>
                    <a:p>
                      <a:pPr algn="just"/>
                      <a:r>
                        <a:rPr lang="pt-BR" sz="2400" dirty="0">
                          <a:solidFill>
                            <a:srgbClr val="FFFF00"/>
                          </a:solidFill>
                        </a:rPr>
                        <a:t>R. Desde o nascimento até à morte, e frequentemente o segue depois da morte, na vida espírita, e mesmo através de numerosas existências corpóreas, porque essas existências não são mais do que fases bem curtas da vida do Espírito.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1348234901"/>
              </p:ext>
            </p:extLst>
          </p:nvPr>
        </p:nvGraphicFramePr>
        <p:xfrm>
          <a:off x="390293" y="3659278"/>
          <a:ext cx="8419170" cy="3017520"/>
        </p:xfrm>
        <a:graphic>
          <a:graphicData uri="http://schemas.openxmlformats.org/drawingml/2006/table">
            <a:tbl>
              <a:tblPr firstRow="1" bandRow="1">
                <a:tableStyleId>{5C22544A-7EE6-4342-B048-85BDC9FD1C3A}</a:tableStyleId>
              </a:tblPr>
              <a:tblGrid>
                <a:gridCol w="8419170">
                  <a:extLst>
                    <a:ext uri="{9D8B030D-6E8A-4147-A177-3AD203B41FA5}">
                      <a16:colId xmlns:a16="http://schemas.microsoft.com/office/drawing/2014/main" val="1244802210"/>
                    </a:ext>
                  </a:extLst>
                </a:gridCol>
              </a:tblGrid>
              <a:tr h="3017520">
                <a:tc>
                  <a:txBody>
                    <a:bodyPr/>
                    <a:lstStyle/>
                    <a:p>
                      <a:pPr algn="just"/>
                      <a:endParaRPr lang="pt-BR" sz="2400" dirty="0"/>
                    </a:p>
                    <a:p>
                      <a:pPr marL="342900" indent="-342900" algn="just">
                        <a:buAutoNum type="arabicPeriod" startAt="493"/>
                      </a:pPr>
                      <a:r>
                        <a:rPr lang="pt-BR" sz="2400" dirty="0"/>
                        <a:t> A missão do Espírito protetor é voluntária ou obrigatória?</a:t>
                      </a:r>
                    </a:p>
                    <a:p>
                      <a:pPr marL="0" indent="0" algn="just">
                        <a:buNone/>
                      </a:pPr>
                      <a:endParaRPr lang="pt-BR" sz="2400" dirty="0">
                        <a:solidFill>
                          <a:srgbClr val="FFFF00"/>
                        </a:solidFill>
                      </a:endParaRPr>
                    </a:p>
                    <a:p>
                      <a:pPr algn="just"/>
                      <a:r>
                        <a:rPr lang="pt-BR" sz="2400" dirty="0">
                          <a:solidFill>
                            <a:srgbClr val="FFFF00"/>
                          </a:solidFill>
                        </a:rPr>
                        <a:t>R. O Espírito é obrigado a velar por vós porque aceitou essa tarefa, mas pode escolher os seres que lhes são simpáticos. Para uns, isso é um prazer; para outros, uma missão ou um dever.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843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89862" y="1286870"/>
          <a:ext cx="7857461" cy="158528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585284">
                <a:tc>
                  <a:txBody>
                    <a:bodyPr/>
                    <a:lstStyle/>
                    <a:p>
                      <a:pPr algn="just"/>
                      <a:r>
                        <a:rPr lang="pt-BR" sz="2400" dirty="0"/>
                        <a:t>493-a. Ligando-se a uma pessoa, o Espírito renuncia a proteger outros indivíduos?</a:t>
                      </a:r>
                    </a:p>
                    <a:p>
                      <a:pPr algn="just"/>
                      <a:endParaRPr lang="pt-BR" sz="2400" dirty="0"/>
                    </a:p>
                    <a:p>
                      <a:pPr algn="just"/>
                      <a:r>
                        <a:rPr lang="pt-BR" sz="2400" dirty="0">
                          <a:solidFill>
                            <a:srgbClr val="FFFF00"/>
                          </a:solidFill>
                        </a:rPr>
                        <a:t>R. Não, mas o faz de maneira mais geral.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3652804229"/>
              </p:ext>
            </p:extLst>
          </p:nvPr>
        </p:nvGraphicFramePr>
        <p:xfrm>
          <a:off x="589862" y="3092224"/>
          <a:ext cx="7857461" cy="275759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57591">
                <a:tc>
                  <a:txBody>
                    <a:bodyPr/>
                    <a:lstStyle/>
                    <a:p>
                      <a:pPr algn="just"/>
                      <a:endParaRPr lang="pt-BR" sz="2400" dirty="0"/>
                    </a:p>
                    <a:p>
                      <a:pPr marL="342900" indent="-342900" algn="just">
                        <a:buAutoNum type="arabicPeriod" startAt="494"/>
                      </a:pPr>
                      <a:r>
                        <a:rPr lang="pt-BR" sz="2400" dirty="0"/>
                        <a:t> O Espírito protetor está fatalmente ligado ao ser confiado à sua guarda?</a:t>
                      </a:r>
                    </a:p>
                    <a:p>
                      <a:pPr marL="0" indent="0" algn="just">
                        <a:buNone/>
                      </a:pPr>
                      <a:endParaRPr lang="pt-BR" sz="2400" dirty="0"/>
                    </a:p>
                    <a:p>
                      <a:pPr algn="just"/>
                      <a:r>
                        <a:rPr lang="pt-BR" sz="2400" dirty="0">
                          <a:solidFill>
                            <a:srgbClr val="FFFF00"/>
                          </a:solidFill>
                        </a:rPr>
                        <a:t>R. Acontece frequentemente que certos Espíritos deixam sua posição para cumprir diversas missões, mas nesse caso são substituídos.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950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11561" y="3717032"/>
            <a:ext cx="7992888" cy="142560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20000"/>
          </a:bodyPr>
          <a:lstStyle/>
          <a:p>
            <a:pPr algn="just"/>
            <a:r>
              <a:rPr lang="pt-BR" sz="3600" i="1" dirty="0"/>
              <a:t>465 Com que objetivo os Espíritos imperfeitos nos conduzem ao mal?</a:t>
            </a:r>
          </a:p>
          <a:p>
            <a:pPr algn="just"/>
            <a:r>
              <a:rPr lang="pt-BR" sz="3600" i="1" dirty="0"/>
              <a:t>– Para vos fazer sofrer como eles.</a:t>
            </a:r>
          </a:p>
          <a:p>
            <a:pPr algn="just" hangingPunct="0"/>
            <a:endParaRPr lang="pt-BR" sz="3600" i="1" dirty="0">
              <a:ln w="12700">
                <a:solidFill>
                  <a:schemeClr val="tx1"/>
                </a:solidFill>
                <a:prstDash val="solid"/>
              </a:ln>
              <a:effectLst>
                <a:outerShdw blurRad="41275" dist="20320" dir="1800000" algn="tl" rotWithShape="0">
                  <a:srgbClr val="000000">
                    <a:alpha val="40000"/>
                  </a:srgbClr>
                </a:outerShdw>
              </a:effectLst>
            </a:endParaRPr>
          </a:p>
        </p:txBody>
      </p:sp>
      <p:pic>
        <p:nvPicPr>
          <p:cNvPr id="4" name="Picture 1" descr="C:\Users\Gracinha\Pictures\vvcncv.jpg"/>
          <p:cNvPicPr>
            <a:picLocks noChangeAspect="1" noChangeArrowheads="1"/>
          </p:cNvPicPr>
          <p:nvPr/>
        </p:nvPicPr>
        <p:blipFill>
          <a:blip r:embed="rId3" cstate="print"/>
          <a:srcRect/>
          <a:stretch>
            <a:fillRect/>
          </a:stretch>
        </p:blipFill>
        <p:spPr bwMode="auto">
          <a:xfrm>
            <a:off x="4716016" y="1412777"/>
            <a:ext cx="3456384" cy="20440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2" descr="C:\Users\Gracinha\Pictures\no-hay-que-estar-desesperado.jpg"/>
          <p:cNvPicPr>
            <a:picLocks noChangeAspect="1" noChangeArrowheads="1"/>
          </p:cNvPicPr>
          <p:nvPr/>
        </p:nvPicPr>
        <p:blipFill>
          <a:blip r:embed="rId4" cstate="print"/>
          <a:srcRect/>
          <a:stretch>
            <a:fillRect/>
          </a:stretch>
        </p:blipFill>
        <p:spPr bwMode="auto">
          <a:xfrm>
            <a:off x="755577" y="1412776"/>
            <a:ext cx="3528393" cy="20684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 Box 5"/>
          <p:cNvSpPr txBox="1">
            <a:spLocks noChangeArrowheads="1"/>
          </p:cNvSpPr>
          <p:nvPr/>
        </p:nvSpPr>
        <p:spPr bwMode="auto">
          <a:xfrm>
            <a:off x="893642" y="5358063"/>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464)</a:t>
            </a:r>
          </a:p>
        </p:txBody>
      </p:sp>
    </p:spTree>
    <p:extLst>
      <p:ext uri="{BB962C8B-B14F-4D97-AF65-F5344CB8AC3E}">
        <p14:creationId xmlns:p14="http://schemas.microsoft.com/office/powerpoint/2010/main" val="129442781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548008657"/>
              </p:ext>
            </p:extLst>
          </p:nvPr>
        </p:nvGraphicFramePr>
        <p:xfrm>
          <a:off x="673245" y="1430469"/>
          <a:ext cx="7857461" cy="380974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09746">
                <a:tc>
                  <a:txBody>
                    <a:bodyPr/>
                    <a:lstStyle/>
                    <a:p>
                      <a:pPr marL="342900" indent="-342900" algn="just">
                        <a:buAutoNum type="arabicPeriod" startAt="495"/>
                      </a:pPr>
                      <a:r>
                        <a:rPr lang="pt-BR" sz="2400" dirty="0"/>
                        <a:t> O Espírito protetor abandona às vezes o protegido, quando este se mostra rebelde às suas advertências?</a:t>
                      </a:r>
                    </a:p>
                    <a:p>
                      <a:pPr marL="0" indent="0" algn="just">
                        <a:buNone/>
                      </a:pPr>
                      <a:endParaRPr lang="pt-BR" sz="2400" dirty="0"/>
                    </a:p>
                    <a:p>
                      <a:pPr algn="just"/>
                      <a:r>
                        <a:rPr lang="pt-BR" sz="2400" dirty="0">
                          <a:solidFill>
                            <a:srgbClr val="FFFF00"/>
                          </a:solidFill>
                        </a:rPr>
                        <a:t>R. Afasta-se, quando vê que os seus conselhos são inúteis e que é mais forte a vontade do protegido em submeter-se à influência dos Espíritos inferiores, mas não o abandona completamente e sempre se faz ouvir. É o homem quem lhe fecha os ouvidos. Ele volta, logo que chamado.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0103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just"/>
                      <a:r>
                        <a:rPr lang="pt-BR" sz="2000" dirty="0"/>
                        <a:t>Há uma doutrina que deveria converter os mais incrédulos, por seu encanto e por sua doçura: a dos anjos da guarda. Pensar que tendes sempre ao vosso lado seres que vos são superiores, que estão sempre ali para vos aconselhar, vos sustentar, vos ajudar a escalar a montanha escarpada do bem, que são amigos mais firmes e mais devotados que as mais íntimas ligações que se possam contrair na Terra, não é essa uma ideia bastante consoladora? Esses seres ali estão por ordem de Deus, que os colocou ao vosso lado; ali estão por seu amor, e cumprem junto a vós todos uma bela mas penosa missão. Sim, onde quer que estiverdes, vosso anjo estará convosco: nos cárceres, nos hospitais, nos antros do vício, na solidão, nada vos separa desse amigo que não podeis ver, mas do qual vossa alma recebe os mais doces impulsos e ouve os mais sábios conselhos.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4304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6282" y="757749"/>
          <a:ext cx="7857461" cy="5273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3040">
                <a:tc>
                  <a:txBody>
                    <a:bodyPr/>
                    <a:lstStyle/>
                    <a:p>
                      <a:pPr algn="just"/>
                      <a:r>
                        <a:rPr lang="pt-BR" sz="2000" dirty="0"/>
                        <a:t>Ah, por que não conheceis melhor esta verdade? Quantas vezes ela vos ajudaria nos momentos de crise; quantas vezes ela vos salvaria dos maus Espíritos! Mas, no dia decisivo, este anjo de bondade terá muitas vezes de vos dizer: "Não te avisei disso? E não o fizeste! Não te mostrei o abismo? E nele te precipitaste! Não fiz soar na tua consciência a voz da verdade, e não seguiste os conselhos da mentira?" Ah, interpelai vossos anjos da guarda, estabelecei entre vós e eles essa terna intimidade que reina entre os melhores amigos! Não penseis em lhes ocultar nada, pois eles são os olhos de Deus e não os podeis enganar! Considerai o futuro; procurai avançar nesta vida, e vossas provas serão mais curtas, vossas existências mais felizes. Vamos, homens, coragem! Afastai para longe de vós, de uma vez por todas, preconceitos e segundas intenções! Entrai na nova vida que se abre diante de vós, marchai, marchai! Tendes guias, segui-os: a meta não vos pode faltar porque essa meta é o próprio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38064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49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49040">
                <a:tc>
                  <a:txBody>
                    <a:bodyPr/>
                    <a:lstStyle/>
                    <a:p>
                      <a:pPr algn="just"/>
                      <a:r>
                        <a:rPr lang="pt-BR" sz="2000" dirty="0"/>
                        <a:t>Aos que pensassem ser impossível a Espíritos verdadeiramente elevados se restringirem a uma tarefa tão laboriosa, e de todos os instantes, diremos que influenciamos as vossas almas embora estando a milhões de léguas de distância: para nós, o espaço não existe, e mesmo vivendo em outro mundo, nossos Espíritos conservam sua ligação convosco. Gozamos de faculdades que não podeis compreender, mas estai certos de que Deus não nos impôs uma tarefa acima de nossas forças, nem vos abandonou sozinhos sobre a Terra, sem amigos e sem amparo. Cada anjo da guarda tem o seu protegido e vela por ele, como um pai vela pelo filho. Sente-se feliz quando o vê no bom caminho, chora quando os seus conselhos são desprezados.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3554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8100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10000">
                <a:tc>
                  <a:txBody>
                    <a:bodyPr/>
                    <a:lstStyle/>
                    <a:p>
                      <a:pPr algn="just"/>
                      <a:r>
                        <a:rPr lang="pt-BR" sz="2000" dirty="0"/>
                        <a:t>Não temais fatigar-nos com as vossas perguntas; permanecei, pelo contrário, sempre em contato conosco: sereis então mais fortes e mais felizes. São essas comunicações de cada </a:t>
                      </a:r>
                      <a:r>
                        <a:rPr lang="pt-BR" sz="2400" dirty="0"/>
                        <a:t>homem</a:t>
                      </a:r>
                      <a:r>
                        <a:rPr lang="pt-BR" sz="2000" dirty="0"/>
                        <a:t> com o seu Espírito familiar que fazem médiuns a todos os homens, médiuns hoje ignorados, mas que mais tarde se manifestarão, derramando-se como um oceano sem bordas, para fazer refluir a incredulidade e a ignorância. Homens instruídos, instrui; homens de talento, educai os vossos irmãos. Não sabeis que obra assim realizais: é a do Cristo, a que Deus vos impõe. Por que Deus vos concedeu a inteligência e a ciência, se não para as repartirdes com vossos irmãos, para os adiantar na senda da aventura e da eterna bem-aventurança?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7532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80220"/>
          <a:ext cx="7857461" cy="41585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58580">
                <a:tc>
                  <a:txBody>
                    <a:bodyPr/>
                    <a:lstStyle/>
                    <a:p>
                      <a:pPr algn="just"/>
                      <a:r>
                        <a:rPr lang="pt-BR" sz="2000" dirty="0">
                          <a:solidFill>
                            <a:srgbClr val="FFFF00"/>
                          </a:solidFill>
                        </a:rPr>
                        <a:t>São Luís, Santo Agostinho.</a:t>
                      </a:r>
                    </a:p>
                    <a:p>
                      <a:pPr algn="just"/>
                      <a:r>
                        <a:rPr lang="pt-BR" sz="2000" dirty="0"/>
                        <a:t>A doutrina dos anjos da guarda velando pelos protegidos, apesar da distância que separa os mundos, nada tem que deva surpreender; pelo contrário, é grande e sublime. Não vemos sobre a Terra um pai velar pelo filho, ainda que esteja distante, e ajudá-lo com seus conselhos através da correspondência? Que haveria de admirar em que os Espíritos possam guiar, de um mundo ao outro, os que tomaram sob a sua proteção, pois se, para eles, a distância que separa os mundos é menor que a que divide os continentes, na Terra? Não dispõem eles do fluido universal, que liga todos os mundos e os torna solidários, veículo imenso da transmissão do pensamento, como o ar é para nós o veículo da transmissão do som?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2498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4019009395"/>
              </p:ext>
            </p:extLst>
          </p:nvPr>
        </p:nvGraphicFramePr>
        <p:xfrm>
          <a:off x="736508" y="2350659"/>
          <a:ext cx="7857461" cy="30175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17520">
                <a:tc>
                  <a:txBody>
                    <a:bodyPr/>
                    <a:lstStyle/>
                    <a:p>
                      <a:pPr marL="342900" indent="-342900" algn="just">
                        <a:buAutoNum type="arabicPeriod" startAt="496"/>
                      </a:pPr>
                      <a:r>
                        <a:rPr lang="pt-BR" sz="2400" dirty="0"/>
                        <a:t> O Espírito que abandona o seu protegido, não mais lhe fazendo o bem, pode fazer-lhe mal?</a:t>
                      </a:r>
                    </a:p>
                    <a:p>
                      <a:pPr marL="0" indent="0" algn="just">
                        <a:buNone/>
                      </a:pPr>
                      <a:endParaRPr lang="pt-BR" sz="2400" dirty="0"/>
                    </a:p>
                    <a:p>
                      <a:pPr algn="just"/>
                      <a:r>
                        <a:rPr lang="pt-BR" sz="2400" dirty="0">
                          <a:solidFill>
                            <a:srgbClr val="FFFF00"/>
                          </a:solidFill>
                        </a:rPr>
                        <a:t>R. Os bons Espíritos jamais fazem o mal; deixam que o façam os que lhes tomam o lugar, e então acusais a sorte pelas desgraças que vos oprimem enquanto a falta é vossa.</a:t>
                      </a:r>
                    </a:p>
                    <a:p>
                      <a:pPr algn="just"/>
                      <a:endParaRPr lang="pt-BR" sz="24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440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971683032"/>
              </p:ext>
            </p:extLst>
          </p:nvPr>
        </p:nvGraphicFramePr>
        <p:xfrm>
          <a:off x="692546" y="1884558"/>
          <a:ext cx="7857461" cy="346116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61166">
                <a:tc>
                  <a:txBody>
                    <a:bodyPr/>
                    <a:lstStyle/>
                    <a:p>
                      <a:pPr marL="342900" indent="-342900" algn="just">
                        <a:buAutoNum type="arabicPeriod" startAt="497"/>
                      </a:pPr>
                      <a:r>
                        <a:rPr lang="pt-BR" sz="2400" dirty="0"/>
                        <a:t> O Espírito protetor pode deixar o seu protegido à mercê de um Espírito que lhe quisesse mal? </a:t>
                      </a:r>
                    </a:p>
                    <a:p>
                      <a:pPr marL="0" indent="0" algn="just">
                        <a:buNone/>
                      </a:pPr>
                      <a:endParaRPr lang="pt-BR" sz="2400" dirty="0"/>
                    </a:p>
                    <a:p>
                      <a:pPr marL="0" indent="0" algn="just">
                        <a:buNone/>
                      </a:pPr>
                      <a:r>
                        <a:rPr lang="pt-BR" sz="2400" dirty="0">
                          <a:solidFill>
                            <a:srgbClr val="FFFF00"/>
                          </a:solidFill>
                        </a:rPr>
                        <a:t>R. Existe a união dos maus Espíritos para neutralizar a ação dos bons, mas, se o protegido quisesse, daria toda força ao seu bom Espírito. Esse talvez encontre, em algum lugar, uma boa vontade a ser ajudada, e a aproveita, esperando o momento de voltar junto ao seu protegido.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302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414452779"/>
              </p:ext>
            </p:extLst>
          </p:nvPr>
        </p:nvGraphicFramePr>
        <p:xfrm>
          <a:off x="715492" y="902715"/>
          <a:ext cx="7857461" cy="452507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525070">
                <a:tc>
                  <a:txBody>
                    <a:bodyPr/>
                    <a:lstStyle/>
                    <a:p>
                      <a:pPr marL="342900" indent="-342900" algn="just">
                        <a:buAutoNum type="arabicPeriod" startAt="498"/>
                      </a:pPr>
                      <a:r>
                        <a:rPr lang="pt-BR" sz="2400" dirty="0"/>
                        <a:t> Quando o Espírito protetor deixa o seu protegido se extraviar na vida, é por impotência para enfrentar os Espíritos maléficos?</a:t>
                      </a:r>
                    </a:p>
                    <a:p>
                      <a:pPr marL="0" indent="0" algn="just">
                        <a:buNone/>
                      </a:pPr>
                      <a:endParaRPr lang="pt-BR" sz="2400" dirty="0"/>
                    </a:p>
                    <a:p>
                      <a:pPr algn="just"/>
                      <a:r>
                        <a:rPr lang="pt-BR" sz="2400" dirty="0">
                          <a:solidFill>
                            <a:srgbClr val="FFFF00"/>
                          </a:solidFill>
                        </a:rPr>
                        <a:t>R. Não é por impotência, mas porque ele não o quer: seu protegido sai das provas mais perfeito e instruído, e ele o assiste com os seus conselhos, pelos bons pensamentos que lhe sugere, mas que infelizmente nem sempre são ouvidos. Não é senão a fraqueza, o desleixo ou o orgulho do homem que dão força aos maus Espíritos. Seu poder sobre vós só provém do fato de não lhes opordes resistência.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0847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692721948"/>
              </p:ext>
            </p:extLst>
          </p:nvPr>
        </p:nvGraphicFramePr>
        <p:xfrm>
          <a:off x="648585" y="2113265"/>
          <a:ext cx="7857461" cy="237667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76673">
                <a:tc>
                  <a:txBody>
                    <a:bodyPr/>
                    <a:lstStyle/>
                    <a:p>
                      <a:pPr marL="342900" indent="-342900" algn="just">
                        <a:buAutoNum type="arabicPeriod" startAt="499"/>
                      </a:pPr>
                      <a:r>
                        <a:rPr lang="pt-BR" sz="2400" dirty="0"/>
                        <a:t> O Espírito protetor está constantemente com o protegido? Não existe alguma circunstância em que, sem o abandonar, o perca de vista?</a:t>
                      </a:r>
                    </a:p>
                    <a:p>
                      <a:pPr marL="0" indent="0" algn="just">
                        <a:buNone/>
                      </a:pPr>
                      <a:endParaRPr lang="pt-BR" sz="2400" dirty="0">
                        <a:solidFill>
                          <a:srgbClr val="FFFF00"/>
                        </a:solidFill>
                      </a:endParaRPr>
                    </a:p>
                    <a:p>
                      <a:pPr algn="just"/>
                      <a:r>
                        <a:rPr lang="pt-BR" sz="2400" dirty="0">
                          <a:solidFill>
                            <a:srgbClr val="FFFF00"/>
                          </a:solidFill>
                        </a:rPr>
                        <a:t>R. Há circunstâncias em que a presença do Espírito protetor não é necessária junto ao protegido.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109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699792" y="1268760"/>
            <a:ext cx="5904656" cy="226825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just" hangingPunct="0"/>
            <a:r>
              <a:rPr lang="pt-BR" sz="3200" i="1" dirty="0"/>
              <a:t>465ª). Isso não diminui os seus sofrimentos, mas fazem-no por </a:t>
            </a:r>
            <a:r>
              <a:rPr lang="pt-BR" sz="3200" i="1" u="sng" dirty="0"/>
              <a:t>inveja</a:t>
            </a:r>
            <a:r>
              <a:rPr lang="pt-BR" sz="3200" i="1" dirty="0"/>
              <a:t> e por não suportar que sejamos felizes. </a:t>
            </a:r>
          </a:p>
        </p:txBody>
      </p:sp>
      <p:pic>
        <p:nvPicPr>
          <p:cNvPr id="5" name="Object 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371659" y="1042985"/>
            <a:ext cx="1050735" cy="2494029"/>
          </a:xfrm>
          <a:prstGeom prst="rect">
            <a:avLst/>
          </a:prstGeom>
          <a:noFill/>
          <a:ln w="9525">
            <a:noFill/>
            <a:miter lim="800000"/>
            <a:headEnd/>
            <a:tailEnd/>
          </a:ln>
        </p:spPr>
      </p:pic>
      <p:pic>
        <p:nvPicPr>
          <p:cNvPr id="7" name="Object 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44240" y="1116636"/>
            <a:ext cx="1070618" cy="2420376"/>
          </a:xfrm>
          <a:prstGeom prst="rect">
            <a:avLst/>
          </a:prstGeom>
          <a:noFill/>
          <a:ln w="9525">
            <a:noFill/>
            <a:miter lim="800000"/>
            <a:headEnd/>
            <a:tailEnd/>
          </a:ln>
        </p:spPr>
      </p:pic>
      <p:pic>
        <p:nvPicPr>
          <p:cNvPr id="8"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1019678" y="1196753"/>
            <a:ext cx="1003911" cy="2357029"/>
          </a:xfrm>
          <a:prstGeom prst="rect">
            <a:avLst/>
          </a:prstGeom>
          <a:noFill/>
          <a:ln w="9525">
            <a:noFill/>
            <a:miter lim="800000"/>
            <a:headEnd/>
            <a:tailEnd/>
          </a:ln>
        </p:spPr>
      </p:pic>
      <p:sp>
        <p:nvSpPr>
          <p:cNvPr id="10" name="Retângulo 9"/>
          <p:cNvSpPr/>
          <p:nvPr/>
        </p:nvSpPr>
        <p:spPr>
          <a:xfrm>
            <a:off x="467544" y="3439964"/>
            <a:ext cx="8136905" cy="2062103"/>
          </a:xfrm>
          <a:prstGeom prst="rect">
            <a:avLst/>
          </a:prstGeom>
        </p:spPr>
        <p:txBody>
          <a:bodyPr wrap="square">
            <a:spAutoFit/>
          </a:bodyPr>
          <a:lstStyle/>
          <a:p>
            <a:pPr algn="just" defTabSz="914400"/>
            <a:r>
              <a:rPr lang="pt-BR" sz="3200" i="1" dirty="0">
                <a:solidFill>
                  <a:prstClr val="black"/>
                </a:solidFill>
                <a:latin typeface="Bell MT"/>
              </a:rPr>
              <a:t>465.b)Que natureza de sofrimentos querem impor aos outros?</a:t>
            </a:r>
          </a:p>
          <a:p>
            <a:pPr algn="just" defTabSz="914400"/>
            <a:r>
              <a:rPr lang="pt-BR" sz="3200" i="1" dirty="0">
                <a:solidFill>
                  <a:prstClr val="black"/>
                </a:solidFill>
                <a:latin typeface="Bell MT"/>
              </a:rPr>
              <a:t>– Os mesmos que sentem os Espíritos inferiores afastados de Deus.</a:t>
            </a:r>
          </a:p>
        </p:txBody>
      </p:sp>
      <p:sp>
        <p:nvSpPr>
          <p:cNvPr id="11" name="Text Box 5"/>
          <p:cNvSpPr txBox="1">
            <a:spLocks noChangeArrowheads="1"/>
          </p:cNvSpPr>
          <p:nvPr/>
        </p:nvSpPr>
        <p:spPr bwMode="auto">
          <a:xfrm>
            <a:off x="899592" y="5478418"/>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465 A - B)</a:t>
            </a:r>
          </a:p>
        </p:txBody>
      </p:sp>
    </p:spTree>
    <p:extLst>
      <p:ext uri="{BB962C8B-B14F-4D97-AF65-F5344CB8AC3E}">
        <p14:creationId xmlns:p14="http://schemas.microsoft.com/office/powerpoint/2010/main" val="366572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2095682"/>
          <a:ext cx="7857461" cy="276939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69395">
                <a:tc>
                  <a:txBody>
                    <a:bodyPr/>
                    <a:lstStyle/>
                    <a:p>
                      <a:pPr algn="just"/>
                      <a:r>
                        <a:rPr lang="pt-BR" sz="2400" dirty="0"/>
                        <a:t>500.	Chega um momento em que o Espírito não tem mais necessidade do anjo da guarda?</a:t>
                      </a:r>
                    </a:p>
                    <a:p>
                      <a:pPr algn="just"/>
                      <a:endParaRPr lang="pt-BR" sz="2400" dirty="0"/>
                    </a:p>
                    <a:p>
                      <a:pPr algn="just"/>
                      <a:r>
                        <a:rPr lang="pt-BR" sz="2400" dirty="0">
                          <a:solidFill>
                            <a:srgbClr val="FFFF00"/>
                          </a:solidFill>
                        </a:rPr>
                        <a:t>R.	Sim, quando se torna capaz de guiar-se por si mesmo, como chega um momento em que o estudante não mais precisa de mestre. Mas isso não acontece na Terra.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9026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528687603"/>
              </p:ext>
            </p:extLst>
          </p:nvPr>
        </p:nvGraphicFramePr>
        <p:xfrm>
          <a:off x="648585" y="936169"/>
          <a:ext cx="7857461" cy="481986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19862">
                <a:tc>
                  <a:txBody>
                    <a:bodyPr/>
                    <a:lstStyle/>
                    <a:p>
                      <a:pPr marL="342900" indent="-342900" algn="just">
                        <a:buAutoNum type="arabicPeriod" startAt="501"/>
                      </a:pPr>
                      <a:r>
                        <a:rPr lang="pt-BR" sz="2000" dirty="0"/>
                        <a:t> Por que a ação dos Espíritos em nossa vida é oculta, e por que, quando eles nos protegem, não o fazem de maneira ostensiva?</a:t>
                      </a:r>
                    </a:p>
                    <a:p>
                      <a:pPr marL="0" indent="0" algn="just">
                        <a:buNone/>
                      </a:pPr>
                      <a:endParaRPr lang="pt-BR" sz="2400" dirty="0"/>
                    </a:p>
                    <a:p>
                      <a:pPr algn="just"/>
                      <a:r>
                        <a:rPr lang="pt-BR" sz="2000" dirty="0">
                          <a:solidFill>
                            <a:srgbClr val="FFFF00"/>
                          </a:solidFill>
                        </a:rPr>
                        <a:t>R. Se contásseis com o seu apoio, não agiríeis por vós mesmos e o vosso Espírito não progrediria. Para que ele possa adiantar-se, necessita de experiência, e em geral é preciso que a adquira à sua custa; é necessário que exercite as suas forças, sem o que seria como uma criança a quem não deixam andar sozinha. A ação dos Espíritos que vos querem bem é sempre regulada de maneira a vos deixar o livre arbítrio, porque se não tivésseis responsabilidade não vos adiantaríeis na senda que vos deve conduzir a Deus. Não vendo quem o ampare, o homem se entrega às suas próprias forças, não obstante, o seu guia vela por ele e de quando em quando o adverte do perigo.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8736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990780"/>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r>
                        <a:rPr lang="pt-BR" sz="2000" dirty="0"/>
                        <a:t>502.	O Espírito protetor que consegue conduzir o seu protegido pelo bom caminho experimenta com isso algum bem para si mesmo?</a:t>
                      </a:r>
                    </a:p>
                    <a:p>
                      <a:pPr algn="just"/>
                      <a:endParaRPr lang="pt-BR" sz="2000" dirty="0"/>
                    </a:p>
                    <a:p>
                      <a:pPr algn="just"/>
                      <a:r>
                        <a:rPr lang="pt-BR" sz="2000" dirty="0">
                          <a:solidFill>
                            <a:srgbClr val="FFFF00"/>
                          </a:solidFill>
                        </a:rPr>
                        <a:t>R. É um mérito que lhe é levado em conta, seja para o seu próprio andamento, seja para sua felicidade. Ele se sente feliz quando vê os seus cuidados coroados de sucesso; é para ele um triunfo, como um preceptor triunfa com os sucessos do seu discípulo.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4495981"/>
          <a:ext cx="7857461" cy="145934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459342">
                <a:tc>
                  <a:txBody>
                    <a:bodyPr/>
                    <a:lstStyle/>
                    <a:p>
                      <a:pPr algn="just"/>
                      <a:endParaRPr lang="pt-BR" sz="2000" dirty="0"/>
                    </a:p>
                    <a:p>
                      <a:pPr algn="just"/>
                      <a:r>
                        <a:rPr lang="pt-BR" sz="2000" dirty="0"/>
                        <a:t>502- a. É ele responsável, </a:t>
                      </a:r>
                      <a:r>
                        <a:rPr lang="pt-BR" sz="2000" baseline="0" dirty="0"/>
                        <a:t> </a:t>
                      </a:r>
                      <a:r>
                        <a:rPr lang="pt-BR" sz="2000" dirty="0"/>
                        <a:t>quando não o consegue?</a:t>
                      </a:r>
                    </a:p>
                    <a:p>
                      <a:pPr algn="just"/>
                      <a:endParaRPr lang="pt-BR" sz="2000" dirty="0">
                        <a:solidFill>
                          <a:srgbClr val="FFFF00"/>
                        </a:solidFill>
                      </a:endParaRPr>
                    </a:p>
                    <a:p>
                      <a:pPr algn="just"/>
                      <a:r>
                        <a:rPr lang="pt-BR" sz="2000" dirty="0">
                          <a:solidFill>
                            <a:srgbClr val="FFFF00"/>
                          </a:solidFill>
                        </a:rPr>
                        <a:t>R. Não, pois fez o que dele dependia.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911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54093" y="674258"/>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r>
                        <a:rPr lang="pt-BR" sz="2000" dirty="0"/>
                        <a:t>503.	O Espírito protetor que vê o seu protegido seguir um mau caminho, apesar dos seus avisos, não sofre com isso e não vê assim perturbada a sua felicidade?</a:t>
                      </a:r>
                    </a:p>
                    <a:p>
                      <a:pPr algn="just"/>
                      <a:endParaRPr lang="pt-BR" sz="2000" dirty="0"/>
                    </a:p>
                    <a:p>
                      <a:pPr algn="just"/>
                      <a:r>
                        <a:rPr lang="pt-BR" sz="2000" dirty="0">
                          <a:solidFill>
                            <a:srgbClr val="FFFF00"/>
                          </a:solidFill>
                        </a:rPr>
                        <a:t>R. Sofre com os seus erros, e os lamenta, mas essa aflição nada tem das angústias da paternidade terrena, porque ele sabe que há remédio para o mal e que o que hoje não se fez, amanhã se fará.</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54093" y="3804319"/>
          <a:ext cx="7857461" cy="210411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104112">
                <a:tc>
                  <a:txBody>
                    <a:bodyPr/>
                    <a:lstStyle/>
                    <a:p>
                      <a:pPr algn="just"/>
                      <a:endParaRPr lang="pt-BR" sz="2000" dirty="0"/>
                    </a:p>
                    <a:p>
                      <a:pPr algn="just"/>
                      <a:r>
                        <a:rPr lang="pt-BR" sz="2000" dirty="0"/>
                        <a:t>504.	Podemos sempre saber o nome do nosso Espírito protetor ou anjo da guarda?</a:t>
                      </a:r>
                    </a:p>
                    <a:p>
                      <a:pPr algn="just"/>
                      <a:endParaRPr lang="pt-BR" sz="2000" dirty="0"/>
                    </a:p>
                    <a:p>
                      <a:pPr algn="just"/>
                      <a:r>
                        <a:rPr lang="pt-BR" sz="2000" dirty="0">
                          <a:solidFill>
                            <a:srgbClr val="FFFF00"/>
                          </a:solidFill>
                        </a:rPr>
                        <a:t>R. Como quereis saber nomes que não existem para vós? Acreditais então, que só existem os Espíritos que conheceis?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272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109667915"/>
              </p:ext>
            </p:extLst>
          </p:nvPr>
        </p:nvGraphicFramePr>
        <p:xfrm>
          <a:off x="662499" y="634563"/>
          <a:ext cx="7857461" cy="194451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44514">
                <a:tc>
                  <a:txBody>
                    <a:bodyPr/>
                    <a:lstStyle/>
                    <a:p>
                      <a:pPr algn="just"/>
                      <a:r>
                        <a:rPr lang="pt-BR" sz="2000" dirty="0"/>
                        <a:t>504.a. Como então o invocar, se não o conhecemos?</a:t>
                      </a:r>
                    </a:p>
                    <a:p>
                      <a:pPr algn="just"/>
                      <a:endParaRPr lang="pt-BR" sz="2000" dirty="0"/>
                    </a:p>
                    <a:p>
                      <a:pPr algn="just"/>
                      <a:r>
                        <a:rPr lang="pt-BR" sz="2000" dirty="0">
                          <a:solidFill>
                            <a:srgbClr val="FFFF00"/>
                          </a:solidFill>
                        </a:rPr>
                        <a:t>R. Dai-lhe o nome que quiserdes, o de um Espírito superior pelo qual tendes simpatia e veneração; vosso Espírito protetor atenderá a esse apelo, porque todos os bons Espíritos são irmãos e se assistem mutuamente.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62499" y="2932285"/>
          <a:ext cx="7857461" cy="297614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976146">
                <a:tc>
                  <a:txBody>
                    <a:bodyPr/>
                    <a:lstStyle/>
                    <a:p>
                      <a:pPr algn="just"/>
                      <a:endParaRPr lang="pt-BR" sz="2000" dirty="0"/>
                    </a:p>
                    <a:p>
                      <a:pPr algn="just"/>
                      <a:r>
                        <a:rPr lang="pt-BR" sz="2000" dirty="0"/>
                        <a:t>505.	Os Espíritos protetores que tomam nomes comuns são sempre os de pessoas que tiveram esses nomes?</a:t>
                      </a:r>
                    </a:p>
                    <a:p>
                      <a:pPr algn="just"/>
                      <a:endParaRPr lang="pt-BR" sz="2000" dirty="0"/>
                    </a:p>
                    <a:p>
                      <a:pPr algn="just"/>
                      <a:r>
                        <a:rPr lang="pt-BR" sz="2000" dirty="0">
                          <a:solidFill>
                            <a:srgbClr val="FFFF00"/>
                          </a:solidFill>
                        </a:rPr>
                        <a:t>R. Não, mas Espíritos que lhes são simpáticos e que muitas vezes vêm por sua ordem. Necessitais de um nome: então, eles tomam um que vos inspire confiança. Quando não podeis cumprir pessoalmente uma missão, enviais alguém de vossa confiança, que age em vosso nome.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0284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4" y="779766"/>
          <a:ext cx="7857461" cy="165863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58635">
                <a:tc>
                  <a:txBody>
                    <a:bodyPr/>
                    <a:lstStyle/>
                    <a:p>
                      <a:pPr algn="just"/>
                      <a:r>
                        <a:rPr lang="pt-BR" sz="2000" dirty="0"/>
                        <a:t>506.	Quando estivermos na vida espírita reconheceremos nosso Espírito protetor?</a:t>
                      </a:r>
                    </a:p>
                    <a:p>
                      <a:pPr algn="just"/>
                      <a:endParaRPr lang="pt-BR" sz="2000" dirty="0">
                        <a:solidFill>
                          <a:srgbClr val="FFFF00"/>
                        </a:solidFill>
                      </a:endParaRPr>
                    </a:p>
                    <a:p>
                      <a:pPr algn="just"/>
                      <a:r>
                        <a:rPr lang="pt-BR" sz="2000" dirty="0">
                          <a:solidFill>
                            <a:srgbClr val="FFFF00"/>
                          </a:solidFill>
                        </a:rPr>
                        <a:t>R. Sim, pois frequentemente o conhecestes antes da vossa encarnação.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4" y="2772687"/>
          <a:ext cx="7857461" cy="28661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66111">
                <a:tc>
                  <a:txBody>
                    <a:bodyPr/>
                    <a:lstStyle/>
                    <a:p>
                      <a:pPr algn="just"/>
                      <a:endParaRPr lang="pt-BR" sz="2000" dirty="0"/>
                    </a:p>
                    <a:p>
                      <a:pPr algn="just"/>
                      <a:r>
                        <a:rPr lang="pt-BR" sz="2000" dirty="0"/>
                        <a:t>507.	Os Espíritos protetores pertencem todos à classe dos Espíritos superiores? Podem ser encontrados entre os da classe média? Um pai, por exemplo, pode tornar-se Espírito protetor de seu filho?</a:t>
                      </a:r>
                    </a:p>
                    <a:p>
                      <a:pPr algn="just"/>
                      <a:endParaRPr lang="pt-BR" sz="2000" dirty="0"/>
                    </a:p>
                    <a:p>
                      <a:pPr algn="just"/>
                      <a:r>
                        <a:rPr lang="pt-BR" sz="2000" dirty="0">
                          <a:solidFill>
                            <a:srgbClr val="FFFF00"/>
                          </a:solidFill>
                        </a:rPr>
                        <a:t>R. Pode, mas a proteção supõe um certo grau de elevação, e um poder e uma virtude a mais, concedidos por Deus. O pai que protege o filho pode ser assistido por um Espírito mais elevado.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1215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8518" y="1792629"/>
          <a:ext cx="7857461" cy="277937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79371">
                <a:tc>
                  <a:txBody>
                    <a:bodyPr/>
                    <a:lstStyle/>
                    <a:p>
                      <a:pPr algn="just"/>
                      <a:r>
                        <a:rPr lang="pt-BR" sz="2400" dirty="0"/>
                        <a:t>508.	Os Espíritos que deixaram a Terra em boas condições podem sempre proteger os que amaram e lhe sobreviveram?</a:t>
                      </a:r>
                    </a:p>
                    <a:p>
                      <a:pPr algn="just"/>
                      <a:endParaRPr lang="pt-BR" sz="2400" dirty="0">
                        <a:solidFill>
                          <a:srgbClr val="FFFF00"/>
                        </a:solidFill>
                      </a:endParaRPr>
                    </a:p>
                    <a:p>
                      <a:pPr algn="just"/>
                      <a:r>
                        <a:rPr lang="pt-BR" sz="2400" dirty="0">
                          <a:solidFill>
                            <a:srgbClr val="FFFF00"/>
                          </a:solidFill>
                        </a:rPr>
                        <a:t>R. Seu poder é mais ou menos restrito; a posição em que se encontram nem sempre lhes permite inteira liberdade de ação.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804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127302636"/>
              </p:ext>
            </p:extLst>
          </p:nvPr>
        </p:nvGraphicFramePr>
        <p:xfrm>
          <a:off x="715697" y="1093923"/>
          <a:ext cx="7857461" cy="439247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92477">
                <a:tc>
                  <a:txBody>
                    <a:bodyPr/>
                    <a:lstStyle/>
                    <a:p>
                      <a:pPr algn="just"/>
                      <a:r>
                        <a:rPr lang="pt-BR" sz="2000" dirty="0"/>
                        <a:t>509.	Os homens no estado selvagem ou de inferioridade moral têm igualmente seus Espíritos protetores, e nesse caso esses Espíritos são de uma ordem tão elevada como os dos homens adiantados?</a:t>
                      </a:r>
                    </a:p>
                    <a:p>
                      <a:pPr algn="just"/>
                      <a:endParaRPr lang="pt-BR" sz="2000" dirty="0"/>
                    </a:p>
                    <a:p>
                      <a:pPr algn="just"/>
                      <a:r>
                        <a:rPr lang="pt-BR" sz="2000" dirty="0">
                          <a:solidFill>
                            <a:srgbClr val="FFFF00"/>
                          </a:solidFill>
                        </a:rPr>
                        <a:t>R. Cada homem tem um Espírito que vela por ele, mas as missões são relativas ao seu objeto. Não dareis a uma criança que aprende a ler um professor de Filosofia. O progresso do Espírito familiar segue o do Espírito protegido. Tendo um Espírito superior que vela por vós, podeis também vos tornar o protetor de um Espírito que vos seja inferior, e o progresso que o ajudardes a fazer contribuirá para o vosso adiantamento. Deus não pede ao Espírito mais do que aquilo que comporte a sua natureza e o grau a que tenha atingido.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8287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20254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202542">
                <a:tc>
                  <a:txBody>
                    <a:bodyPr/>
                    <a:lstStyle/>
                    <a:p>
                      <a:pPr algn="just"/>
                      <a:r>
                        <a:rPr lang="pt-BR" sz="2000" dirty="0"/>
                        <a:t>510.	Quando o pai que vela pelo filho se reencarna, continua ainda a velar por ele?</a:t>
                      </a:r>
                    </a:p>
                    <a:p>
                      <a:pPr algn="just"/>
                      <a:endParaRPr lang="pt-BR" sz="2000" dirty="0"/>
                    </a:p>
                    <a:p>
                      <a:pPr algn="just"/>
                      <a:r>
                        <a:rPr lang="pt-BR" sz="2000" dirty="0">
                          <a:solidFill>
                            <a:srgbClr val="FFFF00"/>
                          </a:solidFill>
                        </a:rPr>
                        <a:t>R. Isso é mais difícil, mas ele pede, num momento de desprendimento, que um Espírito simpático o assista nessa missão. Aliás, os Espíritos só aceitam missões que podem cumprir até o fim. O Espírito encarnado, sobretudo nos mundos de existência material, está demasiado sujeito ao corpo para poder devotar-se inteiramente a outro, ou seja, assisti-lo pessoalmente. Eis porque os não suficientemente elevados estão sob a assistência de Espíritos que lhes são superiores, de tal maneira que, se um faltar, por um motivo qualquer, será substituído por outro.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71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27787" y="413204"/>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just"/>
                      <a:r>
                        <a:rPr lang="pt-BR" sz="2000" dirty="0"/>
                        <a:t>511.	Além do Espírito protetor, um mau Espírito é ligado a cada indivíduo, com o fim de impulsioná-lo ao mal e de lhe propiciar uma ocasião de lutar entre o bem e o mal?</a:t>
                      </a:r>
                    </a:p>
                    <a:p>
                      <a:pPr algn="just"/>
                      <a:endParaRPr lang="pt-BR" sz="2000" dirty="0"/>
                    </a:p>
                    <a:p>
                      <a:pPr algn="just"/>
                      <a:r>
                        <a:rPr lang="pt-BR" sz="2000" dirty="0">
                          <a:solidFill>
                            <a:srgbClr val="FFFF00"/>
                          </a:solidFill>
                        </a:rPr>
                        <a:t>R. Ligado, não é bem o termo. É bem verdade que os maus Espíritos procuram desviar o homem do bom caminho, quando encontram ocasião, mas quando um deles se liga a um indivíduo o faz por si mesmo, porque espera ser escutado; então, haverá luta entre o bom e o mau e vencerá aquele a cujo domínio o homem se entregar</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27786" y="4152865"/>
          <a:ext cx="7857461" cy="200175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01750">
                <a:tc>
                  <a:txBody>
                    <a:bodyPr/>
                    <a:lstStyle/>
                    <a:p>
                      <a:pPr algn="just"/>
                      <a:endParaRPr lang="pt-BR" sz="2000" dirty="0"/>
                    </a:p>
                    <a:p>
                      <a:pPr algn="just"/>
                      <a:r>
                        <a:rPr lang="pt-BR" sz="2000" dirty="0"/>
                        <a:t>512.	Podemos ter muitos Espíritos protetores?</a:t>
                      </a:r>
                    </a:p>
                    <a:p>
                      <a:pPr algn="just"/>
                      <a:endParaRPr lang="pt-BR" sz="2000" dirty="0"/>
                    </a:p>
                    <a:p>
                      <a:pPr algn="just"/>
                      <a:r>
                        <a:rPr lang="pt-BR" sz="2000" dirty="0">
                          <a:solidFill>
                            <a:srgbClr val="FFFF00"/>
                          </a:solidFill>
                        </a:rPr>
                        <a:t>R. Cada homem tem sempre Espíritos simpáticos, mais ou menos elevados, que lhe dedicam afeição e se interessam por ele, como há também os que o assistem no mal.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5565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347865" y="2510898"/>
            <a:ext cx="5328592" cy="221424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20000"/>
          </a:bodyPr>
          <a:lstStyle/>
          <a:p>
            <a:pPr algn="just" hangingPunct="0"/>
            <a:r>
              <a:rPr lang="pt-BR" sz="3600" i="1" dirty="0"/>
              <a:t>466. Deus permite a má influência para </a:t>
            </a:r>
            <a:r>
              <a:rPr lang="pt-BR" sz="3600" i="1" u="sng" dirty="0"/>
              <a:t>testar a fé, a constância no bem</a:t>
            </a:r>
            <a:r>
              <a:rPr lang="pt-BR" sz="3600" i="1" dirty="0"/>
              <a:t>, mas sempre haverá alguém influenciando para o bem. </a:t>
            </a:r>
          </a:p>
        </p:txBody>
      </p:sp>
      <p:pic>
        <p:nvPicPr>
          <p:cNvPr id="7169" name="Picture 1" descr="C:\Users\Gracinha\Pictures\247052_207590382613081_100000863618972_545668_7149825_n.jpg"/>
          <p:cNvPicPr>
            <a:picLocks noChangeAspect="1" noChangeArrowheads="1"/>
          </p:cNvPicPr>
          <p:nvPr/>
        </p:nvPicPr>
        <p:blipFill>
          <a:blip r:embed="rId3" cstate="print"/>
          <a:srcRect/>
          <a:stretch>
            <a:fillRect/>
          </a:stretch>
        </p:blipFill>
        <p:spPr bwMode="auto">
          <a:xfrm>
            <a:off x="467545" y="1916832"/>
            <a:ext cx="2868319" cy="3240360"/>
          </a:xfrm>
          <a:prstGeom prst="ellipse">
            <a:avLst/>
          </a:prstGeom>
          <a:ln w="190500" cap="rnd">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 Box 5"/>
          <p:cNvSpPr txBox="1">
            <a:spLocks noChangeArrowheads="1"/>
          </p:cNvSpPr>
          <p:nvPr/>
        </p:nvSpPr>
        <p:spPr bwMode="auto">
          <a:xfrm>
            <a:off x="1043608" y="5373216"/>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466)</a:t>
            </a:r>
          </a:p>
        </p:txBody>
      </p:sp>
    </p:spTree>
    <p:extLst>
      <p:ext uri="{BB962C8B-B14F-4D97-AF65-F5344CB8AC3E}">
        <p14:creationId xmlns:p14="http://schemas.microsoft.com/office/powerpoint/2010/main" val="39608117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2031" y="990781"/>
          <a:ext cx="7857461" cy="172897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728973">
                <a:tc>
                  <a:txBody>
                    <a:bodyPr/>
                    <a:lstStyle/>
                    <a:p>
                      <a:pPr algn="just"/>
                      <a:r>
                        <a:rPr lang="pt-BR" sz="2000" dirty="0"/>
                        <a:t>513.	Agem os Espíritos simpáticos em virtude de uma missão?</a:t>
                      </a:r>
                    </a:p>
                    <a:p>
                      <a:pPr algn="just"/>
                      <a:endParaRPr lang="pt-BR" sz="2000" dirty="0"/>
                    </a:p>
                    <a:p>
                      <a:pPr algn="just"/>
                      <a:r>
                        <a:rPr lang="pt-BR" sz="2000" dirty="0">
                          <a:solidFill>
                            <a:srgbClr val="FFFF00"/>
                          </a:solidFill>
                        </a:rPr>
                        <a:t>R. Às vezes podem ter uma missão temporária, mas em geral são apenas solicitados pela similitude de pensamentos e de sentimentos, no bem como no mal.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72031" y="3335396"/>
          <a:ext cx="7857461" cy="196343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63435">
                <a:tc>
                  <a:txBody>
                    <a:bodyPr/>
                    <a:lstStyle/>
                    <a:p>
                      <a:pPr algn="just"/>
                      <a:endParaRPr lang="pt-BR" sz="2000" dirty="0"/>
                    </a:p>
                    <a:p>
                      <a:pPr algn="just"/>
                      <a:r>
                        <a:rPr lang="pt-BR" sz="2000" dirty="0"/>
                        <a:t>513.a  Parece resultar daí que os Espíritos simpáticos podem ser bons ou maus?</a:t>
                      </a:r>
                    </a:p>
                    <a:p>
                      <a:pPr algn="just"/>
                      <a:endParaRPr lang="pt-BR" sz="2000" dirty="0">
                        <a:solidFill>
                          <a:srgbClr val="FFFF00"/>
                        </a:solidFill>
                      </a:endParaRPr>
                    </a:p>
                    <a:p>
                      <a:pPr algn="just"/>
                      <a:r>
                        <a:rPr lang="pt-BR" sz="2000" dirty="0">
                          <a:solidFill>
                            <a:srgbClr val="FFFF00"/>
                          </a:solidFill>
                        </a:rPr>
                        <a:t>R. Sim, o homem encontra sempre Espíritos que simpatizam com ele, qualquer que seja o seu caráter.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5792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0530" y="1351650"/>
          <a:ext cx="7857461" cy="38182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18227">
                <a:tc>
                  <a:txBody>
                    <a:bodyPr/>
                    <a:lstStyle/>
                    <a:p>
                      <a:pPr algn="just"/>
                      <a:r>
                        <a:rPr lang="pt-BR" sz="2000" dirty="0"/>
                        <a:t>514.	Os Espíritos familiares são a mesma coisa que os Espíritos simpáticos ou os Espíritos protetores?</a:t>
                      </a:r>
                    </a:p>
                    <a:p>
                      <a:pPr algn="just"/>
                      <a:endParaRPr lang="pt-BR" sz="2000" dirty="0"/>
                    </a:p>
                    <a:p>
                      <a:pPr algn="just"/>
                      <a:r>
                        <a:rPr lang="pt-BR" sz="2000" dirty="0">
                          <a:solidFill>
                            <a:srgbClr val="FFFF00"/>
                          </a:solidFill>
                        </a:rPr>
                        <a:t>R. Há muitas gradações na proteção e na simpatia. Dai-lhes os nomes que quiserdes. O Espírito familiar é antes de tudo o amigo da casa.</a:t>
                      </a:r>
                    </a:p>
                    <a:p>
                      <a:pPr algn="just"/>
                      <a:r>
                        <a:rPr lang="pt-BR" sz="2000" dirty="0">
                          <a:solidFill>
                            <a:srgbClr val="FFFF00"/>
                          </a:solidFill>
                        </a:rPr>
                        <a:t>Das explicações acima e das observações feitas sobre a natureza dos Espíritos que se ligam ao homem, pode deduzir-se o seguinte:</a:t>
                      </a:r>
                    </a:p>
                    <a:p>
                      <a:pPr algn="just"/>
                      <a:r>
                        <a:rPr lang="pt-BR" sz="2000" dirty="0">
                          <a:solidFill>
                            <a:srgbClr val="FFFF00"/>
                          </a:solidFill>
                        </a:rPr>
                        <a:t>O Espírito protetor, anjo da guarda ou bom gênio é aquele que tem por missão seguir o homem na vida e o ajudar a progredir. É sempre de uma natureza superior à do protegido.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3822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3190" y="936169"/>
          <a:ext cx="7857461" cy="4846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46320">
                <a:tc>
                  <a:txBody>
                    <a:bodyPr/>
                    <a:lstStyle/>
                    <a:p>
                      <a:pPr algn="just"/>
                      <a:r>
                        <a:rPr lang="pt-BR" sz="2400" dirty="0"/>
                        <a:t>Os Espíritos familiares se ligam a certas pessoas por meio de laços mais ou menos duráveis, com o fim de ajudá-las na medida do seu poder, frequentemente bastante limitado. São bons, mas às vezes pouco adiantados e mesmo levianos; ocupam-se voluntariamente de pormenores da vida íntima e só agem por ordem ou com a permissão dos Espíritos protetores.</a:t>
                      </a:r>
                    </a:p>
                    <a:p>
                      <a:pPr algn="just"/>
                      <a:r>
                        <a:rPr lang="pt-BR" sz="2400" dirty="0"/>
                        <a:t>Os Espíritos simpáticos são os que atraímos a nós por afeições particulares e uma certa semelhança de gostos e de sentimentos, tanto no bem como no mal. A duração de suas relações é quase sempre subordinada as circunstâncias.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531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7779" y="2088987"/>
          <a:ext cx="7857461" cy="26517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51760">
                <a:tc>
                  <a:txBody>
                    <a:bodyPr/>
                    <a:lstStyle/>
                    <a:p>
                      <a:pPr algn="just"/>
                      <a:r>
                        <a:rPr lang="pt-BR" sz="2400" dirty="0"/>
                        <a:t>O mau gênio é um Espírito imperfeito ou perverso que se liga ao homem com o fim de o desviar do bem, mas age pelo seu próprio impulso e não em virtude de uma missão. Sua tenacidade está na razão do acesso mais fácil ou mais difícil que encontre. O homem é sempre livre de ouvir a sua voz ou de a repelir.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1350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908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90819">
                <a:tc>
                  <a:txBody>
                    <a:bodyPr/>
                    <a:lstStyle/>
                    <a:p>
                      <a:pPr algn="just"/>
                      <a:r>
                        <a:rPr lang="pt-BR" sz="2400" dirty="0"/>
                        <a:t>515.	Que se deve pensar dessas pessoas que parecem ligar-se a certos indivíduos para leva-los fatalmente à perdição ou para guiá-los no bom caminho?</a:t>
                      </a:r>
                    </a:p>
                    <a:p>
                      <a:pPr algn="just"/>
                      <a:endParaRPr lang="pt-BR" sz="2400" dirty="0"/>
                    </a:p>
                    <a:p>
                      <a:pPr algn="just"/>
                      <a:r>
                        <a:rPr lang="pt-BR" sz="2400" dirty="0">
                          <a:solidFill>
                            <a:srgbClr val="FFFF00"/>
                          </a:solidFill>
                        </a:rPr>
                        <a:t>R. Algumas pessoas exercem um efeito sobre outras, uma espécie de fascinação que parece irresistível. Quando isso acontece para o mal, são maus Espíritos, de que se servem outros maus Espíritos para melhor subjugarem as suas vítimas. Deus pode permiti-lo para vos experimentar.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7551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391436" y="431409"/>
          <a:ext cx="8430322" cy="2768991"/>
        </p:xfrm>
        <a:graphic>
          <a:graphicData uri="http://schemas.openxmlformats.org/drawingml/2006/table">
            <a:tbl>
              <a:tblPr firstRow="1" bandRow="1">
                <a:tableStyleId>{5C22544A-7EE6-4342-B048-85BDC9FD1C3A}</a:tableStyleId>
              </a:tblPr>
              <a:tblGrid>
                <a:gridCol w="8430322">
                  <a:extLst>
                    <a:ext uri="{9D8B030D-6E8A-4147-A177-3AD203B41FA5}">
                      <a16:colId xmlns:a16="http://schemas.microsoft.com/office/drawing/2014/main" val="1244802210"/>
                    </a:ext>
                  </a:extLst>
                </a:gridCol>
              </a:tblGrid>
              <a:tr h="2768991">
                <a:tc>
                  <a:txBody>
                    <a:bodyPr/>
                    <a:lstStyle/>
                    <a:p>
                      <a:pPr algn="just"/>
                      <a:r>
                        <a:rPr lang="pt-BR" sz="2400" dirty="0"/>
                        <a:t>516.	Nosso bom e nosso mau gênio poderiam encarnar- se, para nos acompanharem na vida de maneira mais direta?</a:t>
                      </a:r>
                    </a:p>
                    <a:p>
                      <a:pPr algn="just"/>
                      <a:endParaRPr lang="pt-BR" sz="2400" dirty="0"/>
                    </a:p>
                    <a:p>
                      <a:pPr algn="just"/>
                      <a:r>
                        <a:rPr lang="pt-BR" sz="2400" dirty="0">
                          <a:solidFill>
                            <a:srgbClr val="FFFF00"/>
                          </a:solidFill>
                        </a:rPr>
                        <a:t>R. Isso acontece algumas vezes, mas frequentemente, também, eles encarregam dessa missão outros Espíritos encarnados, que lhes são simpáticos.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391436" y="3563815"/>
          <a:ext cx="8430322" cy="3048000"/>
        </p:xfrm>
        <a:graphic>
          <a:graphicData uri="http://schemas.openxmlformats.org/drawingml/2006/table">
            <a:tbl>
              <a:tblPr firstRow="1" bandRow="1">
                <a:tableStyleId>{5C22544A-7EE6-4342-B048-85BDC9FD1C3A}</a:tableStyleId>
              </a:tblPr>
              <a:tblGrid>
                <a:gridCol w="8430322">
                  <a:extLst>
                    <a:ext uri="{9D8B030D-6E8A-4147-A177-3AD203B41FA5}">
                      <a16:colId xmlns:a16="http://schemas.microsoft.com/office/drawing/2014/main" val="1244802210"/>
                    </a:ext>
                  </a:extLst>
                </a:gridCol>
              </a:tblGrid>
              <a:tr h="3048000">
                <a:tc>
                  <a:txBody>
                    <a:bodyPr/>
                    <a:lstStyle/>
                    <a:p>
                      <a:pPr algn="just"/>
                      <a:endParaRPr lang="pt-BR" sz="2400" dirty="0"/>
                    </a:p>
                    <a:p>
                      <a:pPr algn="just"/>
                      <a:r>
                        <a:rPr lang="pt-BR" sz="2400" dirty="0"/>
                        <a:t>517.	Há Espíritos que se ligam a toda uma família para protegê-la?</a:t>
                      </a:r>
                    </a:p>
                    <a:p>
                      <a:pPr algn="just"/>
                      <a:endParaRPr lang="pt-BR" sz="2400" dirty="0"/>
                    </a:p>
                    <a:p>
                      <a:pPr algn="just"/>
                      <a:r>
                        <a:rPr lang="pt-BR" sz="2400" dirty="0">
                          <a:solidFill>
                            <a:srgbClr val="FFFF00"/>
                          </a:solidFill>
                        </a:rPr>
                        <a:t>R. Alguns Espíritos se ligam aos membros de uma mesma família, que vivem juntos e são unidos por afeição, mas não acrediteis em espíritos protetores do orgulho das raças.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622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4341" y="713144"/>
          <a:ext cx="7857461" cy="538285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382856">
                <a:tc>
                  <a:txBody>
                    <a:bodyPr/>
                    <a:lstStyle/>
                    <a:p>
                      <a:pPr algn="just"/>
                      <a:r>
                        <a:rPr lang="pt-BR" sz="2000" dirty="0"/>
                        <a:t>518.	Sendo os Espíritos atraídos aos indivíduos por simpatia, serão igualmente a reuniões de indivíduos, por motivos particulares?</a:t>
                      </a:r>
                    </a:p>
                    <a:p>
                      <a:pPr algn="just"/>
                      <a:endParaRPr lang="pt-BR" sz="2000" dirty="0"/>
                    </a:p>
                    <a:p>
                      <a:pPr algn="just"/>
                      <a:r>
                        <a:rPr lang="pt-BR" sz="2000" dirty="0">
                          <a:solidFill>
                            <a:srgbClr val="FFFF00"/>
                          </a:solidFill>
                        </a:rPr>
                        <a:t>Os Espíritos vão de preferência aonde estão os seus semelhantes, pois nesses lugares podem estar à vontade e mais seguros de ser ouvidos. O homem atrai os Espíritos em razão de suas tendências, quer esteja só ou constitua um todo coletivo, como uma sociedade, uma cidade ou um povo. Há, pois, sociedades, cidades e povos que são assistidos por Espíritos mais ou menos elevados, segundo o seu caráter e as paixões que os dominam. Os Espíritos imperfeitos se afastam dos que os repelem, e disso resulta que o aperfeiçoamento moral de um todo coletivo, como o dos indivíduos, tende a afastar os maus Espíritos e a atrair os bons, que despertam e mantêm o sentimento do bem nas massas, da mesma maneira por que outros podem insuflar-lhes as más paixões.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3331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5477" y="866697"/>
          <a:ext cx="7857461" cy="192826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8265">
                <a:tc>
                  <a:txBody>
                    <a:bodyPr/>
                    <a:lstStyle/>
                    <a:p>
                      <a:pPr algn="just"/>
                      <a:r>
                        <a:rPr lang="pt-BR" sz="2000" dirty="0"/>
                        <a:t>519.	As aglomerações de indivíduos, como as sociedades, as cidades, as nações, têm os seus Espíritos protetores especiais?</a:t>
                      </a:r>
                    </a:p>
                    <a:p>
                      <a:pPr algn="just"/>
                      <a:endParaRPr lang="pt-BR" sz="2000" dirty="0"/>
                    </a:p>
                    <a:p>
                      <a:pPr algn="just"/>
                      <a:r>
                        <a:rPr lang="pt-BR" sz="2000" dirty="0">
                          <a:solidFill>
                            <a:srgbClr val="FFFF00"/>
                          </a:solidFill>
                        </a:rPr>
                        <a:t>R. Sim, porque essas reuniões são de individualidades coletivas que marcham para um objetivo comum e têm necessidade de uma direção superior.</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724954838"/>
              </p:ext>
            </p:extLst>
          </p:nvPr>
        </p:nvGraphicFramePr>
        <p:xfrm>
          <a:off x="695477" y="3736562"/>
          <a:ext cx="7857461" cy="203377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33774">
                <a:tc>
                  <a:txBody>
                    <a:bodyPr/>
                    <a:lstStyle/>
                    <a:p>
                      <a:pPr algn="just"/>
                      <a:endParaRPr lang="pt-BR" sz="2000" dirty="0"/>
                    </a:p>
                    <a:p>
                      <a:pPr algn="just"/>
                      <a:r>
                        <a:rPr lang="pt-BR" sz="2000" dirty="0"/>
                        <a:t>520.	Os Espíritos protetores das massas são de natureza mais elevada que a dos que se ligam aos indivíduos?</a:t>
                      </a:r>
                    </a:p>
                    <a:p>
                      <a:pPr algn="just"/>
                      <a:endParaRPr lang="pt-BR" sz="2000" dirty="0"/>
                    </a:p>
                    <a:p>
                      <a:pPr algn="just"/>
                      <a:r>
                        <a:rPr lang="pt-BR" sz="2000" dirty="0">
                          <a:solidFill>
                            <a:srgbClr val="FFFF00"/>
                          </a:solidFill>
                        </a:rPr>
                        <a:t>R. Tudo é relativo ao grau de adiantamento, das massas como dos indivíduos.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349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24086" y="1194994"/>
          <a:ext cx="7857461" cy="439691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96914">
                <a:tc>
                  <a:txBody>
                    <a:bodyPr/>
                    <a:lstStyle/>
                    <a:p>
                      <a:pPr algn="just"/>
                      <a:r>
                        <a:rPr lang="pt-BR" sz="2000" dirty="0"/>
                        <a:t>521.	Alguns Espíritos podem ajudar o progresso das artes, protegendo os que delas se ocupam?</a:t>
                      </a:r>
                    </a:p>
                    <a:p>
                      <a:pPr algn="just"/>
                      <a:endParaRPr lang="pt-BR" sz="2000" dirty="0"/>
                    </a:p>
                    <a:p>
                      <a:pPr algn="just"/>
                      <a:r>
                        <a:rPr lang="pt-BR" sz="2000" dirty="0">
                          <a:solidFill>
                            <a:srgbClr val="FFFF00"/>
                          </a:solidFill>
                        </a:rPr>
                        <a:t>R. Há Espíritos protetores especiais e que assistem aos que os invocam, quando os julgam dignos; mas que quereis que eles façam com os que creem ser o que não são? Eles não podem fazer os cegos verem nem os surdos ouvirem.</a:t>
                      </a:r>
                    </a:p>
                    <a:p>
                      <a:pPr algn="just"/>
                      <a:r>
                        <a:rPr lang="pt-BR" sz="2000" dirty="0">
                          <a:solidFill>
                            <a:srgbClr val="FFFF00"/>
                          </a:solidFill>
                        </a:rPr>
                        <a:t>Os antigos haviam feito desses Espíritos divindades especiais. As Musas eram personificação alegórica dos Espíritos protetores das ciências e das artes, como designavam pelos nomes de lares e penates os Espíritos protetores da família. Entre os modernos, as artes, as diferentes indústrias, as cidades, os países têm também seus patronos ou protetores, que são os Espíritos superiores, mas sob outros nomes.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2604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5200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20023">
                <a:tc>
                  <a:txBody>
                    <a:bodyPr/>
                    <a:lstStyle/>
                    <a:p>
                      <a:pPr algn="just"/>
                      <a:r>
                        <a:rPr lang="pt-BR" sz="2400" dirty="0"/>
                        <a:t>Cada homem tendo os seus Espíritos simpáticos, disso resulta que em todas as coletividades a generalidade dos Espíritos simpáticos está em relação com a generalidade dos indivíduos; que os Espíritos estranhos são para elas atraídos pela identidade de gostos e de pensamentos; em uma palavra, que essas aglomerações, tão bem como os indivíduos, são mais ou menos bem envolvidas, assistidas e influenciadas, segundo a natureza dos pensamentos da multidão.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4265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347864" y="1983336"/>
            <a:ext cx="5256584" cy="309634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just"/>
            <a:r>
              <a:rPr lang="pt-BR" sz="3200" i="1" dirty="0"/>
              <a:t>É assim que Deus deixa à nossa </a:t>
            </a:r>
            <a:r>
              <a:rPr lang="pt-BR" sz="3200" i="1" u="sng" dirty="0"/>
              <a:t>consciência</a:t>
            </a:r>
            <a:r>
              <a:rPr lang="pt-BR" sz="3200" i="1" dirty="0"/>
              <a:t> a escolha do caminho que devemos seguir e a liberdade de ceder a uma ou outra das influências contrárias que se exercem sobre nós.</a:t>
            </a:r>
            <a:endParaRPr lang="pt-BR" sz="3200" dirty="0"/>
          </a:p>
        </p:txBody>
      </p:sp>
      <p:sp>
        <p:nvSpPr>
          <p:cNvPr id="6" name="Text Box 5"/>
          <p:cNvSpPr txBox="1">
            <a:spLocks noChangeArrowheads="1"/>
          </p:cNvSpPr>
          <p:nvPr/>
        </p:nvSpPr>
        <p:spPr bwMode="auto">
          <a:xfrm>
            <a:off x="1043608" y="5370970"/>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466)</a:t>
            </a:r>
          </a:p>
        </p:txBody>
      </p:sp>
      <p:pic>
        <p:nvPicPr>
          <p:cNvPr id="5" name="Picture 2" descr="C:\Users\Gracinha\Pictures\estudante-duvida-fundo3.jpg"/>
          <p:cNvPicPr>
            <a:picLocks noChangeAspect="1" noChangeArrowheads="1"/>
          </p:cNvPicPr>
          <p:nvPr/>
        </p:nvPicPr>
        <p:blipFill>
          <a:blip r:embed="rId3" cstate="print"/>
          <a:srcRect/>
          <a:stretch>
            <a:fillRect/>
          </a:stretch>
        </p:blipFill>
        <p:spPr bwMode="auto">
          <a:xfrm>
            <a:off x="539552" y="1648222"/>
            <a:ext cx="2520280" cy="3458148"/>
          </a:xfrm>
          <a:prstGeom prst="round2DiagRect">
            <a:avLst>
              <a:gd name="adj1" fmla="val 16667"/>
              <a:gd name="adj2" fmla="val 0"/>
            </a:avLst>
          </a:prstGeom>
          <a:ln w="88900" cap="sq">
            <a:solidFill>
              <a:schemeClr val="bg1">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8555267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15492" y="635085"/>
          <a:ext cx="7857461" cy="5577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577840">
                <a:tc>
                  <a:txBody>
                    <a:bodyPr/>
                    <a:lstStyle/>
                    <a:p>
                      <a:pPr algn="just"/>
                      <a:r>
                        <a:rPr lang="pt-BR" sz="2400" dirty="0"/>
                        <a:t>Entre os povos, as causas de atração dos Espíritos são os costumes, os hábitos, o caráter dominante, as leis, sobretudo, porque o caráter da nação se reflete nas suas leis. Os homens que fazem reinar a justiça entre eles combatem a influência dos maus Espíritos. Por toda parte onde a lei consagra medidas injustas, contrárias à humanidade, os bons Espíritos estão em minoria e a massa dos maus, que para ali afluem, entretêm a nação nas suas ideias e paralisam as boas influências parciais, que ficam perdidas na multidão, como espigas isoladas em meio de espinhadeiros. Estudando-se os costumes dos povos, ou de qualquer reunião de homens, é fácil, portanto, fazer ideia da população oculta que se imiscui nos seus pensamentos e nas suas ações [31].</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1876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0308" y="1961223"/>
          <a:ext cx="8003046" cy="2834640"/>
        </p:xfrm>
        <a:graphic>
          <a:graphicData uri="http://schemas.openxmlformats.org/drawingml/2006/table">
            <a:tbl>
              <a:tblPr firstRow="1" bandRow="1">
                <a:tableStyleId>{5C22544A-7EE6-4342-B048-85BDC9FD1C3A}</a:tableStyleId>
              </a:tblPr>
              <a:tblGrid>
                <a:gridCol w="8003046">
                  <a:extLst>
                    <a:ext uri="{9D8B030D-6E8A-4147-A177-3AD203B41FA5}">
                      <a16:colId xmlns:a16="http://schemas.microsoft.com/office/drawing/2014/main" val="1244802210"/>
                    </a:ext>
                  </a:extLst>
                </a:gridCol>
              </a:tblGrid>
              <a:tr h="2834640">
                <a:tc>
                  <a:txBody>
                    <a:bodyPr/>
                    <a:lstStyle/>
                    <a:p>
                      <a:pPr algn="just"/>
                      <a:r>
                        <a:rPr lang="pt-BR" sz="2000" dirty="0"/>
                        <a:t>[31]	Neste comentário às respostas dos Espíritos, Kardec nos oferece duas indicações importantes: a primeira, referente à interpretação espírita da Mitologia, que modifica tudo quanto os estudos puramente humanos do assunto firmaram a respeito, até hoje, pois mostra que os deuses mitológicos realmente existiam, como Espíritos; a segunda, referente à Sociologia, que à luz do Espiritismo reveste-se também de novo aspecto, exigindo o estudo da interação das coletividades espirituais e humanas, para a boa compreensão dos processos sociais.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86260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72" y="857250"/>
            <a:ext cx="9164471" cy="5143500"/>
          </a:xfrm>
        </p:spPr>
      </p:pic>
      <p:sp>
        <p:nvSpPr>
          <p:cNvPr id="3" name="Retângulo 2"/>
          <p:cNvSpPr/>
          <p:nvPr/>
        </p:nvSpPr>
        <p:spPr>
          <a:xfrm>
            <a:off x="2047165" y="4884861"/>
            <a:ext cx="6974006" cy="71558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t-BR" sz="4050" b="1" i="0" u="none" strike="noStrike" kern="1200" cap="none" spc="0" normalizeH="0" baseline="0" noProof="0" dirty="0">
                <a:ln w="0">
                  <a:solidFill>
                    <a:prstClr val="black"/>
                  </a:solidFill>
                </a:ln>
                <a:solidFill>
                  <a:srgbClr val="0000FF"/>
                </a:solidFill>
                <a:effectLst>
                  <a:outerShdw blurRad="38100" dist="19050" dir="2700000" algn="tl" rotWithShape="0">
                    <a:prstClr val="black">
                      <a:alpha val="40000"/>
                    </a:prstClr>
                  </a:outerShdw>
                </a:effectLst>
                <a:uLnTx/>
                <a:uFillTx/>
                <a:latin typeface="Constantia" panose="02030602050306030303" pitchFamily="18" charset="0"/>
                <a:ea typeface="+mn-ea"/>
                <a:cs typeface="+mn-cs"/>
              </a:rPr>
              <a:t>ANJOS GUARDIÃES</a:t>
            </a:r>
          </a:p>
        </p:txBody>
      </p:sp>
      <p:sp>
        <p:nvSpPr>
          <p:cNvPr id="5" name="Retângulo 4"/>
          <p:cNvSpPr/>
          <p:nvPr/>
        </p:nvSpPr>
        <p:spPr>
          <a:xfrm>
            <a:off x="3869140" y="3682134"/>
            <a:ext cx="5046260" cy="784830"/>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Evangelho Segundo o Espiritismo Capítulo XXVIII, item 11, Coletânea de preces espíritas.</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489 </a:t>
            </a:r>
            <a:r>
              <a:rPr kumimoji="0" lang="pt-BR" sz="135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 521</a:t>
            </a: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Tree>
    <p:extLst>
      <p:ext uri="{BB962C8B-B14F-4D97-AF65-F5344CB8AC3E}">
        <p14:creationId xmlns:p14="http://schemas.microsoft.com/office/powerpoint/2010/main" val="331571604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5" name="CaixaDeTexto 4"/>
          <p:cNvSpPr txBox="1"/>
          <p:nvPr/>
        </p:nvSpPr>
        <p:spPr>
          <a:xfrm>
            <a:off x="3345572" y="2312898"/>
            <a:ext cx="5589611" cy="3000821"/>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489. Há Espíritos que se ligam a um indivíduo em particular para protegê-lo?</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Sim, o irmão espiritual; é o que chamais de bom Espírito ou bom gênio.</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7" name="Retângulo 6"/>
          <p:cNvSpPr/>
          <p:nvPr/>
        </p:nvSpPr>
        <p:spPr>
          <a:xfrm>
            <a:off x="3910084" y="5140595"/>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489.</a:t>
            </a:r>
          </a:p>
        </p:txBody>
      </p:sp>
    </p:spTree>
    <p:extLst>
      <p:ext uri="{BB962C8B-B14F-4D97-AF65-F5344CB8AC3E}">
        <p14:creationId xmlns:p14="http://schemas.microsoft.com/office/powerpoint/2010/main" val="12419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5" name="CaixaDeTexto 4"/>
          <p:cNvSpPr txBox="1"/>
          <p:nvPr/>
        </p:nvSpPr>
        <p:spPr>
          <a:xfrm>
            <a:off x="3332809" y="2648732"/>
            <a:ext cx="5589611"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490. O que se deve entender por anjo de guarda?</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O Espírito protetor de uma ordem elevada.</a:t>
            </a:r>
          </a:p>
        </p:txBody>
      </p:sp>
      <p:sp>
        <p:nvSpPr>
          <p:cNvPr id="7" name="Retângulo 6"/>
          <p:cNvSpPr/>
          <p:nvPr/>
        </p:nvSpPr>
        <p:spPr>
          <a:xfrm>
            <a:off x="3910084" y="5140595"/>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490.</a:t>
            </a:r>
          </a:p>
        </p:txBody>
      </p:sp>
    </p:spTree>
    <p:extLst>
      <p:ext uri="{BB962C8B-B14F-4D97-AF65-F5344CB8AC3E}">
        <p14:creationId xmlns:p14="http://schemas.microsoft.com/office/powerpoint/2010/main" val="22441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5" name="CaixaDeTexto 4"/>
          <p:cNvSpPr txBox="1"/>
          <p:nvPr/>
        </p:nvSpPr>
        <p:spPr>
          <a:xfrm>
            <a:off x="3202107" y="2852228"/>
            <a:ext cx="5589611" cy="1338828"/>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Seu nome pouco importa, pois bem pode dar-se que não tenha nome conhecido na Terra. </a:t>
            </a:r>
          </a:p>
        </p:txBody>
      </p:sp>
      <p:sp>
        <p:nvSpPr>
          <p:cNvPr id="6" name="Retângulo 5"/>
          <p:cNvSpPr/>
          <p:nvPr/>
        </p:nvSpPr>
        <p:spPr>
          <a:xfrm>
            <a:off x="3910084" y="5140594"/>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Evangelho Segundo o Espiritismo Capítulo XXVIII, item 11, Coletânea de preces espíritas</a:t>
            </a:r>
          </a:p>
        </p:txBody>
      </p:sp>
    </p:spTree>
    <p:extLst>
      <p:ext uri="{BB962C8B-B14F-4D97-AF65-F5344CB8AC3E}">
        <p14:creationId xmlns:p14="http://schemas.microsoft.com/office/powerpoint/2010/main" val="222645762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5" name="CaixaDeTexto 4"/>
          <p:cNvSpPr txBox="1"/>
          <p:nvPr/>
        </p:nvSpPr>
        <p:spPr>
          <a:xfrm>
            <a:off x="3510889" y="2202540"/>
            <a:ext cx="5270594" cy="341632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 de um pai para com seus filhos: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Conduzir seu protegido ao bom caminho.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Ajudá-lo com seus conselhos.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–Consolá-lo em suas aflições.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–Sustentar sua coragem nas provas da vida.</a:t>
            </a:r>
          </a:p>
        </p:txBody>
      </p:sp>
      <p:sp>
        <p:nvSpPr>
          <p:cNvPr id="7" name="Retângulo 6"/>
          <p:cNvSpPr/>
          <p:nvPr/>
        </p:nvSpPr>
        <p:spPr>
          <a:xfrm>
            <a:off x="3920320" y="5432549"/>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491.</a:t>
            </a:r>
          </a:p>
        </p:txBody>
      </p:sp>
      <p:sp>
        <p:nvSpPr>
          <p:cNvPr id="3" name="Retângulo 2"/>
          <p:cNvSpPr/>
          <p:nvPr/>
        </p:nvSpPr>
        <p:spPr>
          <a:xfrm>
            <a:off x="2756415" y="1500219"/>
            <a:ext cx="6316537" cy="50783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491. Qual é a missão do Espírito protetor?</a:t>
            </a:r>
          </a:p>
        </p:txBody>
      </p:sp>
    </p:spTree>
    <p:extLst>
      <p:ext uri="{BB962C8B-B14F-4D97-AF65-F5344CB8AC3E}">
        <p14:creationId xmlns:p14="http://schemas.microsoft.com/office/powerpoint/2010/main" val="76780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5" name="CaixaDeTexto 4"/>
          <p:cNvSpPr txBox="1"/>
          <p:nvPr/>
        </p:nvSpPr>
        <p:spPr>
          <a:xfrm>
            <a:off x="3245877" y="2209856"/>
            <a:ext cx="5589611" cy="2585323"/>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492. O Espírito protetor é ligado ao indivíduo desde seu nascimento?</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Desde o nascimento até a morte e, muitas vezes, o segue após a morte na vida espiritual, e mesmo em muitas existências corporais.</a:t>
            </a:r>
          </a:p>
        </p:txBody>
      </p:sp>
      <p:sp>
        <p:nvSpPr>
          <p:cNvPr id="7" name="Retângulo 6"/>
          <p:cNvSpPr/>
          <p:nvPr/>
        </p:nvSpPr>
        <p:spPr>
          <a:xfrm>
            <a:off x="3997016" y="5290636"/>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492.</a:t>
            </a:r>
          </a:p>
        </p:txBody>
      </p:sp>
    </p:spTree>
    <p:extLst>
      <p:ext uri="{BB962C8B-B14F-4D97-AF65-F5344CB8AC3E}">
        <p14:creationId xmlns:p14="http://schemas.microsoft.com/office/powerpoint/2010/main" val="402123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7" name="Retângulo 6"/>
          <p:cNvSpPr/>
          <p:nvPr/>
        </p:nvSpPr>
        <p:spPr>
          <a:xfrm>
            <a:off x="3930556" y="5282508"/>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495.</a:t>
            </a:r>
          </a:p>
        </p:txBody>
      </p:sp>
      <p:sp>
        <p:nvSpPr>
          <p:cNvPr id="3" name="Retângulo 2"/>
          <p:cNvSpPr/>
          <p:nvPr/>
        </p:nvSpPr>
        <p:spPr>
          <a:xfrm>
            <a:off x="3150287" y="1732024"/>
            <a:ext cx="5769164" cy="133882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495. O Espírito protetor abandona algumas vezes seu protegido quando este é rebelde aos seus conselhos?</a:t>
            </a:r>
          </a:p>
        </p:txBody>
      </p:sp>
      <p:sp>
        <p:nvSpPr>
          <p:cNvPr id="8" name="CaixaDeTexto 7"/>
          <p:cNvSpPr txBox="1"/>
          <p:nvPr/>
        </p:nvSpPr>
        <p:spPr>
          <a:xfrm>
            <a:off x="3240064" y="3091767"/>
            <a:ext cx="5589611" cy="216982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Ele se afasta quando vê que seus conselhos são inúteis e a vontade de aceitar a influência dos Espíritos inferiores é mais forte no seu protegido.</a:t>
            </a:r>
          </a:p>
        </p:txBody>
      </p:sp>
    </p:spTree>
    <p:extLst>
      <p:ext uri="{BB962C8B-B14F-4D97-AF65-F5344CB8AC3E}">
        <p14:creationId xmlns:p14="http://schemas.microsoft.com/office/powerpoint/2010/main" val="198352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7" name="Retângulo 6"/>
          <p:cNvSpPr/>
          <p:nvPr/>
        </p:nvSpPr>
        <p:spPr>
          <a:xfrm>
            <a:off x="3930556" y="5282508"/>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495.</a:t>
            </a:r>
          </a:p>
        </p:txBody>
      </p:sp>
      <p:sp>
        <p:nvSpPr>
          <p:cNvPr id="8" name="CaixaDeTexto 7"/>
          <p:cNvSpPr txBox="1"/>
          <p:nvPr/>
        </p:nvSpPr>
        <p:spPr>
          <a:xfrm>
            <a:off x="3250300" y="2838265"/>
            <a:ext cx="5706044"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Mas não o abandona completamente e sempre se faz ouvir; é, porém, o homem quem fecha os ouvidos. O protetor volta logo que seja chamado.</a:t>
            </a:r>
          </a:p>
        </p:txBody>
      </p:sp>
    </p:spTree>
    <p:extLst>
      <p:ext uri="{BB962C8B-B14F-4D97-AF65-F5344CB8AC3E}">
        <p14:creationId xmlns:p14="http://schemas.microsoft.com/office/powerpoint/2010/main" val="1201258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1196752"/>
            <a:ext cx="8064896" cy="1026114"/>
          </a:xfrm>
        </p:spPr>
        <p:txBody>
          <a:bodyPr>
            <a:noAutofit/>
          </a:bodyPr>
          <a:lstStyle/>
          <a:p>
            <a:pPr algn="just"/>
            <a:r>
              <a:rPr lang="pt-BR" sz="3200" i="1" dirty="0"/>
              <a:t>467 Pode o homem se libertar da influência dos Espíritos que procuram arrastá-lo ao mal?</a:t>
            </a:r>
          </a:p>
          <a:p>
            <a:pPr marL="0" indent="0" algn="just">
              <a:buNone/>
            </a:pPr>
            <a:endParaRPr lang="pt-BR" sz="3200" i="1" dirty="0"/>
          </a:p>
        </p:txBody>
      </p:sp>
      <p:sp>
        <p:nvSpPr>
          <p:cNvPr id="5" name="Retângulo 4"/>
          <p:cNvSpPr/>
          <p:nvPr/>
        </p:nvSpPr>
        <p:spPr>
          <a:xfrm>
            <a:off x="4067945" y="2380202"/>
            <a:ext cx="4392487" cy="2862322"/>
          </a:xfrm>
          <a:prstGeom prst="rect">
            <a:avLst/>
          </a:prstGeom>
        </p:spPr>
        <p:txBody>
          <a:bodyPr wrap="square">
            <a:spAutoFit/>
          </a:bodyPr>
          <a:lstStyle/>
          <a:p>
            <a:pPr algn="just" defTabSz="914400"/>
            <a:r>
              <a:rPr lang="pt-BR" sz="3600" i="1" dirty="0">
                <a:solidFill>
                  <a:prstClr val="black"/>
                </a:solidFill>
                <a:latin typeface="Bell MT"/>
              </a:rPr>
              <a:t>– Sim, porque apenas se ligam àqueles que os solicitam por seus desejos ou os atraem pelos seus pensamentos.</a:t>
            </a:r>
          </a:p>
        </p:txBody>
      </p:sp>
      <p:pic>
        <p:nvPicPr>
          <p:cNvPr id="11268" name="Picture 4" descr="C:\Users\Homero\Pictures\invej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723">
                        <a14:foregroundMark x1="18298" y1="5116" x2="21702" y2="94419"/>
                        <a14:foregroundMark x1="30213" y1="22791" x2="31064" y2="53953"/>
                        <a14:backgroundMark x1="74043" y1="87442" x2="73191" y2="98605"/>
                        <a14:backgroundMark x1="71064" y1="14419" x2="71489" y2="94884"/>
                      </a14:backgroundRemoval>
                    </a14:imgEffect>
                  </a14:imgLayer>
                </a14:imgProps>
              </a:ext>
              <a:ext uri="{28A0092B-C50C-407E-A947-70E740481C1C}">
                <a14:useLocalDpi xmlns:a14="http://schemas.microsoft.com/office/drawing/2010/main" val="0"/>
              </a:ext>
            </a:extLst>
          </a:blip>
          <a:srcRect/>
          <a:stretch>
            <a:fillRect/>
          </a:stretch>
        </p:blipFill>
        <p:spPr bwMode="auto">
          <a:xfrm>
            <a:off x="755576" y="2340082"/>
            <a:ext cx="4503564" cy="30902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omero\Pictures\inveja.jpg"/>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98723">
                        <a14:backgroundMark x1="74043" y1="87442" x2="73191" y2="98605"/>
                      </a14:backgroundRemoval>
                    </a14:imgEffect>
                  </a14:imgLayer>
                </a14:imgProps>
              </a:ext>
              <a:ext uri="{28A0092B-C50C-407E-A947-70E740481C1C}">
                <a14:useLocalDpi xmlns:a14="http://schemas.microsoft.com/office/drawing/2010/main" val="0"/>
              </a:ext>
            </a:extLst>
          </a:blip>
          <a:srcRect/>
          <a:stretch>
            <a:fillRect/>
          </a:stretch>
        </p:blipFill>
        <p:spPr bwMode="auto">
          <a:xfrm>
            <a:off x="-750446" y="2114539"/>
            <a:ext cx="4818390" cy="33062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935427" y="5420775"/>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467)</a:t>
            </a:r>
          </a:p>
        </p:txBody>
      </p:sp>
    </p:spTree>
    <p:extLst>
      <p:ext uri="{BB962C8B-B14F-4D97-AF65-F5344CB8AC3E}">
        <p14:creationId xmlns:p14="http://schemas.microsoft.com/office/powerpoint/2010/main" val="97866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7" name="Retângulo 6"/>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alibri"/>
                <a:ea typeface="+mn-ea"/>
                <a:cs typeface="+mn-cs"/>
              </a:rPr>
              <a:t>São Luís, Santo Agostinho</a:t>
            </a:r>
            <a:endPar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8" name="CaixaDeTexto 7"/>
          <p:cNvSpPr txBox="1"/>
          <p:nvPr/>
        </p:nvSpPr>
        <p:spPr>
          <a:xfrm>
            <a:off x="3246461" y="1819515"/>
            <a:ext cx="5706044" cy="341632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Pensar que se tem sempre perto de si seres superiores, sempre prontos para aconselhar, sustentar, ajudar a escalar a áspera montanha do bem, que são amigos mais seguros e devotados que as mais íntimas ligações que se possa ter na Terra, não é uma ideia bem consoladora?</a:t>
            </a:r>
            <a:r>
              <a:rPr kumimoji="0" lang="pt-BR" sz="2700" b="0" i="1" u="sng"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p>
        </p:txBody>
      </p:sp>
    </p:spTree>
    <p:extLst>
      <p:ext uri="{BB962C8B-B14F-4D97-AF65-F5344CB8AC3E}">
        <p14:creationId xmlns:p14="http://schemas.microsoft.com/office/powerpoint/2010/main" val="388275646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177796" y="2803387"/>
            <a:ext cx="5706044"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Esses seres estão ao vosso lado por ordem de Deus, que por amor os colocou perto de vós, cumprindo uma bela, embora difícil, missão. </a:t>
            </a:r>
          </a:p>
        </p:txBody>
      </p:sp>
      <p:sp>
        <p:nvSpPr>
          <p:cNvPr id="6" name="Retângulo 5"/>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alibri"/>
                <a:ea typeface="+mn-ea"/>
                <a:cs typeface="+mn-cs"/>
              </a:rPr>
              <a:t>São Luís, Santo Agostinho</a:t>
            </a:r>
            <a:endPar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75647844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18739" y="2803387"/>
            <a:ext cx="5706044"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Deveríeis conhecer melhor essa verdade! Quantas vezes vos ajudaria nos momentos de crise; quantas vezes vos salvaria dos maus Espíritos! </a:t>
            </a:r>
          </a:p>
        </p:txBody>
      </p:sp>
      <p:sp>
        <p:nvSpPr>
          <p:cNvPr id="6" name="Retângulo 5"/>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São Luís, Santo Agostinho</a:t>
            </a:r>
          </a:p>
        </p:txBody>
      </p:sp>
    </p:spTree>
    <p:extLst>
      <p:ext uri="{BB962C8B-B14F-4D97-AF65-F5344CB8AC3E}">
        <p14:creationId xmlns:p14="http://schemas.microsoft.com/office/powerpoint/2010/main" val="102721624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357349" y="1809440"/>
            <a:ext cx="5546963" cy="341632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Mas no dia decisivo, esse anjo do bem terá que vos dizer: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Não te disse isso? E tu não o fizeste.</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Não te mostrei o abismo? E tu aí te precipitaste.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Não te fiz ouvir na tua consciência a voz da verdade? E não seguiste os conselhos da mentira?</a:t>
            </a:r>
          </a:p>
        </p:txBody>
      </p:sp>
      <p:sp>
        <p:nvSpPr>
          <p:cNvPr id="6" name="Retângulo 5"/>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São Luís, Santo Agostinho</a:t>
            </a:r>
          </a:p>
        </p:txBody>
      </p:sp>
    </p:spTree>
    <p:extLst>
      <p:ext uri="{BB962C8B-B14F-4D97-AF65-F5344CB8AC3E}">
        <p14:creationId xmlns:p14="http://schemas.microsoft.com/office/powerpoint/2010/main" val="176667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08503" y="2803387"/>
            <a:ext cx="5706044"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Ah! Interrogai os vossos anjos de guarda; estabelecei entre eles e vós essa ternura íntima que reina entre os melhores amigos. </a:t>
            </a:r>
          </a:p>
        </p:txBody>
      </p:sp>
      <p:sp>
        <p:nvSpPr>
          <p:cNvPr id="6" name="Retângulo 5"/>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Constantia"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Constantia" pitchFamily="18" charset="0"/>
                <a:ea typeface="+mn-ea"/>
                <a:cs typeface="+mn-cs"/>
              </a:rPr>
              <a:t>São Luís, Santo Agostinho</a:t>
            </a:r>
          </a:p>
        </p:txBody>
      </p:sp>
    </p:spTree>
    <p:extLst>
      <p:ext uri="{BB962C8B-B14F-4D97-AF65-F5344CB8AC3E}">
        <p14:creationId xmlns:p14="http://schemas.microsoft.com/office/powerpoint/2010/main" val="212846470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03376" y="2849914"/>
            <a:ext cx="5706044"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Sonhai com o futuro; procurai avançar nesta vida e vossas provas serão mais curtas, vossas existências mais felizes. </a:t>
            </a:r>
          </a:p>
        </p:txBody>
      </p:sp>
      <p:sp>
        <p:nvSpPr>
          <p:cNvPr id="6" name="Retângulo 5"/>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Constantia"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Constantia" pitchFamily="18" charset="0"/>
                <a:ea typeface="+mn-ea"/>
                <a:cs typeface="+mn-cs"/>
              </a:rPr>
              <a:t>São Luís, Santo Agostinho</a:t>
            </a:r>
          </a:p>
        </p:txBody>
      </p:sp>
    </p:spTree>
    <p:extLst>
      <p:ext uri="{BB962C8B-B14F-4D97-AF65-F5344CB8AC3E}">
        <p14:creationId xmlns:p14="http://schemas.microsoft.com/office/powerpoint/2010/main" val="331128279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166353" y="2740147"/>
            <a:ext cx="5743067" cy="216982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Entrai na nova estrada que se abre diante de vós; marchai! marchai! tendes orientadores, segui-os: o objetivo não vos pode faltar, porque esse objetivo é Deus.</a:t>
            </a:r>
          </a:p>
        </p:txBody>
      </p:sp>
      <p:sp>
        <p:nvSpPr>
          <p:cNvPr id="6" name="Retângulo 5"/>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São Luís, Santo Agostinho</a:t>
            </a:r>
          </a:p>
        </p:txBody>
      </p:sp>
    </p:spTree>
    <p:extLst>
      <p:ext uri="{BB962C8B-B14F-4D97-AF65-F5344CB8AC3E}">
        <p14:creationId xmlns:p14="http://schemas.microsoft.com/office/powerpoint/2010/main" val="211164033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166354" y="2774743"/>
            <a:ext cx="5533241"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Caminhai! homens de coragem; atirai para longe de vós, de uma vez por todas, preconceitos e ideias preconcebidas.</a:t>
            </a:r>
          </a:p>
        </p:txBody>
      </p:sp>
      <p:sp>
        <p:nvSpPr>
          <p:cNvPr id="6" name="Retângulo 5"/>
          <p:cNvSpPr/>
          <p:nvPr/>
        </p:nvSpPr>
        <p:spPr>
          <a:xfrm>
            <a:off x="3930556" y="4998304"/>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São Luís, Santo Agostinho</a:t>
            </a:r>
          </a:p>
        </p:txBody>
      </p:sp>
    </p:spTree>
    <p:extLst>
      <p:ext uri="{BB962C8B-B14F-4D97-AF65-F5344CB8AC3E}">
        <p14:creationId xmlns:p14="http://schemas.microsoft.com/office/powerpoint/2010/main" val="359726768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03376" y="2655501"/>
            <a:ext cx="5706044" cy="175432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Não temais nos cansar com vossas questões. Ao contrário, procurai estar sempre em relação conosco: sereis mais fortes e felizes. </a:t>
            </a:r>
          </a:p>
        </p:txBody>
      </p:sp>
      <p:sp>
        <p:nvSpPr>
          <p:cNvPr id="6" name="Retângulo 5"/>
          <p:cNvSpPr/>
          <p:nvPr/>
        </p:nvSpPr>
        <p:spPr>
          <a:xfrm>
            <a:off x="3930556" y="5212750"/>
            <a:ext cx="4769039" cy="55399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Allan Kardec - O Livro dos Espíritos , q. 495.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itchFamily="18" charset="0"/>
                <a:ea typeface="+mn-ea"/>
                <a:cs typeface="+mn-cs"/>
              </a:rPr>
              <a:t>São Luís, Santo Agostinho</a:t>
            </a:r>
          </a:p>
        </p:txBody>
      </p:sp>
    </p:spTree>
    <p:extLst>
      <p:ext uri="{BB962C8B-B14F-4D97-AF65-F5344CB8AC3E}">
        <p14:creationId xmlns:p14="http://schemas.microsoft.com/office/powerpoint/2010/main" val="81149279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357350" y="2125266"/>
            <a:ext cx="5564448" cy="3000821"/>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500. Chega um momento em que o Espírito não tem mais necessidade de um anjo de guarda?</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Sim, quando atingiu um grau de poder conduzir-se a si mesmo, mas isso não sucederá para vós aqui na Terra.</a:t>
            </a:r>
          </a:p>
        </p:txBody>
      </p:sp>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500. </a:t>
            </a:r>
          </a:p>
        </p:txBody>
      </p:sp>
    </p:spTree>
    <p:extLst>
      <p:ext uri="{BB962C8B-B14F-4D97-AF65-F5344CB8AC3E}">
        <p14:creationId xmlns:p14="http://schemas.microsoft.com/office/powerpoint/2010/main" val="29551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42362124"/>
              </p:ext>
            </p:extLst>
          </p:nvPr>
        </p:nvGraphicFramePr>
        <p:xfrm>
          <a:off x="648585" y="1037673"/>
          <a:ext cx="7857461" cy="20116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11680">
                <a:tc>
                  <a:txBody>
                    <a:bodyPr/>
                    <a:lstStyle/>
                    <a:p>
                      <a:pPr algn="ctr"/>
                      <a:r>
                        <a:rPr lang="pt-BR" dirty="0">
                          <a:solidFill>
                            <a:srgbClr val="FFFF00"/>
                          </a:solidFill>
                        </a:rPr>
                        <a:t>I - PENETRAÇÃO DO NOSSO PENSAMENTO PELOS ESPÍRITOS</a:t>
                      </a:r>
                    </a:p>
                    <a:p>
                      <a:pPr algn="just"/>
                      <a:endParaRPr lang="pt-BR" dirty="0">
                        <a:solidFill>
                          <a:srgbClr val="FFFF00"/>
                        </a:solidFill>
                      </a:endParaRPr>
                    </a:p>
                    <a:p>
                      <a:pPr marL="342900" indent="-342900" algn="just">
                        <a:buAutoNum type="arabicPeriod" startAt="456"/>
                      </a:pPr>
                      <a:r>
                        <a:rPr lang="pt-BR" dirty="0"/>
                        <a:t> Os Espíritos veem tudo o que fazemos?</a:t>
                      </a:r>
                    </a:p>
                    <a:p>
                      <a:pPr marL="0" indent="0" algn="just">
                        <a:buNone/>
                      </a:pPr>
                      <a:endParaRPr lang="pt-BR" dirty="0"/>
                    </a:p>
                    <a:p>
                      <a:pPr algn="just"/>
                      <a:r>
                        <a:rPr lang="pt-BR" dirty="0">
                          <a:solidFill>
                            <a:srgbClr val="FFFF00"/>
                          </a:solidFill>
                        </a:rPr>
                        <a:t>R. Podem vê-lo, pois estais incessantemente rodeados por eles. Mas cada um só vê aquelas coisas a que dirige a sua atenção, porque eles não se ocupam das que não lhes interessam.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342985805"/>
              </p:ext>
            </p:extLst>
          </p:nvPr>
        </p:nvGraphicFramePr>
        <p:xfrm>
          <a:off x="648585" y="3769150"/>
          <a:ext cx="7857461" cy="204549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45496">
                <a:tc>
                  <a:txBody>
                    <a:bodyPr/>
                    <a:lstStyle/>
                    <a:p>
                      <a:pPr algn="just"/>
                      <a:endParaRPr lang="pt-BR" dirty="0"/>
                    </a:p>
                    <a:p>
                      <a:pPr marL="342900" indent="-342900" algn="just">
                        <a:buAutoNum type="arabicPeriod" startAt="457"/>
                      </a:pPr>
                      <a:r>
                        <a:rPr lang="pt-BR" dirty="0"/>
                        <a:t> Os Espíritos podem conhecer os nossos pensamentos mais secretos?</a:t>
                      </a:r>
                    </a:p>
                    <a:p>
                      <a:pPr marL="0" indent="0" algn="just">
                        <a:buNone/>
                      </a:pPr>
                      <a:endParaRPr lang="pt-BR" dirty="0"/>
                    </a:p>
                    <a:p>
                      <a:pPr algn="just"/>
                      <a:r>
                        <a:rPr lang="pt-BR" dirty="0">
                          <a:solidFill>
                            <a:srgbClr val="FFFF00"/>
                          </a:solidFill>
                        </a:rPr>
                        <a:t>R. Conhecem, muitas vezes, aquilo que desejaríeis ocultar a vós mesmos; nem atos, nem pensamentos podem ser dissimulados para eles.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636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1214754"/>
            <a:ext cx="8208913" cy="1404156"/>
          </a:xfrm>
        </p:spPr>
        <p:txBody>
          <a:bodyPr>
            <a:normAutofit fontScale="92500" lnSpcReduction="20000"/>
          </a:bodyPr>
          <a:lstStyle/>
          <a:p>
            <a:pPr algn="just" hangingPunct="0"/>
            <a:r>
              <a:rPr lang="pt-BR" sz="3600" i="1" dirty="0"/>
              <a:t>468 .Quando os espíritos maus não conseguem influenciar, afastam-se ou espreitam momento propício para contratacar. </a:t>
            </a:r>
          </a:p>
        </p:txBody>
      </p:sp>
      <p:pic>
        <p:nvPicPr>
          <p:cNvPr id="6" name="Picture 4" descr="C:\Users\Homero\Pictures\invej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723">
                        <a14:backgroundMark x1="74043" y1="87442" x2="73191" y2="98605"/>
                      </a14:backgroundRemoval>
                    </a14:imgEffect>
                  </a14:imgLayer>
                </a14:imgProps>
              </a:ext>
              <a:ext uri="{28A0092B-C50C-407E-A947-70E740481C1C}">
                <a14:useLocalDpi xmlns:a14="http://schemas.microsoft.com/office/drawing/2010/main" val="0"/>
              </a:ext>
            </a:extLst>
          </a:blip>
          <a:srcRect/>
          <a:stretch>
            <a:fillRect/>
          </a:stretch>
        </p:blipFill>
        <p:spPr bwMode="auto">
          <a:xfrm>
            <a:off x="4067944" y="2294874"/>
            <a:ext cx="4818390" cy="33062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Homero\Pictures\inveja.jpg"/>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98723">
                        <a14:foregroundMark x1="18298" y1="5116" x2="21702" y2="94419"/>
                        <a14:foregroundMark x1="30213" y1="22791" x2="31064" y2="53953"/>
                        <a14:backgroundMark x1="74043" y1="87442" x2="73191" y2="98605"/>
                        <a14:backgroundMark x1="71064" y1="14419" x2="71489" y2="94884"/>
                      </a14:backgroundRemoval>
                    </a14:imgEffect>
                  </a14:imgLayer>
                </a14:imgProps>
              </a:ext>
              <a:ext uri="{28A0092B-C50C-407E-A947-70E740481C1C}">
                <a14:useLocalDpi xmlns:a14="http://schemas.microsoft.com/office/drawing/2010/main" val="0"/>
              </a:ext>
            </a:extLst>
          </a:blip>
          <a:srcRect/>
          <a:stretch>
            <a:fillRect/>
          </a:stretch>
        </p:blipFill>
        <p:spPr bwMode="auto">
          <a:xfrm>
            <a:off x="1619672" y="2510898"/>
            <a:ext cx="4503564" cy="30902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899592" y="547841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468)</a:t>
            </a:r>
          </a:p>
        </p:txBody>
      </p:sp>
    </p:spTree>
    <p:extLst>
      <p:ext uri="{BB962C8B-B14F-4D97-AF65-F5344CB8AC3E}">
        <p14:creationId xmlns:p14="http://schemas.microsoft.com/office/powerpoint/2010/main" val="173316844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357350" y="2125266"/>
            <a:ext cx="5564448" cy="3000821"/>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501. Por que a ação dos Espíritos sobre nossa existência é oculta e por que, quando nos protegem, não o fazem de uma forma ostensiva?</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Se contardes com a sua proteção, não agireis por vós mesmos, e vosso Espírito não progredirá. </a:t>
            </a:r>
          </a:p>
        </p:txBody>
      </p:sp>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501. </a:t>
            </a:r>
          </a:p>
        </p:txBody>
      </p:sp>
    </p:spTree>
    <p:extLst>
      <p:ext uri="{BB962C8B-B14F-4D97-AF65-F5344CB8AC3E}">
        <p14:creationId xmlns:p14="http://schemas.microsoft.com/office/powerpoint/2010/main" val="30884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337511" y="2057533"/>
            <a:ext cx="5564448" cy="3000821"/>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Para que possa avançar lhe é necessária a experiência e é preciso, frequentemente, que ele a adquira às suas custas; é  preciso que exerça suas habilidades, sem isso seria como uma criança que não se permitisse andar sozinha. </a:t>
            </a:r>
          </a:p>
        </p:txBody>
      </p:sp>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501. </a:t>
            </a:r>
          </a:p>
        </p:txBody>
      </p:sp>
    </p:spTree>
    <p:extLst>
      <p:ext uri="{BB962C8B-B14F-4D97-AF65-F5344CB8AC3E}">
        <p14:creationId xmlns:p14="http://schemas.microsoft.com/office/powerpoint/2010/main" val="249655133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337511" y="2308436"/>
            <a:ext cx="5564448" cy="2585323"/>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 ação dos Espíritos que vos querem o bem é sempre regulada de maneira a vos deixar o livre arbítrio, porque se não tiverdes responsabilidade não avançareis no caminho que vos deve conduzir até Deus. </a:t>
            </a:r>
          </a:p>
        </p:txBody>
      </p:sp>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501. </a:t>
            </a:r>
          </a:p>
        </p:txBody>
      </p:sp>
    </p:spTree>
    <p:extLst>
      <p:ext uri="{BB962C8B-B14F-4D97-AF65-F5344CB8AC3E}">
        <p14:creationId xmlns:p14="http://schemas.microsoft.com/office/powerpoint/2010/main" val="311683527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502. </a:t>
            </a:r>
          </a:p>
        </p:txBody>
      </p:sp>
      <p:sp>
        <p:nvSpPr>
          <p:cNvPr id="7" name="Retângulo 6"/>
          <p:cNvSpPr/>
          <p:nvPr/>
        </p:nvSpPr>
        <p:spPr>
          <a:xfrm>
            <a:off x="3214048" y="2803387"/>
            <a:ext cx="5598994" cy="1754326"/>
          </a:xfrm>
          <a:prstGeom prst="rect">
            <a:avLst/>
          </a:prstGeom>
        </p:spPr>
        <p:txBody>
          <a:bodyPr wrap="square">
            <a:spAutoFit/>
          </a:bodyPr>
          <a:lstStyle/>
          <a:p>
            <a:pPr marL="0" marR="0" lvl="0" indent="0" algn="just" defTabSz="685800" rtl="0" eaLnBrk="1" fontAlgn="auto" latinLnBrk="0" hangingPunct="0">
              <a:lnSpc>
                <a:spcPct val="100000"/>
              </a:lnSpc>
              <a:spcBef>
                <a:spcPts val="0"/>
              </a:spcBef>
              <a:spcAft>
                <a:spcPts val="0"/>
              </a:spcAft>
              <a:buClrTx/>
              <a:buSzTx/>
              <a:buFontTx/>
              <a:buNone/>
              <a:tabLst/>
              <a:defRPr/>
            </a:pPr>
            <a:r>
              <a:rPr kumimoji="0" lang="pt-BR" sz="27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502. </a:t>
            </a: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O espírito protetor que consegue levar seu protegido pelo bom caminho, sente-se ditoso e o mérito lhe é creditado. </a:t>
            </a:r>
          </a:p>
        </p:txBody>
      </p:sp>
    </p:spTree>
    <p:extLst>
      <p:ext uri="{BB962C8B-B14F-4D97-AF65-F5344CB8AC3E}">
        <p14:creationId xmlns:p14="http://schemas.microsoft.com/office/powerpoint/2010/main" val="139177497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95935" y="2770123"/>
            <a:ext cx="5564448" cy="216982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502. a) Ele é responsável se não tiver êxito?</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Não, uma vez que fez o que dependia dele.</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502 a. </a:t>
            </a:r>
          </a:p>
        </p:txBody>
      </p:sp>
    </p:spTree>
    <p:extLst>
      <p:ext uri="{BB962C8B-B14F-4D97-AF65-F5344CB8AC3E}">
        <p14:creationId xmlns:p14="http://schemas.microsoft.com/office/powerpoint/2010/main" val="26482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95935" y="2536679"/>
            <a:ext cx="5639937" cy="2585323"/>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503. O Espírito protetor sofre quando vê seu protegido seguir o mau caminho, apesar de seus conselhos? Isso não é para ele uma causa de perturbação para sua felicidade?</a:t>
            </a:r>
          </a:p>
        </p:txBody>
      </p:sp>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503. </a:t>
            </a:r>
          </a:p>
        </p:txBody>
      </p:sp>
    </p:spTree>
    <p:extLst>
      <p:ext uri="{BB962C8B-B14F-4D97-AF65-F5344CB8AC3E}">
        <p14:creationId xmlns:p14="http://schemas.microsoft.com/office/powerpoint/2010/main" val="376564173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347114" y="2499257"/>
            <a:ext cx="5564448" cy="2585323"/>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Ele sofre com esses erros e o lastima; mas essa aflição não tem as angústias da paternidade terrestre, porque </a:t>
            </a:r>
            <a:r>
              <a:rPr kumimoji="0" lang="pt-BR" sz="2700" b="1"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sabe que há remédio para o mal</a:t>
            </a: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e o que não é feito hoje se fará amanhã.</a:t>
            </a:r>
          </a:p>
        </p:txBody>
      </p:sp>
      <p:sp>
        <p:nvSpPr>
          <p:cNvPr id="6" name="Retângulo 5"/>
          <p:cNvSpPr/>
          <p:nvPr/>
        </p:nvSpPr>
        <p:spPr>
          <a:xfrm>
            <a:off x="3930556" y="5212751"/>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503. </a:t>
            </a:r>
          </a:p>
        </p:txBody>
      </p:sp>
    </p:spTree>
    <p:extLst>
      <p:ext uri="{BB962C8B-B14F-4D97-AF65-F5344CB8AC3E}">
        <p14:creationId xmlns:p14="http://schemas.microsoft.com/office/powerpoint/2010/main" val="314231042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65227" y="2273457"/>
            <a:ext cx="5564448" cy="3000821"/>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512. Podemos ter muitos Espíritos protetores?</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Cada homem sempre tem Espíritos simpáticos, mais ou menos elevados, que lhe dedicam afeição e se interessam por ele, como igualmente tem os que o assistem no mal.</a:t>
            </a:r>
          </a:p>
        </p:txBody>
      </p:sp>
      <p:sp>
        <p:nvSpPr>
          <p:cNvPr id="6" name="Retângulo 5"/>
          <p:cNvSpPr/>
          <p:nvPr/>
        </p:nvSpPr>
        <p:spPr>
          <a:xfrm>
            <a:off x="3951027" y="5401836"/>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512. </a:t>
            </a:r>
          </a:p>
        </p:txBody>
      </p:sp>
    </p:spTree>
    <p:extLst>
      <p:ext uri="{BB962C8B-B14F-4D97-AF65-F5344CB8AC3E}">
        <p14:creationId xmlns:p14="http://schemas.microsoft.com/office/powerpoint/2010/main" val="240726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8" name="CaixaDeTexto 7"/>
          <p:cNvSpPr txBox="1"/>
          <p:nvPr/>
        </p:nvSpPr>
        <p:spPr>
          <a:xfrm>
            <a:off x="3237504" y="1839436"/>
            <a:ext cx="5759783" cy="341632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519. As aglomerações de indivíduos, como as sociedades, as cidades, as nações, têm seus Espíritos protetores especiais?</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pt-BR" sz="27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Sim, porque são de individualidades coletivas que marcham com um objetivo comum e têm necessidade de uma direção superior.</a:t>
            </a:r>
          </a:p>
        </p:txBody>
      </p:sp>
      <p:sp>
        <p:nvSpPr>
          <p:cNvPr id="6" name="Retângulo 5"/>
          <p:cNvSpPr/>
          <p:nvPr/>
        </p:nvSpPr>
        <p:spPr>
          <a:xfrm>
            <a:off x="3951027" y="5401836"/>
            <a:ext cx="4769039" cy="32316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Allan Kardec - O Livro dos Espíritos , q. 519. </a:t>
            </a:r>
          </a:p>
        </p:txBody>
      </p:sp>
    </p:spTree>
    <p:extLst>
      <p:ext uri="{BB962C8B-B14F-4D97-AF65-F5344CB8AC3E}">
        <p14:creationId xmlns:p14="http://schemas.microsoft.com/office/powerpoint/2010/main" val="244423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3980" y="612783"/>
          <a:ext cx="7857461" cy="56473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647340">
                <a:tc>
                  <a:txBody>
                    <a:bodyPr/>
                    <a:lstStyle/>
                    <a:p>
                      <a:pPr algn="ctr"/>
                      <a:r>
                        <a:rPr lang="pt-BR" sz="2400" dirty="0">
                          <a:solidFill>
                            <a:srgbClr val="FFFF00"/>
                          </a:solidFill>
                        </a:rPr>
                        <a:t>VII - PRESSENTIMENTOS</a:t>
                      </a:r>
                    </a:p>
                    <a:p>
                      <a:pPr algn="just"/>
                      <a:endParaRPr lang="pt-BR" sz="2400" dirty="0"/>
                    </a:p>
                    <a:p>
                      <a:pPr algn="just"/>
                      <a:r>
                        <a:rPr lang="pt-BR" sz="2400" dirty="0"/>
                        <a:t>522.	O pressentimento é sempre uma advertência do Espírito protetor?</a:t>
                      </a:r>
                    </a:p>
                    <a:p>
                      <a:pPr algn="just"/>
                      <a:endParaRPr lang="pt-BR" sz="2400" dirty="0"/>
                    </a:p>
                    <a:p>
                      <a:pPr algn="just"/>
                      <a:r>
                        <a:rPr lang="pt-BR" sz="2400" dirty="0">
                          <a:solidFill>
                            <a:srgbClr val="FFFF00"/>
                          </a:solidFill>
                        </a:rPr>
                        <a:t>R. O pressentimento é o conselho íntimo e oculto de um Espírito que vos deseja o bem. É também a intuição da escolha anterior: é a voz do instinto. O Espírito, antes de se encarnar, tem conhecimento das fases principais da sua existência, ou seja, do gênero de provas a que irá ligar-se. Quando estas têm um caráter marcante, ele conserva uma espécie de impressão em seu foro íntimo, e essa impressão, que é a voz do instinto, desperta quando chega o momento, tornando-se pressentimento.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522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7665" y="1204911"/>
            <a:ext cx="5928728" cy="2077238"/>
          </a:xfrm>
        </p:spPr>
        <p:txBody>
          <a:bodyPr>
            <a:noAutofit/>
          </a:bodyPr>
          <a:lstStyle/>
          <a:p>
            <a:pPr algn="just" hangingPunct="0"/>
            <a:r>
              <a:rPr lang="pt-BR" sz="3200" i="1" dirty="0"/>
              <a:t>469 Como se pode neutralizar a influência dos maus Espíritos?</a:t>
            </a:r>
          </a:p>
          <a:p>
            <a:pPr algn="just" hangingPunct="0"/>
            <a:r>
              <a:rPr lang="pt-BR" sz="3200" i="1" dirty="0"/>
              <a:t>– </a:t>
            </a:r>
            <a:r>
              <a:rPr lang="pt-BR" sz="3200" i="1" dirty="0">
                <a:effectLst>
                  <a:outerShdw blurRad="38100" dist="38100" dir="2700000" algn="tl">
                    <a:srgbClr val="000000">
                      <a:alpha val="43137"/>
                    </a:srgbClr>
                  </a:outerShdw>
                </a:effectLst>
              </a:rPr>
              <a:t>Fazendo o bem e colocando toda a confiança em Deus.</a:t>
            </a:r>
            <a:endParaRPr lang="pt-BR" sz="3200" i="1" dirty="0">
              <a:ln w="12700">
                <a:solidFill>
                  <a:schemeClr val="tx1"/>
                </a:solidFill>
                <a:prstDash val="solid"/>
              </a:ln>
              <a:effectLst>
                <a:outerShdw blurRad="38100" dist="38100" dir="2700000" algn="tl">
                  <a:srgbClr val="000000">
                    <a:alpha val="43137"/>
                  </a:srgbClr>
                </a:outerShdw>
              </a:effectLst>
            </a:endParaRPr>
          </a:p>
        </p:txBody>
      </p:sp>
      <p:sp>
        <p:nvSpPr>
          <p:cNvPr id="5" name="Retângulo 4"/>
          <p:cNvSpPr/>
          <p:nvPr/>
        </p:nvSpPr>
        <p:spPr>
          <a:xfrm>
            <a:off x="327666" y="3324766"/>
            <a:ext cx="5928727" cy="2062103"/>
          </a:xfrm>
          <a:prstGeom prst="rect">
            <a:avLst/>
          </a:prstGeom>
        </p:spPr>
        <p:txBody>
          <a:bodyPr wrap="square">
            <a:spAutoFit/>
          </a:bodyPr>
          <a:lstStyle/>
          <a:p>
            <a:pPr algn="just" defTabSz="914400" hangingPunct="0"/>
            <a:r>
              <a:rPr lang="pt-BR" sz="3200" i="1" dirty="0">
                <a:solidFill>
                  <a:prstClr val="black"/>
                </a:solidFill>
                <a:latin typeface="Bell MT"/>
              </a:rPr>
              <a:t>Evitai escutar as sugestões dos Espíritos que vos inspiram maus pensamentos, sopram a discórdia e excitam todas as más paixões. </a:t>
            </a:r>
            <a:endParaRPr lang="pt-BR" sz="3200" b="1" i="1" dirty="0">
              <a:ln w="12700">
                <a:solidFill>
                  <a:prstClr val="black"/>
                </a:solidFill>
                <a:prstDash val="solid"/>
              </a:ln>
              <a:solidFill>
                <a:prstClr val="black"/>
              </a:solidFill>
              <a:effectLst>
                <a:outerShdw blurRad="41275" dist="20320" dir="1800000" algn="tl" rotWithShape="0">
                  <a:srgbClr val="000000">
                    <a:alpha val="40000"/>
                  </a:srgbClr>
                </a:outerShdw>
              </a:effectLst>
              <a:latin typeface="Bell MT"/>
            </a:endParaRPr>
          </a:p>
        </p:txBody>
      </p:sp>
      <p:pic>
        <p:nvPicPr>
          <p:cNvPr id="14338" name="Picture 2" descr="C:\Users\Homero\Pictures\orando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20" b="99774" l="0" r="100000">
                        <a14:foregroundMark x1="60718" y1="40083" x2="65180" y2="86048"/>
                        <a14:foregroundMark x1="86964" y1="54261" x2="90324" y2="99020"/>
                        <a14:foregroundMark x1="85071" y1="7587" x2="93760" y2="53349"/>
                        <a14:foregroundMark x1="91074" y1="5892" x2="95261" y2="26473"/>
                        <a14:foregroundMark x1="98973" y1="13963" x2="98973" y2="29863"/>
                        <a14:foregroundMark x1="78515" y1="12672" x2="74961" y2="44471"/>
                        <a14:foregroundMark x1="59637" y1="35997" x2="56951" y2="57789"/>
                        <a14:backgroundMark x1="11530" y1="20588" x2="19293" y2="86538"/>
                        <a14:backgroundMark x1="73291" y1="45626" x2="75898" y2="53544"/>
                      </a14:backgroundRemoval>
                    </a14:imgEffect>
                  </a14:imgLayer>
                </a14:imgProps>
              </a:ext>
              <a:ext uri="{28A0092B-C50C-407E-A947-70E740481C1C}">
                <a14:useLocalDpi xmlns:a14="http://schemas.microsoft.com/office/drawing/2010/main" val="0"/>
              </a:ext>
            </a:extLst>
          </a:blip>
          <a:srcRect/>
          <a:stretch>
            <a:fillRect/>
          </a:stretch>
        </p:blipFill>
        <p:spPr bwMode="auto">
          <a:xfrm>
            <a:off x="3883026" y="620688"/>
            <a:ext cx="5260975" cy="5380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99592" y="5391627"/>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469)</a:t>
            </a:r>
          </a:p>
        </p:txBody>
      </p:sp>
    </p:spTree>
    <p:extLst>
      <p:ext uri="{BB962C8B-B14F-4D97-AF65-F5344CB8AC3E}">
        <p14:creationId xmlns:p14="http://schemas.microsoft.com/office/powerpoint/2010/main" val="40206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4" y="964404"/>
          <a:ext cx="7857461" cy="19429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42919">
                <a:tc>
                  <a:txBody>
                    <a:bodyPr/>
                    <a:lstStyle/>
                    <a:p>
                      <a:pPr algn="just"/>
                      <a:r>
                        <a:rPr lang="pt-BR" sz="2000" dirty="0"/>
                        <a:t>523.	Os pressentimentos e a voz do instinto têm sempre qualquer coisa de vago; na incerteza, o que devemos fazer?</a:t>
                      </a:r>
                    </a:p>
                    <a:p>
                      <a:pPr algn="just"/>
                      <a:endParaRPr lang="pt-BR" sz="2000" dirty="0"/>
                    </a:p>
                    <a:p>
                      <a:pPr algn="just"/>
                      <a:r>
                        <a:rPr lang="pt-BR" sz="2000" dirty="0">
                          <a:solidFill>
                            <a:srgbClr val="FFFF00"/>
                          </a:solidFill>
                        </a:rPr>
                        <a:t>R. Quando estás em dúvida, invoca o teu bom Espírito, ou ora a Deus, nosso soberano Senhor, para que te envie um de seus mensageiros, um de nós.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3" y="3352799"/>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endParaRPr lang="pt-BR" sz="2000" dirty="0"/>
                    </a:p>
                    <a:p>
                      <a:pPr algn="just"/>
                      <a:r>
                        <a:rPr lang="pt-BR" sz="2000" dirty="0"/>
                        <a:t>524.	As advertências de nossos Espíritos protetores têm por único objeto a conduta moral, ou também a conduta que devemos ter em relação às coisas da vida privada?</a:t>
                      </a:r>
                    </a:p>
                    <a:p>
                      <a:pPr algn="just"/>
                      <a:endParaRPr lang="pt-BR" sz="2000" dirty="0"/>
                    </a:p>
                    <a:p>
                      <a:pPr algn="just"/>
                      <a:r>
                        <a:rPr lang="pt-BR" sz="2000" dirty="0">
                          <a:solidFill>
                            <a:srgbClr val="FFFF00"/>
                          </a:solidFill>
                        </a:rPr>
                        <a:t>R. Tudo; eles procuram fazer-vos viver da melhor maneira possível; mas frequentemente fechais os ouvidos às boas advertências e vos tornais infelizes por vossa culpa.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888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38508"/>
          <a:ext cx="7857461" cy="380334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03343">
                <a:tc>
                  <a:txBody>
                    <a:bodyPr/>
                    <a:lstStyle/>
                    <a:p>
                      <a:pPr algn="just"/>
                      <a:r>
                        <a:rPr lang="pt-BR" sz="2400" dirty="0"/>
                        <a:t>Os Espíritos protetores nos ajudam com os seus conselhos, através da voz da consciência, que fazem falar em nosso íntimo; mas como nem sempre lhes damos a necessária importância, oferecem-nos outros mais diretos, servindo-se das pessoas que nos cercam. Que cada um examine as diversas circunstâncias, felizes ou infelizes, de sua vida, e verá que em muitas ocasiões recebeu conselhos que nem sempre aproveitou, e que lhe teriam poupado muitos dissabores se os houvesse escutado.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16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90040758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274237662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17365208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50436523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39065044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56977263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23518771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662649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16013" y="1064558"/>
            <a:ext cx="8245424"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defTabSz="914400" hangingPunct="0"/>
            <a:r>
              <a:rPr lang="pt-BR" sz="3600" i="1" dirty="0">
                <a:solidFill>
                  <a:prstClr val="black"/>
                </a:solidFill>
                <a:latin typeface="Bell MT"/>
              </a:rPr>
              <a:t>Desconfiai, especialmente, daqueles que exaltam o vosso </a:t>
            </a:r>
            <a:r>
              <a:rPr lang="pt-BR" sz="3600" b="1" i="1" dirty="0">
                <a:solidFill>
                  <a:prstClr val="black"/>
                </a:solidFill>
                <a:latin typeface="Bell MT"/>
              </a:rPr>
              <a:t>orgulho, </a:t>
            </a:r>
            <a:r>
              <a:rPr lang="pt-BR" sz="3600" i="1" dirty="0">
                <a:solidFill>
                  <a:prstClr val="black"/>
                </a:solidFill>
                <a:latin typeface="Bell MT"/>
              </a:rPr>
              <a:t>porque vos conquistam pela fraqueza. </a:t>
            </a:r>
            <a:endParaRPr lang="pt-BR" sz="3600" b="1" i="1" dirty="0">
              <a:ln w="12700">
                <a:solidFill>
                  <a:prstClr val="black"/>
                </a:solidFill>
                <a:prstDash val="solid"/>
              </a:ln>
              <a:solidFill>
                <a:prstClr val="black"/>
              </a:solidFill>
              <a:effectLst>
                <a:outerShdw blurRad="41275" dist="20320" dir="1800000" algn="tl" rotWithShape="0">
                  <a:srgbClr val="000000">
                    <a:alpha val="40000"/>
                  </a:srgbClr>
                </a:outerShdw>
              </a:effectLst>
              <a:latin typeface="Bell MT"/>
            </a:endParaRPr>
          </a:p>
        </p:txBody>
      </p:sp>
      <p:sp>
        <p:nvSpPr>
          <p:cNvPr id="4" name="Retângulo 3"/>
          <p:cNvSpPr/>
          <p:nvPr/>
        </p:nvSpPr>
        <p:spPr>
          <a:xfrm>
            <a:off x="3224606" y="2505496"/>
            <a:ext cx="5310336" cy="28623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defTabSz="914400" hangingPunct="0"/>
            <a:r>
              <a:rPr lang="pt-BR" sz="3600" i="1" dirty="0">
                <a:solidFill>
                  <a:prstClr val="black"/>
                </a:solidFill>
                <a:latin typeface="Bell MT"/>
              </a:rPr>
              <a:t>Eis por que Jesus nos ensinou a dizer na oração dominical: “Senhor, não nos deixeis cair em tentação, mas livrai-nos do mal!”</a:t>
            </a:r>
            <a:endParaRPr lang="pt-BR" sz="3600" b="1" i="1" dirty="0">
              <a:ln w="12700">
                <a:solidFill>
                  <a:prstClr val="black"/>
                </a:solidFill>
                <a:prstDash val="solid"/>
              </a:ln>
              <a:solidFill>
                <a:prstClr val="black"/>
              </a:solidFill>
              <a:effectLst>
                <a:outerShdw blurRad="41275" dist="20320" dir="1800000" algn="tl" rotWithShape="0">
                  <a:srgbClr val="000000">
                    <a:alpha val="40000"/>
                  </a:srgbClr>
                </a:outerShdw>
              </a:effectLst>
              <a:latin typeface="Bell MT"/>
            </a:endParaRPr>
          </a:p>
        </p:txBody>
      </p:sp>
      <p:pic>
        <p:nvPicPr>
          <p:cNvPr id="13315" name="Picture 3" descr="C:\Users\Homero\Pictures\dois_orand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100000" l="0" r="100000"/>
                    </a14:imgEffect>
                  </a14:imgLayer>
                </a14:imgProps>
              </a:ext>
              <a:ext uri="{28A0092B-C50C-407E-A947-70E740481C1C}">
                <a14:useLocalDpi xmlns:a14="http://schemas.microsoft.com/office/drawing/2010/main" val="0"/>
              </a:ext>
            </a:extLst>
          </a:blip>
          <a:srcRect/>
          <a:stretch>
            <a:fillRect/>
          </a:stretch>
        </p:blipFill>
        <p:spPr bwMode="auto">
          <a:xfrm>
            <a:off x="683568" y="2692886"/>
            <a:ext cx="4608512" cy="24762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899592" y="536781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469)</a:t>
            </a:r>
          </a:p>
        </p:txBody>
      </p:sp>
    </p:spTree>
    <p:extLst>
      <p:ext uri="{BB962C8B-B14F-4D97-AF65-F5344CB8AC3E}">
        <p14:creationId xmlns:p14="http://schemas.microsoft.com/office/powerpoint/2010/main" val="313732351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17667440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243208788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47566362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400153824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45221989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348814437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71646468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192337563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03885"/>
          <a:ext cx="9144000" cy="6271260"/>
          <a:chOff x="0" y="603885"/>
          <a:chExt cx="9144000" cy="6271260"/>
        </a:xfrm>
      </p:grpSpPr>
      <p:pic>
        <p:nvPicPr>
          <p:cNvPr id="2" name="Slide"/>
          <p:cNvPicPr>
            <a:picLocks noChangeAspect="1"/>
          </p:cNvPicPr>
          <p:nvPr/>
        </p:nvPicPr>
        <p:blipFill>
          <a:blip r:embed="rId2"/>
          <a:stretch>
            <a:fillRect/>
          </a:stretch>
        </p:blipFill>
        <p:spPr>
          <a:xfrm>
            <a:off x="0" y="603885"/>
            <a:ext cx="9144000" cy="5667375"/>
          </a:xfrm>
          <a:prstGeom prst="rect">
            <a:avLst/>
          </a:prstGeom>
        </p:spPr>
      </p:pic>
    </p:spTree>
    <p:extLst>
      <p:ext uri="{BB962C8B-B14F-4D97-AF65-F5344CB8AC3E}">
        <p14:creationId xmlns:p14="http://schemas.microsoft.com/office/powerpoint/2010/main" val="248702413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685800" y="-387350"/>
            <a:ext cx="7772400" cy="1600200"/>
          </a:xfrm>
        </p:spPr>
        <p:txBody>
          <a:bodyPr/>
          <a:lstStyle/>
          <a:p>
            <a:pPr eaLnBrk="1" hangingPunct="1">
              <a:defRPr/>
            </a:pPr>
            <a:r>
              <a:rPr lang="pt-BR" altLang="pt-BR" sz="5400" b="1" dirty="0">
                <a:solidFill>
                  <a:srgbClr val="FFFF00"/>
                </a:solidFill>
              </a:rPr>
              <a:t>PRESSENTIMENTOS</a:t>
            </a:r>
          </a:p>
        </p:txBody>
      </p:sp>
      <p:sp>
        <p:nvSpPr>
          <p:cNvPr id="2051" name="Rectangle 3"/>
          <p:cNvSpPr>
            <a:spLocks noGrp="1" noRot="1" noChangeArrowheads="1"/>
          </p:cNvSpPr>
          <p:nvPr>
            <p:ph type="subTitle" idx="1"/>
          </p:nvPr>
        </p:nvSpPr>
        <p:spPr>
          <a:xfrm>
            <a:off x="1371600" y="908050"/>
            <a:ext cx="6400800" cy="1198563"/>
          </a:xfrm>
        </p:spPr>
        <p:txBody>
          <a:bodyPr/>
          <a:lstStyle/>
          <a:p>
            <a:pPr eaLnBrk="1" hangingPunct="1">
              <a:defRPr/>
            </a:pPr>
            <a:r>
              <a:rPr lang="pt-BR" altLang="pt-BR" sz="4000" dirty="0">
                <a:solidFill>
                  <a:srgbClr val="66FF33"/>
                </a:solidFill>
              </a:rPr>
              <a:t>L.E. CAP.IX</a:t>
            </a:r>
          </a:p>
          <a:p>
            <a:pPr eaLnBrk="1" hangingPunct="1">
              <a:defRPr/>
            </a:pPr>
            <a:r>
              <a:rPr lang="pt-BR" altLang="pt-BR" sz="2400" b="1" dirty="0"/>
              <a:t>ITENS 522 A 524</a:t>
            </a:r>
          </a:p>
        </p:txBody>
      </p:sp>
      <p:pic>
        <p:nvPicPr>
          <p:cNvPr id="2052" name="Picture 4" descr="escada_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575"/>
            <a:ext cx="918051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116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71871" y="3789040"/>
            <a:ext cx="7920880" cy="1338132"/>
          </a:xfrm>
        </p:spPr>
        <p:txBody>
          <a:bodyPr>
            <a:normAutofit fontScale="92500" lnSpcReduction="20000"/>
          </a:bodyPr>
          <a:lstStyle/>
          <a:p>
            <a:pPr algn="just" hangingPunct="0"/>
            <a:r>
              <a:rPr lang="pt-BR" sz="3600" i="1" dirty="0"/>
              <a:t>470 .Nenhum espírito tem a missão do mal, se o faz é por vontade própria. Deus não determina isso, mas permite.</a:t>
            </a:r>
          </a:p>
        </p:txBody>
      </p:sp>
      <p:pic>
        <p:nvPicPr>
          <p:cNvPr id="3073" name="Picture 1" descr="C:\Users\Gracinha\Pictures\PENSAME.jpg"/>
          <p:cNvPicPr>
            <a:picLocks noChangeAspect="1" noChangeArrowheads="1"/>
          </p:cNvPicPr>
          <p:nvPr/>
        </p:nvPicPr>
        <p:blipFill>
          <a:blip r:embed="rId3" cstate="print"/>
          <a:srcRect/>
          <a:stretch>
            <a:fillRect/>
          </a:stretch>
        </p:blipFill>
        <p:spPr bwMode="auto">
          <a:xfrm>
            <a:off x="903919" y="1281093"/>
            <a:ext cx="3384376" cy="22477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xt Box 5"/>
          <p:cNvSpPr txBox="1">
            <a:spLocks noChangeArrowheads="1"/>
          </p:cNvSpPr>
          <p:nvPr/>
        </p:nvSpPr>
        <p:spPr bwMode="auto">
          <a:xfrm>
            <a:off x="903919" y="530120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470)</a:t>
            </a:r>
          </a:p>
        </p:txBody>
      </p:sp>
      <p:pic>
        <p:nvPicPr>
          <p:cNvPr id="8" name="Picture 4" descr="C:\Users\Gracinha\Pictures\0408panico2.jpg"/>
          <p:cNvPicPr>
            <a:picLocks noChangeAspect="1" noChangeArrowheads="1"/>
          </p:cNvPicPr>
          <p:nvPr/>
        </p:nvPicPr>
        <p:blipFill>
          <a:blip r:embed="rId4" cstate="print"/>
          <a:srcRect/>
          <a:stretch>
            <a:fillRect/>
          </a:stretch>
        </p:blipFill>
        <p:spPr bwMode="auto">
          <a:xfrm>
            <a:off x="4725078" y="1279995"/>
            <a:ext cx="3249757" cy="224544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98320373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301625" y="-242888"/>
            <a:ext cx="8510588" cy="1325563"/>
          </a:xfrm>
        </p:spPr>
        <p:txBody>
          <a:bodyPr/>
          <a:lstStyle/>
          <a:p>
            <a:pPr eaLnBrk="1" hangingPunct="1">
              <a:defRPr/>
            </a:pPr>
            <a:r>
              <a:rPr lang="pt-BR" altLang="pt-BR" sz="5400" dirty="0">
                <a:solidFill>
                  <a:srgbClr val="FF0000"/>
                </a:solidFill>
              </a:rPr>
              <a:t>Definição</a:t>
            </a:r>
          </a:p>
        </p:txBody>
      </p:sp>
      <p:sp>
        <p:nvSpPr>
          <p:cNvPr id="6147" name="Rectangle 3"/>
          <p:cNvSpPr>
            <a:spLocks noGrp="1" noRot="1" noChangeArrowheads="1"/>
          </p:cNvSpPr>
          <p:nvPr>
            <p:ph type="body" idx="1"/>
          </p:nvPr>
        </p:nvSpPr>
        <p:spPr>
          <a:xfrm>
            <a:off x="0" y="1196975"/>
            <a:ext cx="9144000" cy="1584325"/>
          </a:xfrm>
          <a:ln>
            <a:solidFill>
              <a:schemeClr val="tx1"/>
            </a:solidFill>
            <a:miter lim="800000"/>
            <a:headEnd/>
            <a:tailEnd/>
          </a:ln>
        </p:spPr>
        <p:txBody>
          <a:bodyPr/>
          <a:lstStyle/>
          <a:p>
            <a:pPr algn="just" eaLnBrk="1" hangingPunct="1">
              <a:lnSpc>
                <a:spcPct val="80000"/>
              </a:lnSpc>
              <a:defRPr/>
            </a:pPr>
            <a:r>
              <a:rPr lang="pt-BR" altLang="pt-BR" sz="3600" dirty="0">
                <a:solidFill>
                  <a:srgbClr val="FFFF00"/>
                </a:solidFill>
              </a:rPr>
              <a:t>Sentir com antecipação, por intuição, instinto; prenúncio do futuro.</a:t>
            </a:r>
          </a:p>
          <a:p>
            <a:pPr eaLnBrk="1" hangingPunct="1">
              <a:lnSpc>
                <a:spcPct val="80000"/>
              </a:lnSpc>
              <a:buFont typeface="Wingdings" panose="05000000000000000000" pitchFamily="2" charset="2"/>
              <a:buNone/>
              <a:defRPr/>
            </a:pPr>
            <a:r>
              <a:rPr lang="pt-BR" altLang="pt-BR" sz="3600" dirty="0">
                <a:solidFill>
                  <a:srgbClr val="FFFF00"/>
                </a:solidFill>
              </a:rPr>
              <a:t> </a:t>
            </a:r>
          </a:p>
        </p:txBody>
      </p:sp>
      <p:pic>
        <p:nvPicPr>
          <p:cNvPr id="3076" name="Picture 4" descr="vvv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6375"/>
            <a:ext cx="91440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18582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defRPr/>
            </a:pPr>
            <a:r>
              <a:rPr lang="pt-BR" altLang="pt-BR" dirty="0">
                <a:solidFill>
                  <a:schemeClr val="bg1"/>
                </a:solidFill>
              </a:rPr>
              <a:t>O QUE É PRESSENTIMENTO?</a:t>
            </a:r>
          </a:p>
        </p:txBody>
      </p:sp>
      <p:sp>
        <p:nvSpPr>
          <p:cNvPr id="7171" name="Rectangle 3"/>
          <p:cNvSpPr>
            <a:spLocks noGrp="1" noRot="1" noChangeArrowheads="1"/>
          </p:cNvSpPr>
          <p:nvPr>
            <p:ph type="body" idx="1"/>
          </p:nvPr>
        </p:nvSpPr>
        <p:spPr>
          <a:xfrm>
            <a:off x="0" y="1557338"/>
            <a:ext cx="9144000" cy="5300662"/>
          </a:xfrm>
        </p:spPr>
        <p:txBody>
          <a:bodyPr/>
          <a:lstStyle/>
          <a:p>
            <a:pPr algn="just" eaLnBrk="1" hangingPunct="1">
              <a:defRPr/>
            </a:pPr>
            <a:r>
              <a:rPr lang="pt-BR" altLang="pt-BR" sz="3600" dirty="0">
                <a:solidFill>
                  <a:schemeClr val="hlink"/>
                </a:solidFill>
              </a:rPr>
              <a:t>Léon Denis: O pressentimento é a vaga intuição do que vai acontecer.</a:t>
            </a:r>
          </a:p>
          <a:p>
            <a:pPr eaLnBrk="1" hangingPunct="1">
              <a:defRPr/>
            </a:pPr>
            <a:endParaRPr lang="pt-BR" altLang="pt-BR" sz="3600" dirty="0">
              <a:solidFill>
                <a:schemeClr val="hlink"/>
              </a:solidFill>
            </a:endParaRPr>
          </a:p>
          <a:p>
            <a:pPr algn="just" eaLnBrk="1" hangingPunct="1">
              <a:defRPr/>
            </a:pPr>
            <a:r>
              <a:rPr lang="pt-BR" altLang="pt-BR" sz="3600" dirty="0">
                <a:solidFill>
                  <a:srgbClr val="66FF33"/>
                </a:solidFill>
              </a:rPr>
              <a:t>Tours, afirma ainda que são difíceis de se analisar sob o ponto de vista científico. Não são explicáveis senão em certos casos, quando o acontecimento pressentido tem precedentes subjetivos ou objetivos.    </a:t>
            </a:r>
          </a:p>
        </p:txBody>
      </p:sp>
    </p:spTree>
    <p:extLst>
      <p:ext uri="{BB962C8B-B14F-4D97-AF65-F5344CB8AC3E}">
        <p14:creationId xmlns:p14="http://schemas.microsoft.com/office/powerpoint/2010/main" val="229304679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301625" y="-57150"/>
            <a:ext cx="8510588" cy="1325563"/>
          </a:xfrm>
        </p:spPr>
        <p:txBody>
          <a:bodyPr/>
          <a:lstStyle/>
          <a:p>
            <a:pPr eaLnBrk="1" hangingPunct="1">
              <a:defRPr/>
            </a:pPr>
            <a:r>
              <a:rPr lang="pt-BR" altLang="pt-BR" sz="4800" dirty="0">
                <a:solidFill>
                  <a:srgbClr val="FF0000"/>
                </a:solidFill>
              </a:rPr>
              <a:t>Fontes do Pressentimento</a:t>
            </a:r>
          </a:p>
        </p:txBody>
      </p:sp>
      <p:sp>
        <p:nvSpPr>
          <p:cNvPr id="8195" name="Rectangle 3"/>
          <p:cNvSpPr>
            <a:spLocks noGrp="1" noRot="1" noChangeArrowheads="1"/>
          </p:cNvSpPr>
          <p:nvPr>
            <p:ph type="body" idx="1"/>
          </p:nvPr>
        </p:nvSpPr>
        <p:spPr>
          <a:xfrm>
            <a:off x="0" y="1268413"/>
            <a:ext cx="9144000" cy="1512887"/>
          </a:xfrm>
        </p:spPr>
        <p:txBody>
          <a:bodyPr/>
          <a:lstStyle/>
          <a:p>
            <a:pPr algn="just" eaLnBrk="1" hangingPunct="1">
              <a:lnSpc>
                <a:spcPct val="90000"/>
              </a:lnSpc>
              <a:defRPr/>
            </a:pPr>
            <a:r>
              <a:rPr lang="pt-BR" altLang="pt-BR" dirty="0">
                <a:solidFill>
                  <a:srgbClr val="FFFF00"/>
                </a:solidFill>
              </a:rPr>
              <a:t>É uma espécie de aviso que o Espírito recebe, proveniente de duas fontes: De um Espírito simpatizante ou do próprio instinto.</a:t>
            </a:r>
          </a:p>
          <a:p>
            <a:pPr eaLnBrk="1" hangingPunct="1">
              <a:lnSpc>
                <a:spcPct val="90000"/>
              </a:lnSpc>
              <a:buFont typeface="Wingdings" panose="05000000000000000000" pitchFamily="2" charset="2"/>
              <a:buNone/>
              <a:defRPr/>
            </a:pPr>
            <a:endParaRPr lang="pt-BR" altLang="pt-BR" dirty="0">
              <a:solidFill>
                <a:srgbClr val="FFFF00"/>
              </a:solidFill>
            </a:endParaRPr>
          </a:p>
        </p:txBody>
      </p:sp>
      <p:pic>
        <p:nvPicPr>
          <p:cNvPr id="5124" name="Picture 4" descr="estu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1300"/>
            <a:ext cx="9144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52699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01625" y="-100013"/>
            <a:ext cx="8510588" cy="1325563"/>
          </a:xfrm>
        </p:spPr>
        <p:txBody>
          <a:bodyPr/>
          <a:lstStyle/>
          <a:p>
            <a:pPr eaLnBrk="1" hangingPunct="1">
              <a:defRPr/>
            </a:pPr>
            <a:r>
              <a:rPr lang="pt-BR" altLang="pt-BR" sz="4800" dirty="0">
                <a:solidFill>
                  <a:srgbClr val="FF0000"/>
                </a:solidFill>
              </a:rPr>
              <a:t>Espírito Simpatizante</a:t>
            </a:r>
          </a:p>
        </p:txBody>
      </p:sp>
      <p:sp>
        <p:nvSpPr>
          <p:cNvPr id="9219" name="Rectangle 3"/>
          <p:cNvSpPr>
            <a:spLocks noGrp="1" noRot="1" noChangeArrowheads="1"/>
          </p:cNvSpPr>
          <p:nvPr>
            <p:ph type="body" idx="1"/>
          </p:nvPr>
        </p:nvSpPr>
        <p:spPr>
          <a:xfrm>
            <a:off x="0" y="1341438"/>
            <a:ext cx="9144000" cy="3024187"/>
          </a:xfrm>
        </p:spPr>
        <p:txBody>
          <a:bodyPr/>
          <a:lstStyle/>
          <a:p>
            <a:pPr algn="just" eaLnBrk="1" hangingPunct="1">
              <a:defRPr/>
            </a:pPr>
            <a:r>
              <a:rPr lang="pt-BR" altLang="pt-BR" dirty="0">
                <a:solidFill>
                  <a:srgbClr val="FFFF00"/>
                </a:solidFill>
              </a:rPr>
              <a:t>Ocorre quando um Espírito que conosco se afiniza e nos quer bem nos intui sobre determinado fato, nos aconselhando ou nos prevenindo, de modo que possamos nos precaver, agindo da maneira mais conveniente com a situação. </a:t>
            </a:r>
          </a:p>
        </p:txBody>
      </p:sp>
      <p:pic>
        <p:nvPicPr>
          <p:cNvPr id="6148" name="Picture 4" descr="flor_p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7688"/>
            <a:ext cx="91440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02376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301625" y="-26988"/>
            <a:ext cx="8510588" cy="1325563"/>
          </a:xfrm>
        </p:spPr>
        <p:txBody>
          <a:bodyPr/>
          <a:lstStyle/>
          <a:p>
            <a:pPr eaLnBrk="1" hangingPunct="1">
              <a:defRPr/>
            </a:pPr>
            <a:r>
              <a:rPr lang="pt-BR" altLang="pt-BR" sz="4800" dirty="0">
                <a:solidFill>
                  <a:srgbClr val="FF0000"/>
                </a:solidFill>
              </a:rPr>
              <a:t>Próprio Instinto</a:t>
            </a:r>
          </a:p>
        </p:txBody>
      </p:sp>
      <p:sp>
        <p:nvSpPr>
          <p:cNvPr id="10243" name="Rectangle 3"/>
          <p:cNvSpPr>
            <a:spLocks noGrp="1" noRot="1" noChangeArrowheads="1"/>
          </p:cNvSpPr>
          <p:nvPr>
            <p:ph type="body" idx="1"/>
          </p:nvPr>
        </p:nvSpPr>
        <p:spPr>
          <a:xfrm>
            <a:off x="0" y="1343025"/>
            <a:ext cx="9144000" cy="5399088"/>
          </a:xfrm>
        </p:spPr>
        <p:txBody>
          <a:bodyPr/>
          <a:lstStyle/>
          <a:p>
            <a:pPr algn="just" eaLnBrk="1" hangingPunct="1">
              <a:lnSpc>
                <a:spcPct val="90000"/>
              </a:lnSpc>
              <a:defRPr/>
            </a:pPr>
            <a:r>
              <a:rPr lang="pt-BR" altLang="pt-BR" b="1" dirty="0">
                <a:solidFill>
                  <a:srgbClr val="FFFF00"/>
                </a:solidFill>
              </a:rPr>
              <a:t>Quando se refere a um fato que o Espírito tem conhecimento desde antes de encarnar, por força do gênero de provas que escolheu para se submeter.</a:t>
            </a:r>
          </a:p>
          <a:p>
            <a:pPr eaLnBrk="1" hangingPunct="1">
              <a:lnSpc>
                <a:spcPct val="90000"/>
              </a:lnSpc>
              <a:defRPr/>
            </a:pPr>
            <a:endParaRPr lang="pt-BR" altLang="pt-BR" b="1" dirty="0">
              <a:solidFill>
                <a:srgbClr val="FFFF00"/>
              </a:solidFill>
            </a:endParaRPr>
          </a:p>
          <a:p>
            <a:pPr algn="just" eaLnBrk="1" hangingPunct="1">
              <a:lnSpc>
                <a:spcPct val="90000"/>
              </a:lnSpc>
              <a:defRPr/>
            </a:pPr>
            <a:r>
              <a:rPr lang="pt-BR" altLang="pt-BR" b="1" dirty="0">
                <a:solidFill>
                  <a:srgbClr val="66FF33"/>
                </a:solidFill>
              </a:rPr>
              <a:t>Apesar do esquecimento porque passa o Espírito em seu retorno ao mundo corporal, conserva ele, latente na memória, as provas pelas quais tem de passar. Quando essa memória é reativada pelo instinto, temos o pressentimento.   </a:t>
            </a:r>
          </a:p>
        </p:txBody>
      </p:sp>
    </p:spTree>
    <p:extLst>
      <p:ext uri="{BB962C8B-B14F-4D97-AF65-F5344CB8AC3E}">
        <p14:creationId xmlns:p14="http://schemas.microsoft.com/office/powerpoint/2010/main" val="254075313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301625" y="-26988"/>
            <a:ext cx="8510588" cy="1325563"/>
          </a:xfrm>
        </p:spPr>
        <p:txBody>
          <a:bodyPr/>
          <a:lstStyle/>
          <a:p>
            <a:pPr eaLnBrk="1" hangingPunct="1">
              <a:defRPr/>
            </a:pPr>
            <a:r>
              <a:rPr lang="pt-BR" altLang="pt-BR" sz="5400" dirty="0">
                <a:solidFill>
                  <a:schemeClr val="bg1"/>
                </a:solidFill>
              </a:rPr>
              <a:t>Conhecimento do Futuro</a:t>
            </a:r>
          </a:p>
        </p:txBody>
      </p:sp>
      <p:sp>
        <p:nvSpPr>
          <p:cNvPr id="11267" name="Rectangle 3"/>
          <p:cNvSpPr>
            <a:spLocks noGrp="1" noRot="1" noChangeArrowheads="1"/>
          </p:cNvSpPr>
          <p:nvPr>
            <p:ph type="body" idx="1"/>
          </p:nvPr>
        </p:nvSpPr>
        <p:spPr>
          <a:xfrm>
            <a:off x="0" y="1412875"/>
            <a:ext cx="9144000" cy="2520950"/>
          </a:xfrm>
        </p:spPr>
        <p:txBody>
          <a:bodyPr/>
          <a:lstStyle/>
          <a:p>
            <a:pPr algn="just" eaLnBrk="1" hangingPunct="1">
              <a:lnSpc>
                <a:spcPct val="90000"/>
              </a:lnSpc>
              <a:defRPr/>
            </a:pPr>
            <a:r>
              <a:rPr lang="pt-BR" altLang="pt-BR" dirty="0">
                <a:solidFill>
                  <a:srgbClr val="FFFF00"/>
                </a:solidFill>
              </a:rPr>
              <a:t>É a possibilidade de previsão dos acontecimentos que devam resultar do estado presente; porém não as do que são comumente atribuídos ao acaso.</a:t>
            </a:r>
          </a:p>
          <a:p>
            <a:pPr eaLnBrk="1" hangingPunct="1">
              <a:lnSpc>
                <a:spcPct val="90000"/>
              </a:lnSpc>
              <a:buFont typeface="Wingdings" panose="05000000000000000000" pitchFamily="2" charset="2"/>
              <a:buNone/>
              <a:defRPr/>
            </a:pPr>
            <a:r>
              <a:rPr lang="pt-BR" altLang="pt-BR" dirty="0">
                <a:solidFill>
                  <a:srgbClr val="FFFF00"/>
                </a:solidFill>
              </a:rPr>
              <a:t>  </a:t>
            </a:r>
          </a:p>
        </p:txBody>
      </p:sp>
    </p:spTree>
    <p:extLst>
      <p:ext uri="{BB962C8B-B14F-4D97-AF65-F5344CB8AC3E}">
        <p14:creationId xmlns:p14="http://schemas.microsoft.com/office/powerpoint/2010/main" val="202740216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0" y="539262"/>
            <a:ext cx="9144000" cy="1554163"/>
          </a:xfrm>
        </p:spPr>
        <p:txBody>
          <a:bodyPr/>
          <a:lstStyle/>
          <a:p>
            <a:pPr eaLnBrk="1" hangingPunct="1">
              <a:defRPr/>
            </a:pPr>
            <a:r>
              <a:rPr lang="pt-BR" altLang="pt-BR" sz="3600" dirty="0">
                <a:solidFill>
                  <a:srgbClr val="FF0000"/>
                </a:solidFill>
              </a:rPr>
              <a:t>Se as coisas futuras “não existem”, pois ainda se encontram no nada, como saberemos  que acontecerão? </a:t>
            </a:r>
          </a:p>
        </p:txBody>
      </p:sp>
      <p:sp>
        <p:nvSpPr>
          <p:cNvPr id="12291" name="Rectangle 3"/>
          <p:cNvSpPr>
            <a:spLocks noGrp="1" noRot="1" noChangeArrowheads="1"/>
          </p:cNvSpPr>
          <p:nvPr>
            <p:ph type="body" idx="1"/>
          </p:nvPr>
        </p:nvSpPr>
        <p:spPr>
          <a:xfrm>
            <a:off x="209725" y="2759075"/>
            <a:ext cx="8741328" cy="2016125"/>
          </a:xfrm>
        </p:spPr>
        <p:txBody>
          <a:bodyPr/>
          <a:lstStyle/>
          <a:p>
            <a:pPr algn="just" eaLnBrk="1" hangingPunct="1">
              <a:lnSpc>
                <a:spcPct val="90000"/>
              </a:lnSpc>
              <a:defRPr/>
            </a:pPr>
            <a:r>
              <a:rPr lang="pt-BR" altLang="pt-BR" dirty="0">
                <a:solidFill>
                  <a:srgbClr val="00FF00"/>
                </a:solidFill>
              </a:rPr>
              <a:t>Há vários casos de predições realizadas, donde forçosa se torna a conclusão de que ocorre aí um fenômeno para cuja explicação falta a chave, porquanto não há efeito sem causa.</a:t>
            </a:r>
          </a:p>
        </p:txBody>
      </p:sp>
    </p:spTree>
    <p:extLst>
      <p:ext uri="{BB962C8B-B14F-4D97-AF65-F5344CB8AC3E}">
        <p14:creationId xmlns:p14="http://schemas.microsoft.com/office/powerpoint/2010/main" val="141289669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Rot="1" noChangeArrowheads="1"/>
          </p:cNvSpPr>
          <p:nvPr>
            <p:ph type="body" sz="half" idx="1"/>
          </p:nvPr>
        </p:nvSpPr>
        <p:spPr>
          <a:xfrm>
            <a:off x="0" y="0"/>
            <a:ext cx="3798277" cy="6884988"/>
          </a:xfrm>
        </p:spPr>
        <p:txBody>
          <a:bodyPr/>
          <a:lstStyle/>
          <a:p>
            <a:pPr algn="ctr" eaLnBrk="1" hangingPunct="1">
              <a:defRPr/>
            </a:pPr>
            <a:r>
              <a:rPr lang="pt-BR" altLang="pt-BR" sz="3600" dirty="0">
                <a:solidFill>
                  <a:srgbClr val="FFFF00"/>
                </a:solidFill>
              </a:rPr>
              <a:t>O Espiritismo é a chave de vários mistérios e nos fornece respostas  mostrando aos demais, que o fato das predições não se produz com exclusão das leis naturais.</a:t>
            </a:r>
          </a:p>
        </p:txBody>
      </p:sp>
      <p:pic>
        <p:nvPicPr>
          <p:cNvPr id="10243" name="Picture 10" descr="Fotos Bakup 37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11638" y="0"/>
            <a:ext cx="4932362"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1243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0" y="0"/>
            <a:ext cx="9144000" cy="1554163"/>
          </a:xfrm>
        </p:spPr>
        <p:txBody>
          <a:bodyPr/>
          <a:lstStyle/>
          <a:p>
            <a:pPr eaLnBrk="1" hangingPunct="1">
              <a:defRPr/>
            </a:pPr>
            <a:r>
              <a:rPr lang="pt-BR" altLang="pt-BR" sz="4800" dirty="0">
                <a:solidFill>
                  <a:schemeClr val="bg1"/>
                </a:solidFill>
              </a:rPr>
              <a:t>Podem os Espíritos Pressentir?</a:t>
            </a:r>
          </a:p>
        </p:txBody>
      </p:sp>
      <p:sp>
        <p:nvSpPr>
          <p:cNvPr id="16387" name="Rectangle 3"/>
          <p:cNvSpPr>
            <a:spLocks noGrp="1" noRot="1" noChangeArrowheads="1"/>
          </p:cNvSpPr>
          <p:nvPr>
            <p:ph type="body" idx="1"/>
          </p:nvPr>
        </p:nvSpPr>
        <p:spPr>
          <a:xfrm>
            <a:off x="-107950" y="1412875"/>
            <a:ext cx="9087827" cy="4567238"/>
          </a:xfrm>
        </p:spPr>
        <p:txBody>
          <a:bodyPr/>
          <a:lstStyle/>
          <a:p>
            <a:pPr algn="just" eaLnBrk="1" hangingPunct="1">
              <a:defRPr/>
            </a:pPr>
            <a:r>
              <a:rPr lang="pt-BR" altLang="pt-BR" dirty="0">
                <a:solidFill>
                  <a:srgbClr val="FFFF00"/>
                </a:solidFill>
              </a:rPr>
              <a:t>Os Espíritos desmaterializados são como o homem da montanha; o espaço e a duração não existem para eles. </a:t>
            </a:r>
          </a:p>
          <a:p>
            <a:pPr algn="just" eaLnBrk="1" hangingPunct="1">
              <a:defRPr/>
            </a:pPr>
            <a:r>
              <a:rPr lang="pt-BR" altLang="pt-BR" dirty="0">
                <a:solidFill>
                  <a:srgbClr val="FF3399"/>
                </a:solidFill>
              </a:rPr>
              <a:t>Mas a extensão e a penetração da vista são proporcionadas à depuração e a elevação que Eles alcançaram na hierarquia espiritual.</a:t>
            </a:r>
          </a:p>
        </p:txBody>
      </p:sp>
      <p:pic>
        <p:nvPicPr>
          <p:cNvPr id="11268" name="Picture 4" descr="anjo_cru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81525"/>
            <a:ext cx="9144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22147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301625" y="-242888"/>
            <a:ext cx="8510588" cy="1325563"/>
          </a:xfrm>
        </p:spPr>
        <p:txBody>
          <a:bodyPr/>
          <a:lstStyle/>
          <a:p>
            <a:pPr eaLnBrk="1" hangingPunct="1">
              <a:defRPr/>
            </a:pPr>
            <a:r>
              <a:rPr lang="pt-BR" altLang="pt-BR" sz="4800" b="1" dirty="0">
                <a:solidFill>
                  <a:schemeClr val="tx1"/>
                </a:solidFill>
              </a:rPr>
              <a:t>Espíritos Inferiores</a:t>
            </a:r>
          </a:p>
        </p:txBody>
      </p:sp>
      <p:sp>
        <p:nvSpPr>
          <p:cNvPr id="17411" name="Rectangle 3"/>
          <p:cNvSpPr>
            <a:spLocks noGrp="1" noRot="1" noChangeArrowheads="1"/>
          </p:cNvSpPr>
          <p:nvPr>
            <p:ph type="body" idx="1"/>
          </p:nvPr>
        </p:nvSpPr>
        <p:spPr>
          <a:xfrm>
            <a:off x="0" y="908050"/>
            <a:ext cx="9144000" cy="3600450"/>
          </a:xfrm>
        </p:spPr>
        <p:txBody>
          <a:bodyPr/>
          <a:lstStyle/>
          <a:p>
            <a:pPr algn="just" eaLnBrk="1" hangingPunct="1">
              <a:defRPr/>
            </a:pPr>
            <a:r>
              <a:rPr lang="pt-BR" altLang="pt-BR" sz="2800" dirty="0">
                <a:solidFill>
                  <a:srgbClr val="FF3399"/>
                </a:solidFill>
              </a:rPr>
              <a:t>Esses são quais homens munidos de telescópios, ao lado de outros que apenas dispõem dos olhos. Neles a visão é circunscrita, não só porque eles dificilmente podem se afastar do globo a que se acham presos, como também porque a grosseria de seus perispíritos lhes vela as coisas distantes, do mesmo modo que um nevoeiro as oculta aos olhos do corpo. </a:t>
            </a:r>
          </a:p>
        </p:txBody>
      </p:sp>
      <p:pic>
        <p:nvPicPr>
          <p:cNvPr id="12292" name="Picture 4" descr="zzzz"/>
          <p:cNvPicPr>
            <a:picLocks noChangeAspect="1" noChangeArrowheads="1"/>
          </p:cNvPicPr>
          <p:nvPr/>
        </p:nvPicPr>
        <p:blipFill>
          <a:blip r:embed="rId2">
            <a:extLst>
              <a:ext uri="{28A0092B-C50C-407E-A947-70E740481C1C}">
                <a14:useLocalDpi xmlns:a14="http://schemas.microsoft.com/office/drawing/2010/main" val="0"/>
              </a:ext>
            </a:extLst>
          </a:blip>
          <a:srcRect b="45506"/>
          <a:stretch>
            <a:fillRect/>
          </a:stretch>
        </p:blipFill>
        <p:spPr bwMode="auto">
          <a:xfrm>
            <a:off x="0" y="4041775"/>
            <a:ext cx="91440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828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83568" y="1376772"/>
            <a:ext cx="7776865" cy="1371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20000"/>
          </a:bodyPr>
          <a:lstStyle/>
          <a:p>
            <a:pPr algn="just" hangingPunct="0"/>
            <a:r>
              <a:rPr lang="pt-BR" sz="3600" i="1" dirty="0"/>
              <a:t>471.Um sensação de angústia, ansiedade ou satisfação sem causa definida, quase sempre é efeito da influência dos espíritos. </a:t>
            </a:r>
          </a:p>
          <a:p>
            <a:pPr algn="just">
              <a:buNone/>
            </a:pPr>
            <a:endParaRPr lang="pt-BR" sz="3600" i="1" dirty="0"/>
          </a:p>
        </p:txBody>
      </p:sp>
      <p:pic>
        <p:nvPicPr>
          <p:cNvPr id="2050" name="Picture 2" descr="http://igrejabetesda.com.br/fotos/fotos/g/imagem_3107100.25042100.1280614566.jpg"/>
          <p:cNvPicPr>
            <a:picLocks noChangeAspect="1" noChangeArrowheads="1"/>
          </p:cNvPicPr>
          <p:nvPr/>
        </p:nvPicPr>
        <p:blipFill>
          <a:blip r:embed="rId3" cstate="print"/>
          <a:srcRect/>
          <a:stretch>
            <a:fillRect/>
          </a:stretch>
        </p:blipFill>
        <p:spPr bwMode="auto">
          <a:xfrm>
            <a:off x="683568" y="2996952"/>
            <a:ext cx="3504673" cy="19982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http://www.scumdoctor.com/images/Pain-Control-For-Undiagnosed-Pain.jpg"/>
          <p:cNvPicPr>
            <a:picLocks noChangeAspect="1" noChangeArrowheads="1"/>
          </p:cNvPicPr>
          <p:nvPr/>
        </p:nvPicPr>
        <p:blipFill>
          <a:blip r:embed="rId4" cstate="print"/>
          <a:srcRect/>
          <a:stretch>
            <a:fillRect/>
          </a:stretch>
        </p:blipFill>
        <p:spPr bwMode="auto">
          <a:xfrm>
            <a:off x="4620291" y="2942947"/>
            <a:ext cx="3768134" cy="20145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 Box 5"/>
          <p:cNvSpPr txBox="1">
            <a:spLocks noChangeArrowheads="1"/>
          </p:cNvSpPr>
          <p:nvPr/>
        </p:nvSpPr>
        <p:spPr bwMode="auto">
          <a:xfrm>
            <a:off x="828350" y="5217777"/>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471)</a:t>
            </a:r>
          </a:p>
        </p:txBody>
      </p:sp>
    </p:spTree>
    <p:extLst>
      <p:ext uri="{BB962C8B-B14F-4D97-AF65-F5344CB8AC3E}">
        <p14:creationId xmlns:p14="http://schemas.microsoft.com/office/powerpoint/2010/main" val="847078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0" y="-129565"/>
            <a:ext cx="9144000" cy="1554163"/>
          </a:xfrm>
        </p:spPr>
        <p:txBody>
          <a:bodyPr/>
          <a:lstStyle/>
          <a:p>
            <a:pPr eaLnBrk="1" hangingPunct="1">
              <a:defRPr/>
            </a:pPr>
            <a:r>
              <a:rPr lang="pt-BR" altLang="pt-BR" dirty="0">
                <a:solidFill>
                  <a:srgbClr val="FF0000"/>
                </a:solidFill>
              </a:rPr>
              <a:t>Pode um Espírito abranger e ou conhecer o futuro?</a:t>
            </a:r>
          </a:p>
        </p:txBody>
      </p:sp>
      <p:sp>
        <p:nvSpPr>
          <p:cNvPr id="18435" name="Rectangle 3"/>
          <p:cNvSpPr>
            <a:spLocks noGrp="1" noRot="1" noChangeArrowheads="1"/>
          </p:cNvSpPr>
          <p:nvPr>
            <p:ph type="body" idx="1"/>
          </p:nvPr>
        </p:nvSpPr>
        <p:spPr>
          <a:xfrm>
            <a:off x="0" y="1412875"/>
            <a:ext cx="8874369" cy="5445125"/>
          </a:xfrm>
        </p:spPr>
        <p:txBody>
          <a:bodyPr/>
          <a:lstStyle/>
          <a:p>
            <a:pPr algn="just" eaLnBrk="1" hangingPunct="1">
              <a:lnSpc>
                <a:spcPct val="90000"/>
              </a:lnSpc>
              <a:defRPr/>
            </a:pPr>
            <a:r>
              <a:rPr lang="pt-BR" altLang="pt-BR" sz="2800" b="1" dirty="0">
                <a:solidFill>
                  <a:srgbClr val="FFFF00"/>
                </a:solidFill>
              </a:rPr>
              <a:t>De conformidade com o grau de sua perfeição. Diante dele, os acontecimentos não se desenrolam sucessivamente, como os acidentes da estrada diante do viajor; ele vê simultaneamente o começo e o fim do período</a:t>
            </a:r>
            <a:r>
              <a:rPr lang="pt-BR" altLang="pt-BR" sz="2800" b="1" dirty="0"/>
              <a:t>;</a:t>
            </a:r>
          </a:p>
          <a:p>
            <a:pPr eaLnBrk="1" hangingPunct="1">
              <a:lnSpc>
                <a:spcPct val="90000"/>
              </a:lnSpc>
              <a:defRPr/>
            </a:pPr>
            <a:endParaRPr lang="pt-BR" altLang="pt-BR" sz="2800" b="1" dirty="0"/>
          </a:p>
          <a:p>
            <a:pPr algn="just" eaLnBrk="1" hangingPunct="1">
              <a:lnSpc>
                <a:spcPct val="90000"/>
              </a:lnSpc>
              <a:defRPr/>
            </a:pPr>
            <a:r>
              <a:rPr lang="pt-BR" altLang="pt-BR" sz="2800" b="1" dirty="0">
                <a:solidFill>
                  <a:schemeClr val="folHlink"/>
                </a:solidFill>
              </a:rPr>
              <a:t>Todos os eventos que, nesse período, constituem o período de uma encarnação são o presente para ele, então poderia nos dizer com certeza: tal coisa vai acontecer em tal época, porque esse acontecimento ele o vê como o homem da montanha vê o que espera o viajante no curso da viagem. </a:t>
            </a:r>
          </a:p>
          <a:p>
            <a:pPr eaLnBrk="1" hangingPunct="1">
              <a:lnSpc>
                <a:spcPct val="90000"/>
              </a:lnSpc>
              <a:buFont typeface="Wingdings" panose="05000000000000000000" pitchFamily="2" charset="2"/>
              <a:buNone/>
              <a:defRPr/>
            </a:pPr>
            <a:endParaRPr lang="pt-BR" altLang="pt-BR" sz="2800" b="1" dirty="0">
              <a:solidFill>
                <a:schemeClr val="folHlink"/>
              </a:solidFill>
            </a:endParaRPr>
          </a:p>
        </p:txBody>
      </p:sp>
    </p:spTree>
    <p:extLst>
      <p:ext uri="{BB962C8B-B14F-4D97-AF65-F5344CB8AC3E}">
        <p14:creationId xmlns:p14="http://schemas.microsoft.com/office/powerpoint/2010/main" val="336109375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Rot="1" noChangeArrowheads="1"/>
          </p:cNvSpPr>
          <p:nvPr>
            <p:ph type="body" idx="1"/>
          </p:nvPr>
        </p:nvSpPr>
        <p:spPr>
          <a:xfrm>
            <a:off x="179388" y="333375"/>
            <a:ext cx="8662987" cy="5765800"/>
          </a:xfrm>
        </p:spPr>
        <p:txBody>
          <a:bodyPr/>
          <a:lstStyle/>
          <a:p>
            <a:pPr algn="just" eaLnBrk="1" hangingPunct="1">
              <a:defRPr/>
            </a:pPr>
            <a:r>
              <a:rPr lang="pt-BR" altLang="pt-BR" sz="4400" b="1" dirty="0">
                <a:solidFill>
                  <a:srgbClr val="FFFF00"/>
                </a:solidFill>
              </a:rPr>
              <a:t>Se assim não procede é porque poderia ser prejudicial ao homem o conhecimento do futuro, conhecimento que lhe daria o livre - arbítrio, paralisá-lo-ia no que lhe cumpre executar a bem do seu progresso. </a:t>
            </a:r>
          </a:p>
        </p:txBody>
      </p:sp>
    </p:spTree>
    <p:extLst>
      <p:ext uri="{BB962C8B-B14F-4D97-AF65-F5344CB8AC3E}">
        <p14:creationId xmlns:p14="http://schemas.microsoft.com/office/powerpoint/2010/main" val="392990070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defRPr/>
            </a:pPr>
            <a:r>
              <a:rPr lang="pt-BR" altLang="pt-BR" sz="5400" dirty="0">
                <a:solidFill>
                  <a:schemeClr val="bg1"/>
                </a:solidFill>
              </a:rPr>
              <a:t>Permissão Divina</a:t>
            </a:r>
          </a:p>
        </p:txBody>
      </p:sp>
      <p:sp>
        <p:nvSpPr>
          <p:cNvPr id="21507" name="Rectangle 3"/>
          <p:cNvSpPr>
            <a:spLocks noGrp="1" noRot="1" noChangeArrowheads="1"/>
          </p:cNvSpPr>
          <p:nvPr>
            <p:ph type="body" idx="1"/>
          </p:nvPr>
        </p:nvSpPr>
        <p:spPr>
          <a:xfrm>
            <a:off x="0" y="1484313"/>
            <a:ext cx="9026554" cy="5373687"/>
          </a:xfrm>
        </p:spPr>
        <p:txBody>
          <a:bodyPr/>
          <a:lstStyle/>
          <a:p>
            <a:pPr algn="just" eaLnBrk="1" hangingPunct="1">
              <a:defRPr/>
            </a:pPr>
            <a:r>
              <a:rPr lang="pt-BR" altLang="pt-BR" dirty="0">
                <a:solidFill>
                  <a:srgbClr val="FFFF00"/>
                </a:solidFill>
              </a:rPr>
              <a:t>Como o homem tem que concorrer para o progresso geral, como certos acontecimentos devem resultar da sua cooperação, pode convir que em casos especiais ele pressinta esses acontecimentos a fim de encaminhar e de estar pronto a agir, em chegando a ocasião.</a:t>
            </a:r>
          </a:p>
          <a:p>
            <a:pPr algn="just" eaLnBrk="1" hangingPunct="1">
              <a:defRPr/>
            </a:pPr>
            <a:endParaRPr lang="pt-BR" altLang="pt-BR" dirty="0">
              <a:solidFill>
                <a:srgbClr val="FFFF00"/>
              </a:solidFill>
            </a:endParaRPr>
          </a:p>
          <a:p>
            <a:pPr algn="just" eaLnBrk="1" hangingPunct="1">
              <a:defRPr/>
            </a:pPr>
            <a:r>
              <a:rPr lang="pt-BR" altLang="pt-BR" dirty="0">
                <a:solidFill>
                  <a:srgbClr val="FF0000"/>
                </a:solidFill>
              </a:rPr>
              <a:t>Por isso é que Deus permite se levante uma ponta do véu, mas sempre com um fim útil, nunca para satisfação de vã curiosidade. </a:t>
            </a:r>
          </a:p>
        </p:txBody>
      </p:sp>
    </p:spTree>
    <p:extLst>
      <p:ext uri="{BB962C8B-B14F-4D97-AF65-F5344CB8AC3E}">
        <p14:creationId xmlns:p14="http://schemas.microsoft.com/office/powerpoint/2010/main" val="213779840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0" y="0"/>
            <a:ext cx="9144000" cy="1554163"/>
          </a:xfrm>
        </p:spPr>
        <p:txBody>
          <a:bodyPr/>
          <a:lstStyle/>
          <a:p>
            <a:pPr eaLnBrk="1" hangingPunct="1">
              <a:defRPr/>
            </a:pPr>
            <a:r>
              <a:rPr lang="pt-BR" altLang="pt-BR" dirty="0">
                <a:solidFill>
                  <a:schemeClr val="tx1"/>
                </a:solidFill>
              </a:rPr>
              <a:t>Pode tal missão ser conferida a todos os espíritos?</a:t>
            </a:r>
          </a:p>
        </p:txBody>
      </p:sp>
      <p:sp>
        <p:nvSpPr>
          <p:cNvPr id="22531" name="Rectangle 3"/>
          <p:cNvSpPr>
            <a:spLocks noGrp="1" noRot="1" noChangeArrowheads="1"/>
          </p:cNvSpPr>
          <p:nvPr>
            <p:ph type="body" idx="1"/>
          </p:nvPr>
        </p:nvSpPr>
        <p:spPr>
          <a:xfrm>
            <a:off x="0" y="1628775"/>
            <a:ext cx="9144000" cy="5229225"/>
          </a:xfrm>
        </p:spPr>
        <p:txBody>
          <a:bodyPr/>
          <a:lstStyle/>
          <a:p>
            <a:pPr algn="just" eaLnBrk="1" hangingPunct="1">
              <a:defRPr/>
            </a:pPr>
            <a:r>
              <a:rPr lang="pt-BR" altLang="pt-BR" b="1" dirty="0">
                <a:solidFill>
                  <a:srgbClr val="FFFF00"/>
                </a:solidFill>
              </a:rPr>
              <a:t>Não a todos os Espíritos, porquanto há aqueles que do futuro não conhecem mais do que os homens, porém a alguns Espíritos bastante adiantados para desempenhá-la.</a:t>
            </a:r>
          </a:p>
          <a:p>
            <a:pPr algn="just" eaLnBrk="1" hangingPunct="1">
              <a:defRPr/>
            </a:pPr>
            <a:r>
              <a:rPr lang="pt-BR" altLang="pt-BR" b="1" dirty="0">
                <a:solidFill>
                  <a:srgbClr val="00FF00"/>
                </a:solidFill>
              </a:rPr>
              <a:t>Nota-se que as revelações dessa espécie são feitas espontaneamente, e jamais ou pelo menos, muito raramente, em resposta a alguma pergunta direta. </a:t>
            </a:r>
          </a:p>
        </p:txBody>
      </p:sp>
    </p:spTree>
    <p:extLst>
      <p:ext uri="{BB962C8B-B14F-4D97-AF65-F5344CB8AC3E}">
        <p14:creationId xmlns:p14="http://schemas.microsoft.com/office/powerpoint/2010/main" val="141611086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0" y="0"/>
            <a:ext cx="9144000" cy="1554163"/>
          </a:xfrm>
        </p:spPr>
        <p:txBody>
          <a:bodyPr/>
          <a:lstStyle/>
          <a:p>
            <a:pPr eaLnBrk="1" hangingPunct="1">
              <a:defRPr/>
            </a:pPr>
            <a:r>
              <a:rPr lang="pt-BR" altLang="pt-BR" dirty="0">
                <a:solidFill>
                  <a:schemeClr val="bg1"/>
                </a:solidFill>
              </a:rPr>
              <a:t> Pode também semelhante missão ser confiada a certos homens? </a:t>
            </a:r>
          </a:p>
        </p:txBody>
      </p:sp>
      <p:sp>
        <p:nvSpPr>
          <p:cNvPr id="23555" name="Rectangle 3"/>
          <p:cNvSpPr>
            <a:spLocks noGrp="1" noRot="1" noChangeArrowheads="1"/>
          </p:cNvSpPr>
          <p:nvPr>
            <p:ph type="body" idx="1"/>
          </p:nvPr>
        </p:nvSpPr>
        <p:spPr>
          <a:xfrm>
            <a:off x="0" y="1773238"/>
            <a:ext cx="9144000" cy="5040312"/>
          </a:xfrm>
        </p:spPr>
        <p:txBody>
          <a:bodyPr/>
          <a:lstStyle/>
          <a:p>
            <a:pPr algn="just" eaLnBrk="1" hangingPunct="1">
              <a:lnSpc>
                <a:spcPct val="90000"/>
              </a:lnSpc>
              <a:defRPr/>
            </a:pPr>
            <a:r>
              <a:rPr lang="pt-BR" altLang="pt-BR" b="1" dirty="0">
                <a:solidFill>
                  <a:srgbClr val="FFFF00"/>
                </a:solidFill>
              </a:rPr>
              <a:t>Aquele que é dado o encargo de revelar uma coisa oculta recebe a sua revelia e por inspiração dos Espíritos que a conhecem e a transmite maquinalmente, sem se aperceber do que faz.</a:t>
            </a:r>
          </a:p>
          <a:p>
            <a:pPr eaLnBrk="1" hangingPunct="1">
              <a:lnSpc>
                <a:spcPct val="90000"/>
              </a:lnSpc>
              <a:defRPr/>
            </a:pPr>
            <a:endParaRPr lang="pt-BR" altLang="pt-BR" b="1" dirty="0">
              <a:solidFill>
                <a:srgbClr val="FFFF00"/>
              </a:solidFill>
            </a:endParaRPr>
          </a:p>
          <a:p>
            <a:pPr algn="just" eaLnBrk="1" hangingPunct="1">
              <a:lnSpc>
                <a:spcPct val="90000"/>
              </a:lnSpc>
              <a:defRPr/>
            </a:pPr>
            <a:r>
              <a:rPr lang="pt-BR" altLang="pt-BR" b="1" dirty="0">
                <a:solidFill>
                  <a:srgbClr val="FF0000"/>
                </a:solidFill>
              </a:rPr>
              <a:t>Assim durante o sono, como em estado de vigília, nos êxtases da dupla vista, a alma se desprende e adquire, em grau mais ou menos alto, as faculdades do Espírito livre.</a:t>
            </a:r>
          </a:p>
        </p:txBody>
      </p:sp>
    </p:spTree>
    <p:extLst>
      <p:ext uri="{BB962C8B-B14F-4D97-AF65-F5344CB8AC3E}">
        <p14:creationId xmlns:p14="http://schemas.microsoft.com/office/powerpoint/2010/main" val="114240611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Rot="1" noChangeArrowheads="1"/>
          </p:cNvSpPr>
          <p:nvPr>
            <p:ph type="body" idx="1"/>
          </p:nvPr>
        </p:nvSpPr>
        <p:spPr>
          <a:xfrm>
            <a:off x="0" y="0"/>
            <a:ext cx="9144000" cy="6858000"/>
          </a:xfrm>
        </p:spPr>
        <p:txBody>
          <a:bodyPr/>
          <a:lstStyle/>
          <a:p>
            <a:pPr algn="just" eaLnBrk="1" hangingPunct="1">
              <a:defRPr/>
            </a:pPr>
            <a:r>
              <a:rPr lang="pt-BR" altLang="pt-BR" dirty="0">
                <a:solidFill>
                  <a:srgbClr val="FFFF00"/>
                </a:solidFill>
              </a:rPr>
              <a:t>Se for um Espírito adiantado, se sobretudo houver recebido como os profetas uma missão especial para esse efeito, gozará, nos momentos de emancipação da alma, da faculdade de abarcar, por si mesmo, um período mais ou menos extenso, e verá como presente, os sucessos desse período. </a:t>
            </a:r>
          </a:p>
          <a:p>
            <a:pPr eaLnBrk="1" hangingPunct="1">
              <a:defRPr/>
            </a:pPr>
            <a:endParaRPr lang="pt-BR" altLang="pt-BR" dirty="0">
              <a:solidFill>
                <a:srgbClr val="FFFF00"/>
              </a:solidFill>
            </a:endParaRPr>
          </a:p>
          <a:p>
            <a:pPr algn="just" eaLnBrk="1" hangingPunct="1">
              <a:defRPr/>
            </a:pPr>
            <a:r>
              <a:rPr lang="pt-BR" altLang="pt-BR" dirty="0">
                <a:solidFill>
                  <a:srgbClr val="FF0000"/>
                </a:solidFill>
              </a:rPr>
              <a:t>Pode então revelá-los no mesmo instante ou conservar lembrança deles ao despertar, guardando uma vaga intuição do que lhe foi revelado, bastante para o guiar instintivamente.</a:t>
            </a:r>
          </a:p>
        </p:txBody>
      </p:sp>
    </p:spTree>
    <p:extLst>
      <p:ext uri="{BB962C8B-B14F-4D97-AF65-F5344CB8AC3E}">
        <p14:creationId xmlns:p14="http://schemas.microsoft.com/office/powerpoint/2010/main" val="205876592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defRPr/>
            </a:pPr>
            <a:r>
              <a:rPr lang="pt-BR" altLang="pt-BR" sz="5400" dirty="0">
                <a:solidFill>
                  <a:srgbClr val="FF0000"/>
                </a:solidFill>
              </a:rPr>
              <a:t>Finalidade da Predição</a:t>
            </a:r>
          </a:p>
        </p:txBody>
      </p:sp>
      <p:sp>
        <p:nvSpPr>
          <p:cNvPr id="25603" name="Rectangle 3"/>
          <p:cNvSpPr>
            <a:spLocks noGrp="1" noRot="1" noChangeArrowheads="1"/>
          </p:cNvSpPr>
          <p:nvPr>
            <p:ph type="body" idx="1"/>
          </p:nvPr>
        </p:nvSpPr>
        <p:spPr>
          <a:xfrm>
            <a:off x="0" y="1557338"/>
            <a:ext cx="9144000" cy="5300662"/>
          </a:xfrm>
        </p:spPr>
        <p:txBody>
          <a:bodyPr/>
          <a:lstStyle/>
          <a:p>
            <a:pPr algn="just" eaLnBrk="1" hangingPunct="1">
              <a:lnSpc>
                <a:spcPct val="90000"/>
              </a:lnSpc>
              <a:defRPr/>
            </a:pPr>
            <a:r>
              <a:rPr lang="pt-BR" altLang="pt-BR" b="1" dirty="0">
                <a:solidFill>
                  <a:srgbClr val="FFFF00"/>
                </a:solidFill>
              </a:rPr>
              <a:t>Essa faculdade se desenvolve providencialmente, na iminência de perigos, nas grandes calamidades e nas revoluções.</a:t>
            </a:r>
          </a:p>
          <a:p>
            <a:pPr eaLnBrk="1" hangingPunct="1">
              <a:lnSpc>
                <a:spcPct val="90000"/>
              </a:lnSpc>
              <a:defRPr/>
            </a:pPr>
            <a:endParaRPr lang="pt-BR" altLang="pt-BR" b="1" dirty="0">
              <a:solidFill>
                <a:srgbClr val="FFFF00"/>
              </a:solidFill>
            </a:endParaRPr>
          </a:p>
          <a:p>
            <a:pPr algn="just" eaLnBrk="1" hangingPunct="1">
              <a:lnSpc>
                <a:spcPct val="90000"/>
              </a:lnSpc>
              <a:defRPr/>
            </a:pPr>
            <a:r>
              <a:rPr lang="pt-BR" altLang="pt-BR" b="1" dirty="0">
                <a:solidFill>
                  <a:srgbClr val="FF3399"/>
                </a:solidFill>
              </a:rPr>
              <a:t>É ainda por isso que se vêem os grandes capitães avançar resolutamente contra o inimigo, certos da vitória; que homens de gênio, como por exemplo Cristóvão Colombo, caminham para uma meta, que, para seus Espíritos, deixou de ser o desconhecido.</a:t>
            </a:r>
          </a:p>
        </p:txBody>
      </p:sp>
    </p:spTree>
    <p:extLst>
      <p:ext uri="{BB962C8B-B14F-4D97-AF65-F5344CB8AC3E}">
        <p14:creationId xmlns:p14="http://schemas.microsoft.com/office/powerpoint/2010/main" val="410875308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0" y="0"/>
            <a:ext cx="9144000" cy="1554163"/>
          </a:xfrm>
        </p:spPr>
        <p:txBody>
          <a:bodyPr/>
          <a:lstStyle/>
          <a:p>
            <a:pPr eaLnBrk="1" hangingPunct="1">
              <a:defRPr/>
            </a:pPr>
            <a:r>
              <a:rPr lang="pt-BR" altLang="pt-BR" b="1" dirty="0">
                <a:solidFill>
                  <a:srgbClr val="FF0000"/>
                </a:solidFill>
              </a:rPr>
              <a:t>O Pressentimento, é um dom sobrenatural?</a:t>
            </a:r>
          </a:p>
        </p:txBody>
      </p:sp>
      <p:sp>
        <p:nvSpPr>
          <p:cNvPr id="26627" name="Rectangle 3"/>
          <p:cNvSpPr>
            <a:spLocks noGrp="1" noRot="1" noChangeArrowheads="1"/>
          </p:cNvSpPr>
          <p:nvPr>
            <p:ph type="body" idx="1"/>
          </p:nvPr>
        </p:nvSpPr>
        <p:spPr>
          <a:xfrm>
            <a:off x="0" y="1628775"/>
            <a:ext cx="9144000" cy="4968875"/>
          </a:xfrm>
        </p:spPr>
        <p:txBody>
          <a:bodyPr/>
          <a:lstStyle/>
          <a:p>
            <a:pPr algn="just" eaLnBrk="1" hangingPunct="1">
              <a:defRPr/>
            </a:pPr>
            <a:r>
              <a:rPr lang="pt-BR" altLang="pt-BR" b="1" dirty="0">
                <a:solidFill>
                  <a:srgbClr val="FFFF00"/>
                </a:solidFill>
              </a:rPr>
              <a:t>Nada tem de sobrenatural o dom da predição, mais do que uma imensidade de outros fenômenos. </a:t>
            </a:r>
          </a:p>
          <a:p>
            <a:pPr eaLnBrk="1" hangingPunct="1">
              <a:defRPr/>
            </a:pPr>
            <a:endParaRPr lang="pt-BR" altLang="pt-BR" b="1" dirty="0">
              <a:solidFill>
                <a:srgbClr val="FFFF00"/>
              </a:solidFill>
            </a:endParaRPr>
          </a:p>
          <a:p>
            <a:pPr algn="just" eaLnBrk="1" hangingPunct="1">
              <a:defRPr/>
            </a:pPr>
            <a:r>
              <a:rPr lang="pt-BR" altLang="pt-BR" b="1" dirty="0">
                <a:solidFill>
                  <a:srgbClr val="FF3399"/>
                </a:solidFill>
              </a:rPr>
              <a:t>Ele se funda nas propriedades da alma e nas leis das relações do mundo visível com o mundo invisível, que o Espiritismo veio dar a conhecer. </a:t>
            </a:r>
          </a:p>
        </p:txBody>
      </p:sp>
    </p:spTree>
    <p:extLst>
      <p:ext uri="{BB962C8B-B14F-4D97-AF65-F5344CB8AC3E}">
        <p14:creationId xmlns:p14="http://schemas.microsoft.com/office/powerpoint/2010/main" val="27681415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0" y="0"/>
            <a:ext cx="9144000" cy="1554163"/>
          </a:xfrm>
        </p:spPr>
        <p:txBody>
          <a:bodyPr/>
          <a:lstStyle/>
          <a:p>
            <a:pPr eaLnBrk="1" hangingPunct="1">
              <a:defRPr/>
            </a:pPr>
            <a:r>
              <a:rPr lang="pt-BR" altLang="pt-BR" b="1" dirty="0">
                <a:solidFill>
                  <a:srgbClr val="FF0000"/>
                </a:solidFill>
              </a:rPr>
              <a:t>Desenvolvimento do dom de pressentir</a:t>
            </a:r>
          </a:p>
        </p:txBody>
      </p:sp>
      <p:sp>
        <p:nvSpPr>
          <p:cNvPr id="27651" name="Rectangle 3"/>
          <p:cNvSpPr>
            <a:spLocks noGrp="1" noRot="1" noChangeArrowheads="1"/>
          </p:cNvSpPr>
          <p:nvPr>
            <p:ph type="body" idx="1"/>
          </p:nvPr>
        </p:nvSpPr>
        <p:spPr>
          <a:xfrm>
            <a:off x="0" y="1484313"/>
            <a:ext cx="9144000" cy="5373687"/>
          </a:xfrm>
        </p:spPr>
        <p:txBody>
          <a:bodyPr/>
          <a:lstStyle/>
          <a:p>
            <a:pPr algn="just" eaLnBrk="1" hangingPunct="1">
              <a:lnSpc>
                <a:spcPct val="90000"/>
              </a:lnSpc>
              <a:defRPr/>
            </a:pPr>
            <a:r>
              <a:rPr lang="pt-BR" altLang="pt-BR" b="1" dirty="0">
                <a:solidFill>
                  <a:srgbClr val="FFFF00"/>
                </a:solidFill>
              </a:rPr>
              <a:t>Quanto mais o homem se dedicar ao estudo, se aperfeiçoar moralmente, enfim, se espiritualizando; vai tendo mais sensibilidade e percepção das coisas extra materiais;</a:t>
            </a:r>
          </a:p>
          <a:p>
            <a:pPr eaLnBrk="1" hangingPunct="1">
              <a:lnSpc>
                <a:spcPct val="90000"/>
              </a:lnSpc>
              <a:defRPr/>
            </a:pPr>
            <a:endParaRPr lang="pt-BR" altLang="pt-BR" b="1" dirty="0">
              <a:solidFill>
                <a:srgbClr val="FFFF00"/>
              </a:solidFill>
            </a:endParaRPr>
          </a:p>
          <a:p>
            <a:pPr algn="just" eaLnBrk="1" hangingPunct="1">
              <a:lnSpc>
                <a:spcPct val="90000"/>
              </a:lnSpc>
              <a:defRPr/>
            </a:pPr>
            <a:r>
              <a:rPr lang="pt-BR" altLang="pt-BR" b="1" dirty="0">
                <a:solidFill>
                  <a:srgbClr val="00FF00"/>
                </a:solidFill>
              </a:rPr>
              <a:t>O espírito encarnado não somente percebe, mas também se lembra do que viu no estado de Espírito livre (emancipação da alma) e essa lembrança é como um quadro que se desenha na mente (tela mental).</a:t>
            </a:r>
          </a:p>
        </p:txBody>
      </p:sp>
    </p:spTree>
    <p:extLst>
      <p:ext uri="{BB962C8B-B14F-4D97-AF65-F5344CB8AC3E}">
        <p14:creationId xmlns:p14="http://schemas.microsoft.com/office/powerpoint/2010/main" val="262841612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301625" y="-100013"/>
            <a:ext cx="8510588" cy="1325563"/>
          </a:xfrm>
        </p:spPr>
        <p:txBody>
          <a:bodyPr/>
          <a:lstStyle/>
          <a:p>
            <a:pPr eaLnBrk="1" hangingPunct="1">
              <a:defRPr/>
            </a:pPr>
            <a:r>
              <a:rPr lang="pt-BR" altLang="pt-BR" sz="4800" b="1" dirty="0">
                <a:solidFill>
                  <a:srgbClr val="FF0000"/>
                </a:solidFill>
              </a:rPr>
              <a:t>Princípio da Visão</a:t>
            </a:r>
          </a:p>
        </p:txBody>
      </p:sp>
      <p:sp>
        <p:nvSpPr>
          <p:cNvPr id="28675" name="Rectangle 3"/>
          <p:cNvSpPr>
            <a:spLocks noGrp="1" noRot="1" noChangeArrowheads="1"/>
          </p:cNvSpPr>
          <p:nvPr>
            <p:ph type="body" idx="1"/>
          </p:nvPr>
        </p:nvSpPr>
        <p:spPr>
          <a:xfrm>
            <a:off x="0" y="980220"/>
            <a:ext cx="8921262" cy="5373687"/>
          </a:xfrm>
        </p:spPr>
        <p:txBody>
          <a:bodyPr/>
          <a:lstStyle/>
          <a:p>
            <a:pPr algn="just" eaLnBrk="1" hangingPunct="1">
              <a:defRPr/>
            </a:pPr>
            <a:r>
              <a:rPr lang="pt-BR" altLang="pt-BR" b="1" dirty="0"/>
              <a:t>Ela não é exterior, está presente no indivíduo; razão essa porque não precisa da luz exterior.</a:t>
            </a:r>
          </a:p>
          <a:p>
            <a:pPr algn="just" eaLnBrk="1" hangingPunct="1">
              <a:defRPr/>
            </a:pPr>
            <a:r>
              <a:rPr lang="pt-BR" altLang="pt-BR" b="1" dirty="0">
                <a:solidFill>
                  <a:srgbClr val="FFFF00"/>
                </a:solidFill>
              </a:rPr>
              <a:t>Por efeito do desenvolvimento moral, consequentemente, há a desmaterialização gradual do perispírito e este se purifica dos elementos grosseiros que lhe alteravam a delicadeza das percepções, tornando mais fácil e ampliando a faculdade.</a:t>
            </a:r>
          </a:p>
        </p:txBody>
      </p:sp>
    </p:spTree>
    <p:extLst>
      <p:ext uri="{BB962C8B-B14F-4D97-AF65-F5344CB8AC3E}">
        <p14:creationId xmlns:p14="http://schemas.microsoft.com/office/powerpoint/2010/main" val="4059891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19546" y="1340768"/>
            <a:ext cx="7992890" cy="1398896"/>
          </a:xfrm>
        </p:spPr>
        <p:txBody>
          <a:bodyPr>
            <a:normAutofit fontScale="92500" lnSpcReduction="20000"/>
          </a:bodyPr>
          <a:lstStyle/>
          <a:p>
            <a:pPr algn="just" hangingPunct="0"/>
            <a:r>
              <a:rPr lang="pt-BR" sz="3600" i="1" dirty="0"/>
              <a:t>472 .Os maus espíritos podem se aproveitar de circunstâncias correntes para nos fazer errar, como também podem criá-las. </a:t>
            </a:r>
          </a:p>
          <a:p>
            <a:pPr algn="just"/>
            <a:endParaRPr lang="pt-BR" sz="3600" i="1" dirty="0"/>
          </a:p>
        </p:txBody>
      </p:sp>
      <p:pic>
        <p:nvPicPr>
          <p:cNvPr id="6" name="Picture 2" descr="C:\Users\Gracinha\Pictures\drogam.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4499993" y="2888940"/>
            <a:ext cx="3888433" cy="23017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Picture 1" descr="C:\Users\Gracinha\Pictures\ressaca1.jpg"/>
          <p:cNvPicPr>
            <a:picLocks noChangeAspect="1" noChangeArrowheads="1"/>
          </p:cNvPicPr>
          <p:nvPr/>
        </p:nvPicPr>
        <p:blipFill>
          <a:blip r:embed="rId5" cstate="print"/>
          <a:srcRect/>
          <a:stretch>
            <a:fillRect/>
          </a:stretch>
        </p:blipFill>
        <p:spPr bwMode="auto">
          <a:xfrm>
            <a:off x="539552" y="2888940"/>
            <a:ext cx="3744417" cy="23017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8" name="Text Box 5"/>
          <p:cNvSpPr txBox="1">
            <a:spLocks noChangeArrowheads="1"/>
          </p:cNvSpPr>
          <p:nvPr/>
        </p:nvSpPr>
        <p:spPr bwMode="auto">
          <a:xfrm>
            <a:off x="899592" y="536781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472)</a:t>
            </a:r>
          </a:p>
        </p:txBody>
      </p:sp>
    </p:spTree>
    <p:extLst>
      <p:ext uri="{BB962C8B-B14F-4D97-AF65-F5344CB8AC3E}">
        <p14:creationId xmlns:p14="http://schemas.microsoft.com/office/powerpoint/2010/main" val="351897777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pPr eaLnBrk="1" hangingPunct="1">
              <a:defRPr/>
            </a:pPr>
            <a:r>
              <a:rPr lang="pt-BR" altLang="pt-BR" b="1" dirty="0">
                <a:solidFill>
                  <a:srgbClr val="FF0000"/>
                </a:solidFill>
              </a:rPr>
              <a:t>Tipos de Pressentimentos</a:t>
            </a:r>
          </a:p>
        </p:txBody>
      </p:sp>
      <p:sp>
        <p:nvSpPr>
          <p:cNvPr id="29699" name="Rectangle 3"/>
          <p:cNvSpPr>
            <a:spLocks noGrp="1" noRot="1" noChangeArrowheads="1"/>
          </p:cNvSpPr>
          <p:nvPr>
            <p:ph type="body" idx="1"/>
          </p:nvPr>
        </p:nvSpPr>
        <p:spPr>
          <a:xfrm>
            <a:off x="0" y="1701800"/>
            <a:ext cx="8812213" cy="5256213"/>
          </a:xfrm>
        </p:spPr>
        <p:txBody>
          <a:bodyPr/>
          <a:lstStyle/>
          <a:p>
            <a:pPr algn="just" eaLnBrk="1" hangingPunct="1">
              <a:lnSpc>
                <a:spcPct val="90000"/>
              </a:lnSpc>
              <a:defRPr/>
            </a:pPr>
            <a:r>
              <a:rPr lang="pt-BR" altLang="pt-BR" sz="2400" b="1" dirty="0">
                <a:solidFill>
                  <a:srgbClr val="66FF33"/>
                </a:solidFill>
              </a:rPr>
              <a:t>AUTO PREMONIÇÃO: É a premonição que a pessoa faz em relação a si mesmo.</a:t>
            </a:r>
          </a:p>
          <a:p>
            <a:pPr algn="just" eaLnBrk="1" hangingPunct="1">
              <a:lnSpc>
                <a:spcPct val="90000"/>
              </a:lnSpc>
              <a:defRPr/>
            </a:pPr>
            <a:endParaRPr lang="pt-BR" altLang="pt-BR" sz="2400" b="1" dirty="0">
              <a:solidFill>
                <a:srgbClr val="66FF33"/>
              </a:solidFill>
            </a:endParaRPr>
          </a:p>
          <a:p>
            <a:pPr algn="just" eaLnBrk="1" hangingPunct="1">
              <a:lnSpc>
                <a:spcPct val="90000"/>
              </a:lnSpc>
              <a:defRPr/>
            </a:pPr>
            <a:r>
              <a:rPr lang="pt-BR" altLang="pt-BR" sz="2400" b="1" dirty="0">
                <a:solidFill>
                  <a:schemeClr val="folHlink"/>
                </a:solidFill>
              </a:rPr>
              <a:t>PREMONIÇÃO SONAMBÚLICA: São pessoas que no estado de êxtase, durante o sono, vêem os acontecimentos.</a:t>
            </a:r>
          </a:p>
          <a:p>
            <a:pPr algn="just" eaLnBrk="1" hangingPunct="1">
              <a:lnSpc>
                <a:spcPct val="90000"/>
              </a:lnSpc>
              <a:defRPr/>
            </a:pPr>
            <a:endParaRPr lang="pt-BR" altLang="pt-BR" sz="2400" b="1" dirty="0">
              <a:solidFill>
                <a:schemeClr val="folHlink"/>
              </a:solidFill>
            </a:endParaRPr>
          </a:p>
          <a:p>
            <a:pPr algn="just" eaLnBrk="1" hangingPunct="1">
              <a:lnSpc>
                <a:spcPct val="90000"/>
              </a:lnSpc>
              <a:defRPr/>
            </a:pPr>
            <a:r>
              <a:rPr lang="pt-BR" altLang="pt-BR" sz="2400" b="1" dirty="0">
                <a:solidFill>
                  <a:srgbClr val="FFFF00"/>
                </a:solidFill>
              </a:rPr>
              <a:t>PREMONIÇÃO ESPIRÍTICA: Obedecem a características específicas, a pessoa em vez se ficar passiva, e ser, durante a sua vida normal de vigília ou de sono, conhece o futuro por via mediúnica e por manifestações psicofônicas, incluindo aí, o fenômeno de voz direta. O espírito ao lado do encarnado é como vidente ao lado do cego.</a:t>
            </a:r>
          </a:p>
          <a:p>
            <a:pPr eaLnBrk="1" hangingPunct="1">
              <a:lnSpc>
                <a:spcPct val="90000"/>
              </a:lnSpc>
              <a:buFont typeface="Wingdings" panose="05000000000000000000" pitchFamily="2" charset="2"/>
              <a:buNone/>
              <a:defRPr/>
            </a:pPr>
            <a:r>
              <a:rPr lang="pt-BR" altLang="pt-BR" sz="2400" dirty="0">
                <a:solidFill>
                  <a:srgbClr val="FFFF00"/>
                </a:solidFill>
              </a:rPr>
              <a:t>   </a:t>
            </a:r>
          </a:p>
        </p:txBody>
      </p:sp>
    </p:spTree>
    <p:extLst>
      <p:ext uri="{BB962C8B-B14F-4D97-AF65-F5344CB8AC3E}">
        <p14:creationId xmlns:p14="http://schemas.microsoft.com/office/powerpoint/2010/main" val="377249633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Rot="1" noChangeArrowheads="1"/>
          </p:cNvSpPr>
          <p:nvPr>
            <p:ph type="body" idx="1"/>
          </p:nvPr>
        </p:nvSpPr>
        <p:spPr>
          <a:xfrm>
            <a:off x="0" y="44450"/>
            <a:ext cx="9144000" cy="4422775"/>
          </a:xfrm>
        </p:spPr>
        <p:txBody>
          <a:bodyPr/>
          <a:lstStyle/>
          <a:p>
            <a:pPr algn="just" eaLnBrk="1" hangingPunct="1">
              <a:defRPr/>
            </a:pPr>
            <a:r>
              <a:rPr lang="pt-BR" altLang="pt-BR" dirty="0"/>
              <a:t>PREMONIÇÃO ACIDENTAL: </a:t>
            </a:r>
            <a:r>
              <a:rPr lang="pt-BR" altLang="pt-BR" dirty="0">
                <a:solidFill>
                  <a:srgbClr val="FFFF00"/>
                </a:solidFill>
              </a:rPr>
              <a:t>Premonições que sobrevêm nas pessoas normais, sem que haja qualquer experimentação. É a premonição que as encontra, imprevisível e surpreendente, são também as mais interessantes e mais numerosas que as premonições experimentais.</a:t>
            </a:r>
          </a:p>
        </p:txBody>
      </p:sp>
      <p:pic>
        <p:nvPicPr>
          <p:cNvPr id="24579" name="Picture 4" descr="01_pompeia_ultimo_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638"/>
            <a:ext cx="9144000"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03753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eaLnBrk="1" hangingPunct="1">
              <a:defRPr/>
            </a:pPr>
            <a:r>
              <a:rPr lang="pt-BR" altLang="pt-BR" sz="4000" dirty="0">
                <a:solidFill>
                  <a:srgbClr val="FF0000"/>
                </a:solidFill>
              </a:rPr>
              <a:t>Como analisar um pressentimento?</a:t>
            </a:r>
          </a:p>
        </p:txBody>
      </p:sp>
      <p:sp>
        <p:nvSpPr>
          <p:cNvPr id="31747" name="Rectangle 3"/>
          <p:cNvSpPr>
            <a:spLocks noGrp="1" noRot="1" noChangeArrowheads="1"/>
          </p:cNvSpPr>
          <p:nvPr>
            <p:ph type="body" idx="1"/>
          </p:nvPr>
        </p:nvSpPr>
        <p:spPr>
          <a:xfrm>
            <a:off x="0" y="1628775"/>
            <a:ext cx="8698523" cy="4470400"/>
          </a:xfrm>
        </p:spPr>
        <p:txBody>
          <a:bodyPr/>
          <a:lstStyle/>
          <a:p>
            <a:pPr algn="just" eaLnBrk="1" hangingPunct="1">
              <a:defRPr/>
            </a:pPr>
            <a:r>
              <a:rPr lang="pt-BR" altLang="pt-BR" b="1" dirty="0">
                <a:solidFill>
                  <a:srgbClr val="FFFF00"/>
                </a:solidFill>
              </a:rPr>
              <a:t>Isso depende basicamente da: Evolução espiritual quanto mais evoluído, maior o discernimento, daí a importância da sintonia e da prática do bem através da prece, boas palavras, boas ações, etc... Ingredientes para que possamos ver o quanto há de bom nesses pressentimentos, pelo instrumentos da razão. </a:t>
            </a:r>
          </a:p>
          <a:p>
            <a:pPr eaLnBrk="1" hangingPunct="1">
              <a:buFont typeface="Wingdings" panose="05000000000000000000" pitchFamily="2" charset="2"/>
              <a:buNone/>
              <a:defRPr/>
            </a:pPr>
            <a:endParaRPr lang="pt-BR" altLang="pt-BR" b="1" dirty="0">
              <a:solidFill>
                <a:srgbClr val="FFFF00"/>
              </a:solidFill>
            </a:endParaRPr>
          </a:p>
        </p:txBody>
      </p:sp>
    </p:spTree>
    <p:extLst>
      <p:ext uri="{BB962C8B-B14F-4D97-AF65-F5344CB8AC3E}">
        <p14:creationId xmlns:p14="http://schemas.microsoft.com/office/powerpoint/2010/main" val="334426113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0" y="595618"/>
            <a:ext cx="9144000" cy="1554163"/>
          </a:xfrm>
        </p:spPr>
        <p:txBody>
          <a:bodyPr/>
          <a:lstStyle/>
          <a:p>
            <a:pPr eaLnBrk="1" hangingPunct="1">
              <a:defRPr/>
            </a:pPr>
            <a:r>
              <a:rPr lang="pt-BR" altLang="pt-BR" dirty="0">
                <a:solidFill>
                  <a:srgbClr val="FF0000"/>
                </a:solidFill>
              </a:rPr>
              <a:t> Prever ou determinar datas aos acontecimentos</a:t>
            </a:r>
          </a:p>
        </p:txBody>
      </p:sp>
      <p:sp>
        <p:nvSpPr>
          <p:cNvPr id="32771" name="Rectangle 3"/>
          <p:cNvSpPr>
            <a:spLocks noGrp="1" noRot="1" noChangeArrowheads="1"/>
          </p:cNvSpPr>
          <p:nvPr>
            <p:ph type="body" idx="1"/>
          </p:nvPr>
        </p:nvSpPr>
        <p:spPr>
          <a:xfrm>
            <a:off x="0" y="2773363"/>
            <a:ext cx="8721969" cy="2671762"/>
          </a:xfrm>
        </p:spPr>
        <p:txBody>
          <a:bodyPr/>
          <a:lstStyle/>
          <a:p>
            <a:pPr algn="just" eaLnBrk="1" hangingPunct="1">
              <a:defRPr/>
            </a:pPr>
            <a:r>
              <a:rPr lang="pt-BR" altLang="pt-BR" dirty="0">
                <a:solidFill>
                  <a:srgbClr val="FFFF00"/>
                </a:solidFill>
              </a:rPr>
              <a:t>Os Espíritos podem determinar com facilidade desde que o conheçam, contudo nem sempre lhes é permitido, pois se vêem impedidos pela razão de que tudo está subordinado ao livre - arbítrio e à decisão eventual do homem. </a:t>
            </a:r>
          </a:p>
        </p:txBody>
      </p:sp>
    </p:spTree>
    <p:extLst>
      <p:ext uri="{BB962C8B-B14F-4D97-AF65-F5344CB8AC3E}">
        <p14:creationId xmlns:p14="http://schemas.microsoft.com/office/powerpoint/2010/main" val="2483528164"/>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a:xfrm>
            <a:off x="301625" y="44450"/>
            <a:ext cx="8510588" cy="1325563"/>
          </a:xfrm>
        </p:spPr>
        <p:txBody>
          <a:bodyPr/>
          <a:lstStyle/>
          <a:p>
            <a:pPr eaLnBrk="1" hangingPunct="1">
              <a:defRPr/>
            </a:pPr>
            <a:r>
              <a:rPr lang="pt-BR" altLang="pt-BR" dirty="0">
                <a:solidFill>
                  <a:srgbClr val="FF0000"/>
                </a:solidFill>
              </a:rPr>
              <a:t>Por isso...</a:t>
            </a:r>
          </a:p>
        </p:txBody>
      </p:sp>
      <p:sp>
        <p:nvSpPr>
          <p:cNvPr id="33795" name="Rectangle 3"/>
          <p:cNvSpPr>
            <a:spLocks noGrp="1" noRot="1" noChangeArrowheads="1"/>
          </p:cNvSpPr>
          <p:nvPr>
            <p:ph type="body" idx="1"/>
          </p:nvPr>
        </p:nvSpPr>
        <p:spPr>
          <a:xfrm>
            <a:off x="0" y="1196975"/>
            <a:ext cx="8721969" cy="5661025"/>
          </a:xfrm>
        </p:spPr>
        <p:txBody>
          <a:bodyPr/>
          <a:lstStyle/>
          <a:p>
            <a:pPr algn="just" eaLnBrk="1" hangingPunct="1">
              <a:defRPr/>
            </a:pPr>
            <a:r>
              <a:rPr lang="pt-BR" altLang="pt-BR" sz="2800" b="1" dirty="0">
                <a:solidFill>
                  <a:srgbClr val="FFFF00"/>
                </a:solidFill>
              </a:rPr>
              <a:t>Os Espíritos verdadeiramente ponderados nunca predizem para épocas determinadas, limitando- se a prevenir-nos do seguimento das coisas que convenham conheçamos.</a:t>
            </a:r>
          </a:p>
          <a:p>
            <a:pPr marL="0" indent="0" algn="just" eaLnBrk="1" hangingPunct="1">
              <a:buNone/>
              <a:defRPr/>
            </a:pPr>
            <a:endParaRPr lang="pt-BR" altLang="pt-BR" sz="2800" b="1" dirty="0"/>
          </a:p>
          <a:p>
            <a:pPr algn="just" eaLnBrk="1" hangingPunct="1">
              <a:defRPr/>
            </a:pPr>
            <a:r>
              <a:rPr lang="pt-BR" altLang="pt-BR" sz="2800" b="1" dirty="0">
                <a:solidFill>
                  <a:srgbClr val="66FF33"/>
                </a:solidFill>
              </a:rPr>
              <a:t>Insistir por obter informes precisos é expor-se às mistificações dos Espíritos levianos que predizem tudo o que se queira, sem se preocuparem com a verdade, divertindo-se com os terrores e as decepções que causem.</a:t>
            </a:r>
          </a:p>
        </p:txBody>
      </p:sp>
    </p:spTree>
    <p:extLst>
      <p:ext uri="{BB962C8B-B14F-4D97-AF65-F5344CB8AC3E}">
        <p14:creationId xmlns:p14="http://schemas.microsoft.com/office/powerpoint/2010/main" val="87357909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0" y="0"/>
            <a:ext cx="9144000" cy="1554163"/>
          </a:xfrm>
        </p:spPr>
        <p:txBody>
          <a:bodyPr/>
          <a:lstStyle/>
          <a:p>
            <a:pPr eaLnBrk="1" hangingPunct="1">
              <a:defRPr/>
            </a:pPr>
            <a:r>
              <a:rPr lang="pt-BR" altLang="pt-BR" sz="3600" dirty="0">
                <a:solidFill>
                  <a:srgbClr val="FF0000"/>
                </a:solidFill>
              </a:rPr>
              <a:t>Q.522 (L.E.): O pressentimento é sempre uma advertência do Espírito protetor?</a:t>
            </a:r>
          </a:p>
        </p:txBody>
      </p:sp>
      <p:sp>
        <p:nvSpPr>
          <p:cNvPr id="34819" name="Rectangle 3"/>
          <p:cNvSpPr>
            <a:spLocks noGrp="1" noRot="1" noChangeArrowheads="1"/>
          </p:cNvSpPr>
          <p:nvPr>
            <p:ph type="body" idx="1"/>
          </p:nvPr>
        </p:nvSpPr>
        <p:spPr>
          <a:xfrm>
            <a:off x="0" y="1301605"/>
            <a:ext cx="8967831" cy="5229225"/>
          </a:xfrm>
        </p:spPr>
        <p:txBody>
          <a:bodyPr/>
          <a:lstStyle/>
          <a:p>
            <a:pPr algn="just" eaLnBrk="1" hangingPunct="1">
              <a:lnSpc>
                <a:spcPct val="90000"/>
              </a:lnSpc>
              <a:defRPr/>
            </a:pPr>
            <a:r>
              <a:rPr lang="pt-BR" altLang="pt-BR" sz="2800" dirty="0">
                <a:solidFill>
                  <a:srgbClr val="FFFF00"/>
                </a:solidFill>
              </a:rPr>
              <a:t>O pressentimento é o conselho íntimo e oculto de um Espírito que quer o vosso bem. Ele está também na intuição da escolha que se fez; é a voz do instinto. </a:t>
            </a:r>
          </a:p>
          <a:p>
            <a:pPr algn="just" eaLnBrk="1" hangingPunct="1">
              <a:lnSpc>
                <a:spcPct val="90000"/>
              </a:lnSpc>
              <a:defRPr/>
            </a:pPr>
            <a:endParaRPr lang="pt-BR" altLang="pt-BR" sz="2800" dirty="0">
              <a:solidFill>
                <a:srgbClr val="FFFF00"/>
              </a:solidFill>
            </a:endParaRPr>
          </a:p>
          <a:p>
            <a:pPr algn="just" eaLnBrk="1" hangingPunct="1">
              <a:lnSpc>
                <a:spcPct val="90000"/>
              </a:lnSpc>
              <a:defRPr/>
            </a:pPr>
            <a:r>
              <a:rPr lang="pt-BR" altLang="pt-BR" sz="2800" dirty="0">
                <a:solidFill>
                  <a:srgbClr val="66FF33"/>
                </a:solidFill>
              </a:rPr>
              <a:t>O Espírito antes de encarnar, tem conhecimento das principais fases de sua existência, ou seja, do gênero de provas com as quais se compromete. </a:t>
            </a:r>
          </a:p>
          <a:p>
            <a:pPr algn="just" eaLnBrk="1" hangingPunct="1">
              <a:lnSpc>
                <a:spcPct val="90000"/>
              </a:lnSpc>
              <a:defRPr/>
            </a:pPr>
            <a:endParaRPr lang="pt-BR" altLang="pt-BR" sz="2800" dirty="0">
              <a:solidFill>
                <a:srgbClr val="66FF33"/>
              </a:solidFill>
            </a:endParaRPr>
          </a:p>
          <a:p>
            <a:pPr algn="just" eaLnBrk="1" hangingPunct="1">
              <a:lnSpc>
                <a:spcPct val="90000"/>
              </a:lnSpc>
              <a:defRPr/>
            </a:pPr>
            <a:r>
              <a:rPr lang="pt-BR" altLang="pt-BR" sz="2800" dirty="0"/>
              <a:t>Quando estas tem o caráter saliente, ele conserva uma espécie de impressão em seu foro íntimo, e essa impressão, que é a voz do instinto, revela-se quando chega o momento, tornando-se o pressentimento.</a:t>
            </a:r>
          </a:p>
        </p:txBody>
      </p:sp>
    </p:spTree>
    <p:extLst>
      <p:ext uri="{BB962C8B-B14F-4D97-AF65-F5344CB8AC3E}">
        <p14:creationId xmlns:p14="http://schemas.microsoft.com/office/powerpoint/2010/main" val="62990169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0" y="219075"/>
            <a:ext cx="9144000" cy="1554163"/>
          </a:xfrm>
        </p:spPr>
        <p:txBody>
          <a:bodyPr/>
          <a:lstStyle/>
          <a:p>
            <a:pPr eaLnBrk="1" hangingPunct="1">
              <a:defRPr/>
            </a:pPr>
            <a:r>
              <a:rPr lang="pt-BR" altLang="pt-BR" sz="3600" dirty="0">
                <a:solidFill>
                  <a:schemeClr val="tx1"/>
                </a:solidFill>
              </a:rPr>
              <a:t>Q. 523 (L.E.) Os pressentimentos e a voz do instinto têm sempre algo de vago.        Na incerteza, o que devemos fazer?</a:t>
            </a:r>
          </a:p>
        </p:txBody>
      </p:sp>
      <p:sp>
        <p:nvSpPr>
          <p:cNvPr id="35843" name="Rectangle 3"/>
          <p:cNvSpPr>
            <a:spLocks noGrp="1" noRot="1" noChangeArrowheads="1"/>
          </p:cNvSpPr>
          <p:nvPr>
            <p:ph type="body" idx="1"/>
          </p:nvPr>
        </p:nvSpPr>
        <p:spPr>
          <a:xfrm>
            <a:off x="-107950" y="2030413"/>
            <a:ext cx="9087827" cy="2190750"/>
          </a:xfrm>
        </p:spPr>
        <p:txBody>
          <a:bodyPr/>
          <a:lstStyle/>
          <a:p>
            <a:pPr algn="just" eaLnBrk="1" hangingPunct="1">
              <a:defRPr/>
            </a:pPr>
            <a:r>
              <a:rPr lang="pt-BR" altLang="pt-BR" dirty="0">
                <a:solidFill>
                  <a:srgbClr val="FFFF00"/>
                </a:solidFill>
              </a:rPr>
              <a:t>Quando te achares na incerteza, invoca teu bom Espírito, ou ora a Deus, soberano senhor de todos, e ele te  enviará um de seus mensageiros, um de nós.</a:t>
            </a:r>
          </a:p>
        </p:txBody>
      </p:sp>
    </p:spTree>
    <p:extLst>
      <p:ext uri="{BB962C8B-B14F-4D97-AF65-F5344CB8AC3E}">
        <p14:creationId xmlns:p14="http://schemas.microsoft.com/office/powerpoint/2010/main" val="291284139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0" y="260648"/>
            <a:ext cx="9144000" cy="1585913"/>
          </a:xfrm>
        </p:spPr>
        <p:txBody>
          <a:bodyPr/>
          <a:lstStyle/>
          <a:p>
            <a:pPr eaLnBrk="1" hangingPunct="1">
              <a:defRPr/>
            </a:pPr>
            <a:r>
              <a:rPr lang="pt-BR" altLang="pt-BR" sz="2800" b="1" dirty="0">
                <a:solidFill>
                  <a:schemeClr val="tx1"/>
                </a:solidFill>
              </a:rPr>
              <a:t>Q. 524 (L.E.) A advertências de nossos Espíritos protetores têm como finalidade única a conduta moral ou também a conduta que se deve manter em relação aos assuntos da vida privada?</a:t>
            </a:r>
          </a:p>
        </p:txBody>
      </p:sp>
      <p:sp>
        <p:nvSpPr>
          <p:cNvPr id="36867" name="Rectangle 3"/>
          <p:cNvSpPr>
            <a:spLocks noGrp="1" noRot="1" noChangeArrowheads="1"/>
          </p:cNvSpPr>
          <p:nvPr>
            <p:ph type="body" idx="1"/>
          </p:nvPr>
        </p:nvSpPr>
        <p:spPr>
          <a:xfrm>
            <a:off x="0" y="2132856"/>
            <a:ext cx="8768862" cy="4941887"/>
          </a:xfrm>
        </p:spPr>
        <p:txBody>
          <a:bodyPr/>
          <a:lstStyle/>
          <a:p>
            <a:pPr algn="just" eaLnBrk="1" hangingPunct="1">
              <a:lnSpc>
                <a:spcPct val="80000"/>
              </a:lnSpc>
              <a:defRPr/>
            </a:pPr>
            <a:r>
              <a:rPr lang="pt-BR" altLang="pt-BR" sz="2400" dirty="0">
                <a:solidFill>
                  <a:srgbClr val="FFFF00"/>
                </a:solidFill>
              </a:rPr>
              <a:t>Em relação a tudo; eles tentam fazer-vos viver o melhor possível; porém muitas vezes vós fechais os ouvidos às salutares advertências e vos tornais infelizes por vossa culpa.</a:t>
            </a:r>
          </a:p>
          <a:p>
            <a:pPr algn="just" eaLnBrk="1" hangingPunct="1">
              <a:lnSpc>
                <a:spcPct val="80000"/>
              </a:lnSpc>
              <a:defRPr/>
            </a:pPr>
            <a:r>
              <a:rPr lang="pt-BR" altLang="pt-BR" sz="2400" dirty="0">
                <a:solidFill>
                  <a:srgbClr val="66FF33"/>
                </a:solidFill>
              </a:rPr>
              <a:t>Os Espíritos protetores nos ajudam com seus conselhos através da voz da consciência, que fazem falar em nós, mas como sempre damos a isso a devida importância, oferece-nos outros mais diretos, servindo-se das pessoas que nos cercam.</a:t>
            </a:r>
          </a:p>
          <a:p>
            <a:pPr algn="just" eaLnBrk="1" hangingPunct="1">
              <a:lnSpc>
                <a:spcPct val="80000"/>
              </a:lnSpc>
              <a:defRPr/>
            </a:pPr>
            <a:r>
              <a:rPr lang="pt-BR" altLang="pt-BR" sz="2400" dirty="0"/>
              <a:t>Que cada um examine as diversas circunstâncias felizes ou infelizes de sua vida, e verá que em inúmeras ocasiões recebeu conselhos que nem sempre foram aproveitados e que lhe teriam poupado muitos dissabores, se tivessem sido escutados.</a:t>
            </a:r>
          </a:p>
        </p:txBody>
      </p:sp>
    </p:spTree>
    <p:extLst>
      <p:ext uri="{BB962C8B-B14F-4D97-AF65-F5344CB8AC3E}">
        <p14:creationId xmlns:p14="http://schemas.microsoft.com/office/powerpoint/2010/main" val="222325892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301625" y="-171450"/>
            <a:ext cx="8510588" cy="1325563"/>
          </a:xfrm>
        </p:spPr>
        <p:txBody>
          <a:bodyPr/>
          <a:lstStyle/>
          <a:p>
            <a:pPr eaLnBrk="1" hangingPunct="1">
              <a:defRPr/>
            </a:pPr>
            <a:r>
              <a:rPr lang="pt-BR" altLang="pt-BR" dirty="0">
                <a:solidFill>
                  <a:srgbClr val="FF0000"/>
                </a:solidFill>
              </a:rPr>
              <a:t>Perante as revelações do futuro</a:t>
            </a:r>
          </a:p>
        </p:txBody>
      </p:sp>
      <p:sp>
        <p:nvSpPr>
          <p:cNvPr id="37891" name="Rectangle 3"/>
          <p:cNvSpPr>
            <a:spLocks noGrp="1" noRot="1" noChangeArrowheads="1"/>
          </p:cNvSpPr>
          <p:nvPr>
            <p:ph type="body" idx="1"/>
          </p:nvPr>
        </p:nvSpPr>
        <p:spPr>
          <a:xfrm>
            <a:off x="0" y="981075"/>
            <a:ext cx="8959442" cy="5876925"/>
          </a:xfrm>
        </p:spPr>
        <p:txBody>
          <a:bodyPr/>
          <a:lstStyle/>
          <a:p>
            <a:pPr algn="just" eaLnBrk="1" hangingPunct="1">
              <a:lnSpc>
                <a:spcPct val="90000"/>
              </a:lnSpc>
              <a:defRPr/>
            </a:pPr>
            <a:r>
              <a:rPr lang="pt-BR" altLang="pt-BR" sz="2800" dirty="0">
                <a:solidFill>
                  <a:srgbClr val="FFFF00"/>
                </a:solidFill>
              </a:rPr>
              <a:t>Tranquilizar-se quanto aos sucessos porvindouros analisando  com lógica rigorosa todos os estudos referente a predições.</a:t>
            </a:r>
          </a:p>
          <a:p>
            <a:pPr algn="just" eaLnBrk="1" hangingPunct="1">
              <a:lnSpc>
                <a:spcPct val="90000"/>
              </a:lnSpc>
              <a:defRPr/>
            </a:pPr>
            <a:endParaRPr lang="pt-BR" altLang="pt-BR" sz="2800" dirty="0">
              <a:solidFill>
                <a:srgbClr val="FFFF00"/>
              </a:solidFill>
            </a:endParaRPr>
          </a:p>
          <a:p>
            <a:pPr algn="just" eaLnBrk="1" hangingPunct="1">
              <a:lnSpc>
                <a:spcPct val="90000"/>
              </a:lnSpc>
              <a:defRPr/>
            </a:pPr>
            <a:r>
              <a:rPr lang="pt-BR" altLang="pt-BR" dirty="0">
                <a:solidFill>
                  <a:schemeClr val="accent2"/>
                </a:solidFill>
              </a:rPr>
              <a:t>A profecia real tem sinais Divinos.</a:t>
            </a:r>
          </a:p>
          <a:p>
            <a:pPr algn="just" eaLnBrk="1" hangingPunct="1">
              <a:lnSpc>
                <a:spcPct val="90000"/>
              </a:lnSpc>
              <a:defRPr/>
            </a:pPr>
            <a:endParaRPr lang="pt-BR" altLang="pt-BR" dirty="0">
              <a:solidFill>
                <a:schemeClr val="accent2"/>
              </a:solidFill>
            </a:endParaRPr>
          </a:p>
          <a:p>
            <a:pPr algn="just" eaLnBrk="1" hangingPunct="1">
              <a:lnSpc>
                <a:spcPct val="90000"/>
              </a:lnSpc>
              <a:defRPr/>
            </a:pPr>
            <a:r>
              <a:rPr lang="pt-BR" altLang="pt-BR" sz="2800" dirty="0">
                <a:solidFill>
                  <a:srgbClr val="FF3399"/>
                </a:solidFill>
              </a:rPr>
              <a:t>Jamais se impressionar com prognósticos astrológicos desfavoráveis, na certeza de que se as influências inclinam, a vossa vontade é força predominante. </a:t>
            </a:r>
          </a:p>
          <a:p>
            <a:pPr eaLnBrk="1" hangingPunct="1">
              <a:lnSpc>
                <a:spcPct val="90000"/>
              </a:lnSpc>
              <a:defRPr/>
            </a:pPr>
            <a:endParaRPr lang="pt-BR" altLang="pt-BR" sz="2800" dirty="0">
              <a:solidFill>
                <a:srgbClr val="FF3399"/>
              </a:solidFill>
            </a:endParaRPr>
          </a:p>
          <a:p>
            <a:pPr eaLnBrk="1" hangingPunct="1">
              <a:lnSpc>
                <a:spcPct val="90000"/>
              </a:lnSpc>
              <a:defRPr/>
            </a:pPr>
            <a:r>
              <a:rPr lang="pt-BR" altLang="pt-BR" dirty="0">
                <a:solidFill>
                  <a:schemeClr val="hlink"/>
                </a:solidFill>
              </a:rPr>
              <a:t>Temos conosco a vida que procuramos.  </a:t>
            </a:r>
          </a:p>
        </p:txBody>
      </p:sp>
    </p:spTree>
    <p:extLst>
      <p:ext uri="{BB962C8B-B14F-4D97-AF65-F5344CB8AC3E}">
        <p14:creationId xmlns:p14="http://schemas.microsoft.com/office/powerpoint/2010/main" val="343489098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39418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394188">
                <a:tc>
                  <a:txBody>
                    <a:bodyPr/>
                    <a:lstStyle/>
                    <a:p>
                      <a:pPr algn="ctr"/>
                      <a:r>
                        <a:rPr lang="pt-BR" sz="2800" dirty="0">
                          <a:solidFill>
                            <a:srgbClr val="FFFF00"/>
                          </a:solidFill>
                        </a:rPr>
                        <a:t>VIII - INFLUÊNCIA DOS ESPÍRITOS SOBRE OS ACONTECIMENTOS DA VIDA</a:t>
                      </a:r>
                    </a:p>
                    <a:p>
                      <a:pPr algn="just"/>
                      <a:endParaRPr lang="pt-BR" sz="2800" dirty="0"/>
                    </a:p>
                    <a:p>
                      <a:pPr algn="just"/>
                      <a:r>
                        <a:rPr lang="pt-BR" sz="2800" dirty="0"/>
                        <a:t>525.	Os Espíritos exercem influência sobre os acontecimentos da vida? </a:t>
                      </a:r>
                    </a:p>
                    <a:p>
                      <a:pPr algn="just"/>
                      <a:endParaRPr lang="pt-BR" sz="2800" dirty="0"/>
                    </a:p>
                    <a:p>
                      <a:pPr algn="just"/>
                      <a:r>
                        <a:rPr lang="pt-BR" sz="2800" dirty="0">
                          <a:solidFill>
                            <a:srgbClr val="FFFF00"/>
                          </a:solidFill>
                        </a:rPr>
                        <a:t>R. Seguramente, pois que te aconselham.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4156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75435" y="2060848"/>
            <a:ext cx="8352928" cy="3078342"/>
          </a:xfrm>
        </p:spPr>
        <p:txBody>
          <a:bodyPr>
            <a:normAutofit fontScale="92500" lnSpcReduction="20000"/>
          </a:bodyPr>
          <a:lstStyle/>
          <a:p>
            <a:pPr algn="just"/>
            <a:r>
              <a:rPr lang="pt-BR" sz="3600" i="1" dirty="0"/>
              <a:t>484 Os Espíritos se afeiçoam de preferência a certas pessoas?</a:t>
            </a:r>
          </a:p>
          <a:p>
            <a:pPr algn="just"/>
            <a:r>
              <a:rPr lang="pt-BR" sz="3600" i="1" dirty="0"/>
              <a:t>– Os bons Espíritos simpatizam com os homens de bem ou passíveis de se melhorarem. Os Espíritos inferiores, com os homens viciosos ou que possam vir a sê-lo; daí sua afeição por causa da semelhança dos sentimentos.</a:t>
            </a:r>
          </a:p>
          <a:p>
            <a:pPr algn="just"/>
            <a:endParaRPr lang="pt-BR" sz="3600" i="1" dirty="0"/>
          </a:p>
        </p:txBody>
      </p:sp>
      <p:sp>
        <p:nvSpPr>
          <p:cNvPr id="4" name="Text Box 5"/>
          <p:cNvSpPr txBox="1">
            <a:spLocks noChangeArrowheads="1"/>
          </p:cNvSpPr>
          <p:nvPr/>
        </p:nvSpPr>
        <p:spPr bwMode="auto">
          <a:xfrm>
            <a:off x="899592" y="518315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dirty="0">
                <a:solidFill>
                  <a:prstClr val="black"/>
                </a:solidFill>
                <a:latin typeface="Bell MT"/>
              </a:rPr>
              <a:t>(O LIVRO DOS ESPÍRITOS- ALLAN KARDEC – Q. 472)</a:t>
            </a:r>
          </a:p>
        </p:txBody>
      </p:sp>
      <p:sp>
        <p:nvSpPr>
          <p:cNvPr id="5" name="Retângulo 4"/>
          <p:cNvSpPr/>
          <p:nvPr/>
        </p:nvSpPr>
        <p:spPr>
          <a:xfrm>
            <a:off x="323529" y="1271052"/>
            <a:ext cx="8683787"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defTabSz="914400"/>
            <a:r>
              <a:rPr lang="pt-BR" sz="2800" b="1" dirty="0">
                <a:solidFill>
                  <a:prstClr val="black"/>
                </a:solidFill>
                <a:latin typeface="Bell MT"/>
              </a:rPr>
              <a:t>AFEIÇÃO DOS ESPÍRITOS POR CERTAS PESSOAS</a:t>
            </a:r>
          </a:p>
        </p:txBody>
      </p:sp>
    </p:spTree>
    <p:extLst>
      <p:ext uri="{BB962C8B-B14F-4D97-AF65-F5344CB8AC3E}">
        <p14:creationId xmlns:p14="http://schemas.microsoft.com/office/powerpoint/2010/main" val="29891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5363" y="724807"/>
          <a:ext cx="7857461" cy="528913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89131">
                <a:tc>
                  <a:txBody>
                    <a:bodyPr/>
                    <a:lstStyle/>
                    <a:p>
                      <a:pPr algn="just"/>
                      <a:r>
                        <a:rPr lang="pt-BR" sz="2000" dirty="0"/>
                        <a:t>525- a. Exercem essa influência de outra maneira, além dos pensamentos que sugerem, ou seja, têm uma ação direta sobre a realização das coisas?</a:t>
                      </a:r>
                    </a:p>
                    <a:p>
                      <a:pPr algn="just"/>
                      <a:endParaRPr lang="pt-BR" sz="2000" dirty="0"/>
                    </a:p>
                    <a:p>
                      <a:pPr algn="just"/>
                      <a:r>
                        <a:rPr lang="pt-BR" sz="2000" dirty="0">
                          <a:solidFill>
                            <a:srgbClr val="FFFF00"/>
                          </a:solidFill>
                        </a:rPr>
                        <a:t>R. Sim, mas não agem nunca fora das leis naturais.</a:t>
                      </a:r>
                    </a:p>
                    <a:p>
                      <a:pPr algn="just"/>
                      <a:r>
                        <a:rPr lang="pt-BR" sz="2000" dirty="0">
                          <a:solidFill>
                            <a:srgbClr val="FFFF00"/>
                          </a:solidFill>
                        </a:rPr>
                        <a:t>Pensamos erradamente que a ação dos Espíritos só deve manifestar-se por fenômenos extraordinários; desejaríamos que viessem em nosso auxílio através de milagres e sempre os representamos armados de uma varinha mágica. Mas assim não é, e eis porque a sua intervenção nos parece oculta, e o que se faz pelo seu concurso nos parece inteiramente natural. Assim, por exemplo, eles provocarão o encontro de duas pessoas, o que parece dar-se por acaso; inspirarão a alguém o pensamento de passar por tal lugar; chamarão sua atenção para determinado ponto, se isso pode conduzir ao resultado que desejam; de tal maneira que o homem, não julgando seguir senão os seus próprios impulsos, conserva sempre o seu livre arbítrio.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7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6283" y="735447"/>
          <a:ext cx="7857461" cy="547778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477784">
                <a:tc>
                  <a:txBody>
                    <a:bodyPr/>
                    <a:lstStyle/>
                    <a:p>
                      <a:pPr algn="just"/>
                      <a:r>
                        <a:rPr lang="pt-BR" sz="2000" dirty="0"/>
                        <a:t>526.	</a:t>
                      </a:r>
                      <a:r>
                        <a:rPr lang="pt-BR" sz="2400" dirty="0"/>
                        <a:t>Tendo</a:t>
                      </a:r>
                      <a:r>
                        <a:rPr lang="pt-BR" sz="2000" dirty="0"/>
                        <a:t> os Espíritos ação sobre a matéria, podem provocar certos efeitos com o fim de produzir um acontecimento? Por exemplo, um homem deve perecer: sobe então a uma escada, esta se quebra e ele morre. Foram os Espíritos que fizeram quebrar a escada, para que se cumpra o destino desse homem?</a:t>
                      </a:r>
                    </a:p>
                    <a:p>
                      <a:pPr algn="just"/>
                      <a:endParaRPr lang="pt-BR" sz="2000" dirty="0"/>
                    </a:p>
                    <a:p>
                      <a:pPr algn="just"/>
                      <a:r>
                        <a:rPr lang="pt-BR" sz="2000" dirty="0">
                          <a:solidFill>
                            <a:srgbClr val="FFFF00"/>
                          </a:solidFill>
                        </a:rPr>
                        <a:t>R. É bem verdade que os Espíritos têm influência sobre a matéria, mas para o cumprimento das leis da Natureza e não para as derrogar, fazendo surgir em determinado ponto um acontecimento inesperado e contrário a essas leis. No exemplo que citas, a escada se quebra porque está carunchada ou não era bastante forte para suportar o peso do homem; se estivesse no destino desse homem morrer dessa maneira, eles lhe inspirariam o pensamento de subir na escada que deveria quebrar-se com o seu peso, e sua morte se daria por um motivo natural, sem necessidade de um milagre para isso.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827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80395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03958">
                <a:tc>
                  <a:txBody>
                    <a:bodyPr/>
                    <a:lstStyle/>
                    <a:p>
                      <a:pPr algn="just"/>
                      <a:r>
                        <a:rPr lang="pt-BR" sz="2000" dirty="0"/>
                        <a:t>527.	Tomemos outro exemplo, no qual não intervenha o estado natural da matéria. Um homem deve morrer de raio: esconde- se embaixo de uma árvore, o raio estala e ele morre. Os Espíritos poderiam ter provocado o raio, dirigindo-o sobre ele?</a:t>
                      </a:r>
                    </a:p>
                    <a:p>
                      <a:pPr algn="just"/>
                      <a:endParaRPr lang="pt-BR" sz="2000" dirty="0"/>
                    </a:p>
                    <a:p>
                      <a:pPr algn="just"/>
                      <a:r>
                        <a:rPr lang="pt-BR" sz="2000" dirty="0">
                          <a:solidFill>
                            <a:srgbClr val="FFFF00"/>
                          </a:solidFill>
                        </a:rPr>
                        <a:t>R. É ainda a mesma coisa. O raio explodiu sobre aquela árvore, e naquele momento, porque o fato estava nas leis da Natureza. Não foi dirigido para a árvore porque o homem lá se encontrava, mas ao homem foi dada a inspiração de se refugiar numa árvore, sobre a qual ele deveria explodir. A árvore não seria menos atingida, se o homem estivesse ou não sob ela.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086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097513741"/>
              </p:ext>
            </p:extLst>
          </p:nvPr>
        </p:nvGraphicFramePr>
        <p:xfrm>
          <a:off x="704339" y="793511"/>
          <a:ext cx="7857461" cy="312826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68581">
                <a:tc>
                  <a:txBody>
                    <a:bodyPr/>
                    <a:lstStyle/>
                    <a:p>
                      <a:pPr algn="just">
                        <a:lnSpc>
                          <a:spcPct val="107000"/>
                        </a:lnSpc>
                        <a:spcAft>
                          <a:spcPts val="800"/>
                        </a:spcAft>
                      </a:pPr>
                      <a:r>
                        <a:rPr lang="pt-BR" sz="2000" dirty="0">
                          <a:effectLst/>
                          <a:latin typeface="Comic Sans MS" panose="030F0702030302020204" pitchFamily="66" charset="0"/>
                          <a:ea typeface="Calibri" panose="020F0502020204030204" pitchFamily="34" charset="0"/>
                          <a:cs typeface="Times New Roman" panose="02020603050405020304" pitchFamily="18" charset="0"/>
                        </a:rPr>
                        <a:t>528. No caso de uma pessoa mal intencionada disparar sobre outra um projetil que apenas lhe passe perto sem a atingir, poderá ter sucedido que um Espírito bondoso haja desviado o projetil?</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000" dirty="0">
                          <a:solidFill>
                            <a:srgbClr val="FFFF00"/>
                          </a:solidFill>
                          <a:effectLst/>
                          <a:latin typeface="Comic Sans MS" panose="030F0702030302020204" pitchFamily="66" charset="0"/>
                          <a:ea typeface="Calibri" panose="020F0502020204030204" pitchFamily="34" charset="0"/>
                          <a:cs typeface="Times New Roman" panose="02020603050405020304" pitchFamily="18" charset="0"/>
                        </a:rPr>
                        <a:t>R. “Se o indivíduo alvejado não tem que perecer desse modo, o Espírito bondoso lhe inspirará a idéia de se desviar, ou então poderá ofuscar o que empunha a arma, de sorte a fazê-lo apontar mal, porquanto, uma vez disparada a arma, o projetil segue linha que tem de percorrer.”</a:t>
                      </a:r>
                      <a:endParaRPr lang="pt-BR" sz="1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128745174"/>
              </p:ext>
            </p:extLst>
          </p:nvPr>
        </p:nvGraphicFramePr>
        <p:xfrm>
          <a:off x="704339" y="4325276"/>
          <a:ext cx="7857461" cy="192258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2586">
                <a:tc>
                  <a:txBody>
                    <a:bodyPr/>
                    <a:lstStyle/>
                    <a:p>
                      <a:pPr algn="just"/>
                      <a:endParaRPr lang="pt-BR" sz="2000" dirty="0"/>
                    </a:p>
                    <a:p>
                      <a:pPr algn="just"/>
                      <a:r>
                        <a:rPr lang="pt-BR" sz="2000" dirty="0"/>
                        <a:t>529.	Que se deve pensar das balas encantadas, a que se referem algumas lendas e que atingem fatalmente o alvo?</a:t>
                      </a:r>
                    </a:p>
                    <a:p>
                      <a:pPr algn="just"/>
                      <a:endParaRPr lang="pt-BR" sz="2000" dirty="0"/>
                    </a:p>
                    <a:p>
                      <a:pPr algn="just"/>
                      <a:r>
                        <a:rPr lang="pt-BR" sz="2000" dirty="0">
                          <a:solidFill>
                            <a:srgbClr val="FFFF00"/>
                          </a:solidFill>
                        </a:rPr>
                        <a:t>R. Pura imaginação: o homem gosta do maravilhoso e não se contenta com as maravilhas da Natureza.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287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3747" y="2139724"/>
          <a:ext cx="7857461" cy="231504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15045">
                <a:tc>
                  <a:txBody>
                    <a:bodyPr/>
                    <a:lstStyle/>
                    <a:p>
                      <a:pPr algn="just"/>
                      <a:r>
                        <a:rPr lang="pt-BR" sz="2400" dirty="0"/>
                        <a:t>529-a.	Os Espíritos que dirigem os acontecimentos da vida podem ser contrariados por Espíritos que tenham desejos em contrário?</a:t>
                      </a:r>
                    </a:p>
                    <a:p>
                      <a:pPr algn="just"/>
                      <a:endParaRPr lang="pt-BR" sz="2400" dirty="0"/>
                    </a:p>
                    <a:p>
                      <a:pPr algn="just"/>
                      <a:r>
                        <a:rPr lang="pt-BR" sz="2400" dirty="0">
                          <a:solidFill>
                            <a:srgbClr val="FFFF00"/>
                          </a:solidFill>
                        </a:rPr>
                        <a:t>R. O que Deus quer deve acontecer; se há retardamento ou empecilho, é por sua vontade.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2327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0196" y="1216405"/>
          <a:ext cx="7857461" cy="441067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10672">
                <a:tc>
                  <a:txBody>
                    <a:bodyPr/>
                    <a:lstStyle/>
                    <a:p>
                      <a:pPr algn="just"/>
                      <a:r>
                        <a:rPr lang="pt-BR" sz="2000" dirty="0"/>
                        <a:t>530.	Os Espíritos levianos e brincalhões não podem provocar esses pequenos embaraços que se antepõem aos nossos projetos e transtornar as nossas previsões; em uma palavra, são eles os autores do que vulgarmente chamamos os pequenos transtornos da vida?</a:t>
                      </a:r>
                    </a:p>
                    <a:p>
                      <a:pPr algn="just"/>
                      <a:endParaRPr lang="pt-BR" sz="2000" dirty="0"/>
                    </a:p>
                    <a:p>
                      <a:pPr algn="just"/>
                      <a:r>
                        <a:rPr lang="pt-BR" sz="2000" dirty="0">
                          <a:solidFill>
                            <a:srgbClr val="FFFF00"/>
                          </a:solidFill>
                        </a:rPr>
                        <a:t>R. Eles se comprazem nessas traquinices, que são provas para vós, destinadas a exercitar a vossa paciência; mas se cansam, quando veem que nada conseguem. Entretanto, não seria justo nem exato responsabilizá-los por todas as vossas frustrações, das quais vós sois os principais autores, pelo vosso estouvamento. Convence-te, pois, de que se a tua baixela se quebra, é antes em virtude do teu descuido do que por culpa dos Espíritos.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5192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4193621537"/>
              </p:ext>
            </p:extLst>
          </p:nvPr>
        </p:nvGraphicFramePr>
        <p:xfrm>
          <a:off x="692251" y="2209659"/>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endParaRPr lang="pt-BR" sz="2000" dirty="0"/>
                    </a:p>
                    <a:p>
                      <a:pPr algn="just"/>
                      <a:r>
                        <a:rPr lang="pt-BR" sz="2000" dirty="0"/>
                        <a:t>531.	O rancor dos seres que nos fizeram mal na Terra extingue-se com a sua vida corpórea?</a:t>
                      </a:r>
                    </a:p>
                    <a:p>
                      <a:pPr algn="just"/>
                      <a:endParaRPr lang="pt-BR" sz="2000" dirty="0"/>
                    </a:p>
                    <a:p>
                      <a:pPr algn="just"/>
                      <a:r>
                        <a:rPr lang="pt-BR" sz="2000" dirty="0">
                          <a:solidFill>
                            <a:srgbClr val="FFFF00"/>
                          </a:solidFill>
                        </a:rPr>
                        <a:t>R.	 Muitas vezes reconhecem sua injustiça e o mal que fizeram, mas muitas vezes também vos perseguem com o seu ódio, se Deus o permite, para continuar a vos experimentar.</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553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037064"/>
          <a:ext cx="7857461" cy="491825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918259">
                <a:tc>
                  <a:txBody>
                    <a:bodyPr/>
                    <a:lstStyle/>
                    <a:p>
                      <a:pPr algn="just"/>
                      <a:r>
                        <a:rPr lang="pt-BR" sz="2400" dirty="0"/>
                        <a:t>531-a.	Pode-se pôr termo a isso, e por que meio?</a:t>
                      </a:r>
                    </a:p>
                    <a:p>
                      <a:pPr algn="just"/>
                      <a:endParaRPr lang="pt-BR" sz="2400" dirty="0"/>
                    </a:p>
                    <a:p>
                      <a:pPr algn="just"/>
                      <a:r>
                        <a:rPr lang="pt-BR" sz="2400" dirty="0">
                          <a:solidFill>
                            <a:srgbClr val="FFFF00"/>
                          </a:solidFill>
                        </a:rPr>
                        <a:t>R. Sim, pode-se orar por eles, e ao se lhes retribuir o mal com o bem acabarão por compreender os seus erros. De resto, se souberdes colocar-vos acima de suas maquinações, cessarão de fazê-las ao verem que nada lucram.</a:t>
                      </a:r>
                    </a:p>
                    <a:p>
                      <a:pPr algn="just"/>
                      <a:endParaRPr lang="pt-BR" sz="2400" dirty="0"/>
                    </a:p>
                    <a:p>
                      <a:pPr algn="just"/>
                      <a:r>
                        <a:rPr lang="pt-BR" sz="2400" dirty="0"/>
                        <a:t>A experiência prova que certos Espíritos prosseguem na sua vingança de uma existência a outra, e que assim expiaremos, cedo ou tarde, os males que pudermos ter acarretado a alguém.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856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8" y="1081134"/>
          <a:ext cx="7857461" cy="448732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87328">
                <a:tc>
                  <a:txBody>
                    <a:bodyPr/>
                    <a:lstStyle/>
                    <a:p>
                      <a:pPr algn="just"/>
                      <a:r>
                        <a:rPr lang="pt-BR" sz="2000" dirty="0"/>
                        <a:t>532.	Os Espíritos têm o poder de desviar os males de certas pessoas, atraindo para elas a prosperidade?</a:t>
                      </a:r>
                    </a:p>
                    <a:p>
                      <a:pPr algn="just"/>
                      <a:endParaRPr lang="pt-BR" sz="2000" dirty="0"/>
                    </a:p>
                    <a:p>
                      <a:pPr algn="just"/>
                      <a:r>
                        <a:rPr lang="pt-BR" sz="2000" dirty="0">
                          <a:solidFill>
                            <a:srgbClr val="FFFF00"/>
                          </a:solidFill>
                        </a:rPr>
                        <a:t>R. Não o podem fazer inteiramente, porque há males que pertencem aos desígnios da Providência; mas minoram as vossas dores, dando-vos paciência e resignação.</a:t>
                      </a:r>
                    </a:p>
                    <a:p>
                      <a:pPr algn="just"/>
                      <a:endParaRPr lang="pt-BR" sz="2000" dirty="0"/>
                    </a:p>
                    <a:p>
                      <a:pPr algn="just"/>
                      <a:r>
                        <a:rPr lang="pt-BR" sz="2000" dirty="0"/>
                        <a:t>Sabei, também, que depende frequentemente de vós desviar esses males ou pelo menos atenuá-los. Deus vos deu a inteligência para a usardes, e é sobretudo por meio dela que os Espíritos vos socorrem, sugerindo- vos pensamentos favoráveis. Mas eles não assistem senão aos que sabem assistir-se a si mesmos. É esse o significado das palavras: "Buscai e achareis, batei e abrir-se-vos-á".</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94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3190" y="1921979"/>
          <a:ext cx="7857461" cy="26517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51760">
                <a:tc>
                  <a:txBody>
                    <a:bodyPr/>
                    <a:lstStyle/>
                    <a:p>
                      <a:pPr algn="just"/>
                      <a:r>
                        <a:rPr lang="pt-BR" sz="2800" dirty="0"/>
                        <a:t>Sabei ainda que aquilo que vos parece um mal, nem sempre o é. Frequentemente um bem deve resultar dele, que será maior que o mal, e é isso o que não compreendeis, porque não pensais senão no momento presente ou na vossa pessoa.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5655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67544" y="1196752"/>
            <a:ext cx="8208912"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914400"/>
            <a:r>
              <a:rPr lang="pt-BR" sz="3200" i="1" dirty="0">
                <a:solidFill>
                  <a:prstClr val="black"/>
                </a:solidFill>
                <a:latin typeface="Bell MT"/>
              </a:rPr>
              <a:t>Grupo de Estudos Espírita Allan Kardec</a:t>
            </a:r>
          </a:p>
          <a:p>
            <a:pPr algn="ctr" defTabSz="914400"/>
            <a:r>
              <a:rPr lang="pt-BR" sz="3200" i="1" dirty="0">
                <a:solidFill>
                  <a:prstClr val="black"/>
                </a:solidFill>
                <a:latin typeface="Bell MT"/>
              </a:rPr>
              <a:t>www.luzdoespiritismo.com  </a:t>
            </a:r>
          </a:p>
        </p:txBody>
      </p:sp>
      <p:pic>
        <p:nvPicPr>
          <p:cNvPr id="7" name="Picture 2" descr="http://gpauloeestevao.files.wordpress.com/2011/02/livro_dos_espiritos.jpg"/>
          <p:cNvPicPr>
            <a:picLocks noChangeAspect="1" noChangeArrowheads="1"/>
          </p:cNvPicPr>
          <p:nvPr/>
        </p:nvPicPr>
        <p:blipFill>
          <a:blip r:embed="rId2" cstate="print"/>
          <a:srcRect/>
          <a:stretch>
            <a:fillRect/>
          </a:stretch>
        </p:blipFill>
        <p:spPr bwMode="auto">
          <a:xfrm>
            <a:off x="6084168" y="2468728"/>
            <a:ext cx="2160240" cy="3048504"/>
          </a:xfrm>
          <a:prstGeom prst="rect">
            <a:avLst/>
          </a:prstGeom>
          <a:ln>
            <a:noFill/>
          </a:ln>
          <a:effectLst>
            <a:outerShdw blurRad="292100" dist="139700" dir="2700000" algn="tl" rotWithShape="0">
              <a:srgbClr val="333333">
                <a:alpha val="65000"/>
              </a:srgbClr>
            </a:outerShdw>
          </a:effectLst>
        </p:spPr>
      </p:pic>
      <p:sp>
        <p:nvSpPr>
          <p:cNvPr id="2" name="CaixaDeTexto 1"/>
          <p:cNvSpPr txBox="1"/>
          <p:nvPr/>
        </p:nvSpPr>
        <p:spPr>
          <a:xfrm>
            <a:off x="534218" y="2391979"/>
            <a:ext cx="5189910" cy="32439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914400">
              <a:spcBef>
                <a:spcPct val="20000"/>
              </a:spcBef>
              <a:buClr>
                <a:srgbClr val="A5B592"/>
              </a:buClr>
              <a:defRPr/>
            </a:pPr>
            <a:r>
              <a:rPr lang="pt-BR" sz="3200" i="1" dirty="0">
                <a:solidFill>
                  <a:prstClr val="black"/>
                </a:solidFill>
                <a:latin typeface="Bell MT"/>
              </a:rPr>
              <a:t>O Livro dos Espíritos</a:t>
            </a:r>
            <a:br>
              <a:rPr lang="pt-BR" sz="3200" i="1" dirty="0">
                <a:solidFill>
                  <a:prstClr val="black"/>
                </a:solidFill>
                <a:latin typeface="Bell MT"/>
              </a:rPr>
            </a:br>
            <a:r>
              <a:rPr lang="pt-BR" sz="3200" i="1" dirty="0">
                <a:solidFill>
                  <a:prstClr val="black"/>
                </a:solidFill>
                <a:latin typeface="Bell MT"/>
              </a:rPr>
              <a:t>Capítulo  IX  - 456 à 472 e 484</a:t>
            </a:r>
          </a:p>
          <a:p>
            <a:pPr defTabSz="914400">
              <a:spcBef>
                <a:spcPct val="20000"/>
              </a:spcBef>
              <a:buClr>
                <a:srgbClr val="A5B592"/>
              </a:buClr>
              <a:defRPr/>
            </a:pPr>
            <a:r>
              <a:rPr lang="pt-BR" sz="3200" i="1" dirty="0">
                <a:solidFill>
                  <a:prstClr val="black"/>
                </a:solidFill>
                <a:latin typeface="Bell MT"/>
              </a:rPr>
              <a:t>Resumo De O Livro dos Espíritos</a:t>
            </a:r>
          </a:p>
          <a:p>
            <a:pPr defTabSz="914400">
              <a:spcBef>
                <a:spcPct val="20000"/>
              </a:spcBef>
              <a:buClr>
                <a:srgbClr val="A5B592"/>
              </a:buClr>
              <a:defRPr/>
            </a:pPr>
            <a:r>
              <a:rPr lang="pt-BR" sz="3200" i="1" dirty="0">
                <a:solidFill>
                  <a:prstClr val="black"/>
                </a:solidFill>
                <a:latin typeface="Bell MT"/>
              </a:rPr>
              <a:t>Responsável : Américo Luís </a:t>
            </a:r>
            <a:r>
              <a:rPr lang="pt-BR" sz="3200" i="1" dirty="0" err="1">
                <a:solidFill>
                  <a:prstClr val="black"/>
                </a:solidFill>
                <a:latin typeface="Bell MT"/>
              </a:rPr>
              <a:t>Sucena</a:t>
            </a:r>
            <a:r>
              <a:rPr lang="pt-BR" sz="3200" i="1" dirty="0">
                <a:solidFill>
                  <a:prstClr val="black"/>
                </a:solidFill>
                <a:latin typeface="Bell MT"/>
              </a:rPr>
              <a:t> de Almeida</a:t>
            </a:r>
            <a:endParaRPr lang="pt-BR" sz="3200" dirty="0">
              <a:solidFill>
                <a:prstClr val="black"/>
              </a:solidFill>
              <a:latin typeface="Bell MT"/>
            </a:endParaRPr>
          </a:p>
        </p:txBody>
      </p:sp>
    </p:spTree>
    <p:extLst>
      <p:ext uri="{BB962C8B-B14F-4D97-AF65-F5344CB8AC3E}">
        <p14:creationId xmlns:p14="http://schemas.microsoft.com/office/powerpoint/2010/main" val="22406214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3416" y="2447374"/>
          <a:ext cx="7857461" cy="234736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47364">
                <a:tc>
                  <a:txBody>
                    <a:bodyPr/>
                    <a:lstStyle/>
                    <a:p>
                      <a:pPr algn="just"/>
                      <a:r>
                        <a:rPr lang="pt-BR" sz="2400" dirty="0"/>
                        <a:t>533.	Podem os Espíritos fazer que se obtenham os dons da fortuna, desde que solicitados nesse sentido?</a:t>
                      </a:r>
                    </a:p>
                    <a:p>
                      <a:pPr algn="just"/>
                      <a:endParaRPr lang="pt-BR" sz="2400" dirty="0"/>
                    </a:p>
                    <a:p>
                      <a:pPr algn="just"/>
                      <a:r>
                        <a:rPr lang="pt-BR" sz="2400" dirty="0">
                          <a:solidFill>
                            <a:srgbClr val="FFFF00"/>
                          </a:solidFill>
                        </a:rPr>
                        <a:t>R. Às vezes, como prova, mas frequentemente se recusam, como se recusa a uma criança um pedido inconsiderado</a:t>
                      </a:r>
                      <a:r>
                        <a:rPr lang="pt-BR" sz="24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0877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6862" y="700286"/>
          <a:ext cx="7857461" cy="203119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31191">
                <a:tc>
                  <a:txBody>
                    <a:bodyPr/>
                    <a:lstStyle/>
                    <a:p>
                      <a:pPr algn="just"/>
                      <a:r>
                        <a:rPr lang="pt-BR" sz="2000" dirty="0"/>
                        <a:t>533-a.	São os bons ou os maus Espíritos que concedem esses favores?</a:t>
                      </a:r>
                    </a:p>
                    <a:p>
                      <a:pPr algn="just"/>
                      <a:endParaRPr lang="pt-BR" sz="2000" dirty="0">
                        <a:solidFill>
                          <a:srgbClr val="FFFF00"/>
                        </a:solidFill>
                      </a:endParaRPr>
                    </a:p>
                    <a:p>
                      <a:pPr algn="just"/>
                      <a:r>
                        <a:rPr lang="pt-BR" sz="2000" dirty="0">
                          <a:solidFill>
                            <a:srgbClr val="FFFF00"/>
                          </a:solidFill>
                        </a:rPr>
                        <a:t>R. Uns e outros. Isso depende da intenção. Mas, em geral, são os Espíritos que querem arrastar-vos ao mal e que encontram um meio fácil de o fazer, nos prazeres que a fortuna proporciona.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6861" y="3009732"/>
          <a:ext cx="7857461" cy="292214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922145">
                <a:tc>
                  <a:txBody>
                    <a:bodyPr/>
                    <a:lstStyle/>
                    <a:p>
                      <a:pPr algn="just"/>
                      <a:endParaRPr lang="pt-BR" sz="2000" dirty="0"/>
                    </a:p>
                    <a:p>
                      <a:pPr algn="just"/>
                      <a:r>
                        <a:rPr lang="pt-BR" sz="2000" dirty="0"/>
                        <a:t>534.	Quando os obstáculos parecem vir fatalmente contra aos nossos projetos, seria por isso influência de algum Espírito?</a:t>
                      </a:r>
                    </a:p>
                    <a:p>
                      <a:pPr algn="just"/>
                      <a:endParaRPr lang="pt-BR" sz="2000" dirty="0">
                        <a:solidFill>
                          <a:srgbClr val="FFFF00"/>
                        </a:solidFill>
                      </a:endParaRPr>
                    </a:p>
                    <a:p>
                      <a:pPr algn="just"/>
                      <a:r>
                        <a:rPr lang="pt-BR" sz="2000" dirty="0">
                          <a:solidFill>
                            <a:srgbClr val="FFFF00"/>
                          </a:solidFill>
                        </a:rPr>
                        <a:t>R. Algumas vezes são os Espíritos: outras vezes, e o mais frequentemente, é que vos colocaste mal. A posição e o caráter influem muito. Se vos obstinais numa senda que não é a vossa, os Espíritos nada têm com isso; sois vós mesmos que vos tornais o vosso mau gênio.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205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5440">
                <a:tc>
                  <a:txBody>
                    <a:bodyPr/>
                    <a:lstStyle/>
                    <a:p>
                      <a:pPr algn="just"/>
                      <a:r>
                        <a:rPr lang="pt-BR" sz="2000" dirty="0"/>
                        <a:t>535.	Quando nos acontece alguma coisa feliz, é ao nosso Espírito protetor que a devemos agradecer?</a:t>
                      </a:r>
                    </a:p>
                    <a:p>
                      <a:pPr algn="just"/>
                      <a:endParaRPr lang="pt-BR" sz="2000" dirty="0"/>
                    </a:p>
                    <a:p>
                      <a:pPr algn="just"/>
                      <a:r>
                        <a:rPr lang="pt-BR" sz="2000" dirty="0">
                          <a:solidFill>
                            <a:srgbClr val="FFFF00"/>
                          </a:solidFill>
                        </a:rPr>
                        <a:t>R. Agradecei sobretudo a Deus, sem cuja permissão nada se faz, e depois aos bons Espíritos, que foram os seus agentes.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394012"/>
          <a:ext cx="7857461" cy="141245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412450">
                <a:tc>
                  <a:txBody>
                    <a:bodyPr/>
                    <a:lstStyle/>
                    <a:p>
                      <a:pPr algn="just"/>
                      <a:endParaRPr lang="pt-BR" sz="2000" dirty="0"/>
                    </a:p>
                    <a:p>
                      <a:pPr algn="just"/>
                      <a:r>
                        <a:rPr lang="pt-BR" sz="2000" dirty="0"/>
                        <a:t>535-a.	Que aconteceria se esquecêssemos de agradecer?</a:t>
                      </a:r>
                    </a:p>
                    <a:p>
                      <a:pPr algn="just"/>
                      <a:endParaRPr lang="pt-BR" sz="2000" dirty="0"/>
                    </a:p>
                    <a:p>
                      <a:pPr algn="just"/>
                      <a:r>
                        <a:rPr lang="pt-BR" sz="2000" dirty="0">
                          <a:solidFill>
                            <a:srgbClr val="FFFF00"/>
                          </a:solidFill>
                        </a:rPr>
                        <a:t>R.	O que acontece aos ingratos</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5755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1001" y="2025343"/>
          <a:ext cx="7857461" cy="275767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57672">
                <a:tc>
                  <a:txBody>
                    <a:bodyPr/>
                    <a:lstStyle/>
                    <a:p>
                      <a:pPr algn="just"/>
                      <a:r>
                        <a:rPr lang="pt-BR" sz="2400" dirty="0"/>
                        <a:t>535-b.	Há entretanto muita gente que não ora nem agradece, e para quem tudo sai bem.</a:t>
                      </a:r>
                    </a:p>
                    <a:p>
                      <a:pPr algn="just"/>
                      <a:endParaRPr lang="pt-BR" sz="2400" dirty="0"/>
                    </a:p>
                    <a:p>
                      <a:pPr algn="just"/>
                      <a:r>
                        <a:rPr lang="pt-BR" sz="2400" dirty="0">
                          <a:solidFill>
                            <a:srgbClr val="FFFF00"/>
                          </a:solidFill>
                        </a:rPr>
                        <a:t>R.	Sim, mas é necessário ver o fim; pagarão bem caro essa felicidade passageira que não merecem, porque, quanto mais tenham recebido, mais terão de restituir.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5551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77538" y="463242"/>
          <a:ext cx="7857461" cy="26199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19927">
                <a:tc>
                  <a:txBody>
                    <a:bodyPr/>
                    <a:lstStyle/>
                    <a:p>
                      <a:pPr algn="ctr"/>
                      <a:r>
                        <a:rPr lang="pt-BR" sz="2000" dirty="0">
                          <a:solidFill>
                            <a:srgbClr val="FFFF00"/>
                          </a:solidFill>
                        </a:rPr>
                        <a:t>IX - AÇÃO DOS ESPÍRITOS SOBRE OS FENÔMENOS DA NATUREZA</a:t>
                      </a:r>
                    </a:p>
                    <a:p>
                      <a:pPr algn="just"/>
                      <a:endParaRPr lang="pt-BR" sz="2000" dirty="0"/>
                    </a:p>
                    <a:p>
                      <a:pPr algn="just"/>
                      <a:r>
                        <a:rPr lang="pt-BR" sz="2000" dirty="0"/>
                        <a:t>536.	Os grandes fenômenos da Natureza, esses que se consideram como perturbações dos elementos, são devidos a causas fortuitas ou têm, pelo contrário, um fim providencial?</a:t>
                      </a:r>
                    </a:p>
                    <a:p>
                      <a:pPr algn="just"/>
                      <a:endParaRPr lang="pt-BR" sz="2000" dirty="0">
                        <a:solidFill>
                          <a:srgbClr val="FFFF00"/>
                        </a:solidFill>
                      </a:endParaRPr>
                    </a:p>
                    <a:p>
                      <a:pPr algn="just"/>
                      <a:r>
                        <a:rPr lang="pt-BR" sz="2000" dirty="0">
                          <a:solidFill>
                            <a:srgbClr val="FFFF00"/>
                          </a:solidFill>
                        </a:rPr>
                        <a:t>R.	Tudo tem uma razão de ser e nada acontece sem a permissão de Deus.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77537" y="3528646"/>
          <a:ext cx="7857461" cy="233289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32892">
                <a:tc>
                  <a:txBody>
                    <a:bodyPr/>
                    <a:lstStyle/>
                    <a:p>
                      <a:pPr algn="just"/>
                      <a:endParaRPr lang="pt-BR" sz="2000" dirty="0"/>
                    </a:p>
                    <a:p>
                      <a:pPr algn="just"/>
                      <a:r>
                        <a:rPr lang="pt-BR" sz="2000" dirty="0"/>
                        <a:t>536-a.	Esses fenômenos sempre visam ao homem?</a:t>
                      </a:r>
                    </a:p>
                    <a:p>
                      <a:pPr algn="just"/>
                      <a:endParaRPr lang="pt-BR" sz="2000" dirty="0"/>
                    </a:p>
                    <a:p>
                      <a:pPr algn="just"/>
                      <a:r>
                        <a:rPr lang="pt-BR" sz="2000" dirty="0">
                          <a:solidFill>
                            <a:srgbClr val="FFFF00"/>
                          </a:solidFill>
                        </a:rPr>
                        <a:t>R. Algumas vezes têm uma razão de ser diretamente relacionada ao homem, mas frequentemente não têm outro objetivo que o restabelecimento do equilíbrio e da harmonia das forças físicas da Natureza.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5941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55777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57773">
                <a:tc>
                  <a:txBody>
                    <a:bodyPr/>
                    <a:lstStyle/>
                    <a:p>
                      <a:pPr algn="just"/>
                      <a:r>
                        <a:rPr lang="pt-BR" sz="2000" dirty="0"/>
                        <a:t>536-b.	Concebemos perfeitamente que a vontade de Deus seja a causa primária, nisso como em todas as coisas; mas como sabemos que os Espíritos podem agir sobre a matéria e que eles são os agentes da vontade de Deus, perguntamos se alguns dentre eles não exerceriam uma influência sobre os elementos para os agitar, acalmar ou dirigir?</a:t>
                      </a:r>
                    </a:p>
                    <a:p>
                      <a:pPr algn="just"/>
                      <a:endParaRPr lang="pt-BR" sz="2000" dirty="0"/>
                    </a:p>
                    <a:p>
                      <a:pPr algn="just"/>
                      <a:r>
                        <a:rPr lang="pt-BR" sz="2000" dirty="0">
                          <a:solidFill>
                            <a:srgbClr val="FFFF00"/>
                          </a:solidFill>
                        </a:rPr>
                        <a:t>R. Mas é evidente; isso não pode ser de outra maneira. Deus não se entrega a uma ação direta sobre a Natureza, mas tem os seus agentes dedicados, em todos os graus da escala dos mundos.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8197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41226" y="377483"/>
          <a:ext cx="7857461" cy="317460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74609">
                <a:tc>
                  <a:txBody>
                    <a:bodyPr/>
                    <a:lstStyle/>
                    <a:p>
                      <a:pPr marL="342900" indent="-342900" algn="just">
                        <a:buAutoNum type="arabicPeriod" startAt="537"/>
                      </a:pPr>
                      <a:r>
                        <a:rPr lang="pt-BR" sz="2000" dirty="0"/>
                        <a:t> A Mitologia dos antigos é inteiramente fundada sobre as ideias espíritas, com a diferença de que consideravam os Espíritos como divindades. Ora, eles nos representam esses deuses ou esses Espíritos com atribuições especiais. Assim, uns eram encarregados dos ventos, outros do raio, outros de presidir à vegetação, etc. Essa crença é destituída de fundamento?</a:t>
                      </a:r>
                    </a:p>
                    <a:p>
                      <a:pPr marL="0" indent="0" algn="just">
                        <a:buNone/>
                      </a:pPr>
                      <a:endParaRPr lang="pt-BR" sz="2000" dirty="0"/>
                    </a:p>
                    <a:p>
                      <a:pPr algn="just"/>
                      <a:r>
                        <a:rPr lang="pt-BR" sz="2000" dirty="0">
                          <a:solidFill>
                            <a:srgbClr val="FFFF00"/>
                          </a:solidFill>
                        </a:rPr>
                        <a:t>R.	Tão pouco destituída de fundamento, que está ainda muito aquém da verdade.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41225" y="3718560"/>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endParaRPr lang="pt-BR" sz="2000" dirty="0"/>
                    </a:p>
                    <a:p>
                      <a:pPr algn="just"/>
                      <a:r>
                        <a:rPr lang="pt-BR" sz="2000" dirty="0"/>
                        <a:t>537- a. Pela mesma razão, poderia, então haver Espíritos habitando o interior da Terra e presidindo aos fenômenos geológicos?</a:t>
                      </a:r>
                    </a:p>
                    <a:p>
                      <a:pPr algn="just"/>
                      <a:endParaRPr lang="pt-BR" sz="2000" dirty="0"/>
                    </a:p>
                    <a:p>
                      <a:pPr algn="just"/>
                      <a:r>
                        <a:rPr lang="pt-BR" sz="2000" dirty="0">
                          <a:solidFill>
                            <a:srgbClr val="FFFF00"/>
                          </a:solidFill>
                        </a:rPr>
                        <a:t>R. Esses Espíritos não habitam precisamente a Terra, mas presidem e dirigem os fenômenos, segundo as suas atribuições. Um dia tereis a explicação de todos esses fenômenos e os compreendereis melhor.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00021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085023010"/>
              </p:ext>
            </p:extLst>
          </p:nvPr>
        </p:nvGraphicFramePr>
        <p:xfrm>
          <a:off x="648585" y="1471428"/>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99158">
                <a:tc>
                  <a:txBody>
                    <a:bodyPr/>
                    <a:lstStyle/>
                    <a:p>
                      <a:pPr marL="457200" indent="-457200" algn="just">
                        <a:buAutoNum type="arabicPeriod" startAt="538"/>
                      </a:pPr>
                      <a:r>
                        <a:rPr lang="pt-BR" sz="2000" dirty="0"/>
                        <a:t> Os Espíritos que presidem aos fenômenos da Natureza formam uma categoria especial no mundo espírita, são seres à parte ou Espíritos que foram encarnados, como nós?</a:t>
                      </a:r>
                    </a:p>
                    <a:p>
                      <a:pPr marL="0" indent="0" algn="just">
                        <a:buNone/>
                      </a:pPr>
                      <a:endParaRPr lang="pt-BR" sz="2000" dirty="0">
                        <a:solidFill>
                          <a:srgbClr val="FFFF00"/>
                        </a:solidFill>
                      </a:endParaRPr>
                    </a:p>
                    <a:p>
                      <a:pPr algn="just"/>
                      <a:r>
                        <a:rPr lang="pt-BR" sz="2000" dirty="0">
                          <a:solidFill>
                            <a:srgbClr val="FFFF00"/>
                          </a:solidFill>
                        </a:rPr>
                        <a:t>R. Que o serão, ou que o foram.</a:t>
                      </a:r>
                    </a:p>
                    <a:p>
                      <a:pPr algn="just"/>
                      <a:endParaRPr lang="pt-BR" sz="2000" dirty="0"/>
                    </a:p>
                    <a:p>
                      <a:pPr algn="just"/>
                      <a:r>
                        <a:rPr lang="pt-BR" sz="2000" dirty="0">
                          <a:solidFill>
                            <a:schemeClr val="tx1"/>
                          </a:solidFill>
                        </a:rPr>
                        <a:t>538.a. Esses Espíritos pertencem às ordens superiores ou inferiores da hierarquia espírita?</a:t>
                      </a:r>
                    </a:p>
                    <a:p>
                      <a:pPr algn="just"/>
                      <a:endParaRPr lang="pt-BR" sz="2000" dirty="0">
                        <a:solidFill>
                          <a:schemeClr val="tx1"/>
                        </a:solidFill>
                      </a:endParaRPr>
                    </a:p>
                    <a:p>
                      <a:pPr algn="just"/>
                      <a:r>
                        <a:rPr lang="pt-BR" sz="2000" dirty="0">
                          <a:solidFill>
                            <a:srgbClr val="FFFF00"/>
                          </a:solidFill>
                        </a:rPr>
                        <a:t>R.  Segundo o seu papel mais ou menos material ou inteligente: uns mandam, outros executam; os que executam as ações materiais são sempre de uma ordem inferior, entre os Espíritos como entre os homens.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6979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6290" y="265952"/>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5440">
                <a:tc>
                  <a:txBody>
                    <a:bodyPr/>
                    <a:lstStyle/>
                    <a:p>
                      <a:pPr algn="just"/>
                      <a:r>
                        <a:rPr lang="pt-BR" sz="2000" dirty="0"/>
                        <a:t>539.	Na produção de certos fenômenos, das tempestades, por exemplo, é somente um Espírito que age ou se reúnem em massa?</a:t>
                      </a:r>
                    </a:p>
                    <a:p>
                      <a:pPr algn="just"/>
                      <a:endParaRPr lang="pt-BR" sz="2000" dirty="0"/>
                    </a:p>
                    <a:p>
                      <a:pPr algn="just"/>
                      <a:r>
                        <a:rPr lang="pt-BR" sz="2000" dirty="0">
                          <a:solidFill>
                            <a:srgbClr val="FFFF00"/>
                          </a:solidFill>
                        </a:rPr>
                        <a:t>R.	Em massas inumeráveis.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6290" y="2165090"/>
          <a:ext cx="7857461" cy="416537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65372">
                <a:tc>
                  <a:txBody>
                    <a:bodyPr/>
                    <a:lstStyle/>
                    <a:p>
                      <a:pPr algn="just"/>
                      <a:endParaRPr lang="pt-BR" sz="2000" dirty="0"/>
                    </a:p>
                    <a:p>
                      <a:pPr algn="just"/>
                      <a:r>
                        <a:rPr lang="pt-BR" sz="2000" dirty="0"/>
                        <a:t>540.	Os Espíritos que agem sobre os fenômenos da Natureza agem com conhecimento de causa, em virtude de seu livre arbítrio, ou por um impulso instintivo e irrefletido?</a:t>
                      </a:r>
                    </a:p>
                    <a:p>
                      <a:pPr algn="just"/>
                      <a:endParaRPr lang="pt-BR" sz="2000" dirty="0"/>
                    </a:p>
                    <a:p>
                      <a:pPr algn="just"/>
                      <a:r>
                        <a:rPr lang="pt-BR" sz="2000" dirty="0">
                          <a:solidFill>
                            <a:srgbClr val="FFFF00"/>
                          </a:solidFill>
                        </a:rPr>
                        <a:t>R. Uns, sim; outros, não. Faço uma comparação: figurai essas miríades de animais que pouco a pouco fazem surgir do mar as ilhas e os arquipélagos; acreditais que não há nisso um objetivo providencial, e que essa transformação da face do globo não seja necessária para a harmonia geral? São, entretanto, animais do último grau os que realizam essas coisas, enquanto vão provendo às suas necessidades e sem se perceberem que são instrumentos de Deus.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2492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000" dirty="0"/>
                        <a:t>Pois bem: da mesma maneira, os Espíritos mais atrasados são úteis ao conjunto; enquanto eles ensaiam para a vida, e antes de terem plena consciência de seus atos e de seu livre arbítrio, agem sobre certos fenômenos de que são agentes sem o saberem. Primeiro, executam; mais tarde, quando sua inteligência estiver mais desenvolvida, comandarão e dirigirão as coisas do mundo material; mais tarde ainda, poderão dirigir as coisas do mundo moral. É assim que tudo serve, tudo se encadeia na Natureza, desde o átomo primitivo até o arcanjo, pois ele mesmo começou pelo átomo. Admirável lei de harmonia, de que o vosso Espírito limitado ainda não pode abranger o conjunto!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66731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914400" y="2294336"/>
            <a:ext cx="184150" cy="40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29" tIns="40815" rIns="81629" bIns="40815">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spcBef>
                <a:spcPct val="50000"/>
              </a:spcBef>
            </a:pPr>
            <a:endParaRPr lang="pt-BR" sz="2100">
              <a:solidFill>
                <a:prstClr val="black"/>
              </a:solidFill>
              <a:latin typeface="Times New Roman" pitchFamily="18" charset="0"/>
            </a:endParaRPr>
          </a:p>
        </p:txBody>
      </p:sp>
      <p:pic>
        <p:nvPicPr>
          <p:cNvPr id="27651" name="Picture 2" descr="C:\Users\Homero\Documents\folder_site\adesivodecar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357" y="1262063"/>
            <a:ext cx="6661969" cy="206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1154282" y="3645025"/>
            <a:ext cx="6552728" cy="821091"/>
          </a:xfrm>
          <a:prstGeom prst="rect">
            <a:avLst/>
          </a:prstGeom>
          <a:noFill/>
        </p:spPr>
        <p:txBody>
          <a:bodyPr lIns="81629" tIns="40815" rIns="81629" bIns="40815">
            <a:spAutoFit/>
          </a:bodyPr>
          <a:lstStyle/>
          <a:p>
            <a:pPr algn="ctr" defTabSz="914400">
              <a:defRPr/>
            </a:pPr>
            <a:r>
              <a:rPr lang="pt-BR" sz="4800" b="1" cap="all" dirty="0">
                <a:ln w="9000" cmpd="sng">
                  <a:solidFill>
                    <a:srgbClr val="809EC2">
                      <a:lumMod val="50000"/>
                    </a:srgbClr>
                  </a:solidFill>
                  <a:prstDash val="solid"/>
                </a:ln>
                <a:solidFill>
                  <a:prstClr val="black"/>
                </a:solidFill>
                <a:effectLst>
                  <a:outerShdw blurRad="38100" dist="38100" dir="2700000" algn="tl">
                    <a:srgbClr val="000000">
                      <a:alpha val="43137"/>
                    </a:srgbClr>
                  </a:outerShdw>
                  <a:reflection blurRad="12700" stA="28000" endPos="45000" dist="1000" dir="5400000" sy="-100000" algn="bl" rotWithShape="0"/>
                </a:effectLst>
                <a:latin typeface="Bell MT"/>
              </a:rPr>
              <a:t>Muita paz!</a:t>
            </a:r>
          </a:p>
        </p:txBody>
      </p:sp>
      <p:sp>
        <p:nvSpPr>
          <p:cNvPr id="13" name="CaixaDeTexto 12"/>
          <p:cNvSpPr txBox="1"/>
          <p:nvPr/>
        </p:nvSpPr>
        <p:spPr>
          <a:xfrm>
            <a:off x="310003" y="4628431"/>
            <a:ext cx="8370676" cy="944202"/>
          </a:xfrm>
          <a:prstGeom prst="rect">
            <a:avLst/>
          </a:prstGeom>
          <a:noFill/>
        </p:spPr>
        <p:txBody>
          <a:bodyPr lIns="81629" tIns="40815" rIns="81629" bIns="40815">
            <a:spAutoFit/>
          </a:bodyPr>
          <a:lstStyle/>
          <a:p>
            <a:pPr algn="ctr" defTabSz="914400">
              <a:defRPr/>
            </a:pPr>
            <a:r>
              <a:rPr lang="pt-BR" sz="2800" dirty="0">
                <a:ln w="12700">
                  <a:solidFill>
                    <a:prstClr val="black"/>
                  </a:solidFill>
                  <a:prstDash val="solid"/>
                </a:ln>
                <a:solidFill>
                  <a:sysClr val="windowText" lastClr="000000"/>
                </a:solidFill>
                <a:effectLst>
                  <a:outerShdw blurRad="41275" dist="20320" dir="1800000" algn="tl" rotWithShape="0">
                    <a:srgbClr val="000000">
                      <a:alpha val="40000"/>
                    </a:srgbClr>
                  </a:outerShdw>
                </a:effectLst>
                <a:latin typeface="Bell MT"/>
              </a:rPr>
              <a:t>Grupo de Estudos Espírita Allan Kardec</a:t>
            </a:r>
          </a:p>
          <a:p>
            <a:pPr algn="ctr" defTabSz="914400">
              <a:defRPr/>
            </a:pPr>
            <a:r>
              <a:rPr lang="pt-BR" sz="2800" dirty="0">
                <a:ln w="12700">
                  <a:solidFill>
                    <a:prstClr val="black"/>
                  </a:solidFill>
                  <a:prstDash val="solid"/>
                </a:ln>
                <a:solidFill>
                  <a:sysClr val="windowText" lastClr="000000"/>
                </a:solidFill>
                <a:effectLst>
                  <a:outerShdw blurRad="41275" dist="20320" dir="1800000" algn="tl" rotWithShape="0">
                    <a:srgbClr val="000000">
                      <a:alpha val="40000"/>
                    </a:srgbClr>
                  </a:outerShdw>
                </a:effectLst>
                <a:latin typeface="Bell MT"/>
                <a:hlinkClick r:id="rId3"/>
              </a:rPr>
              <a:t>www.luzdoespiritismo.com</a:t>
            </a:r>
            <a:r>
              <a:rPr lang="pt-BR" sz="2800" dirty="0">
                <a:ln w="12700">
                  <a:solidFill>
                    <a:prstClr val="black"/>
                  </a:solidFill>
                  <a:prstDash val="solid"/>
                </a:ln>
                <a:solidFill>
                  <a:sysClr val="windowText" lastClr="000000"/>
                </a:solidFill>
                <a:effectLst>
                  <a:outerShdw blurRad="41275" dist="20320" dir="1800000" algn="tl" rotWithShape="0">
                    <a:srgbClr val="000000">
                      <a:alpha val="40000"/>
                    </a:srgbClr>
                  </a:outerShdw>
                </a:effectLst>
                <a:latin typeface="Bell MT"/>
              </a:rPr>
              <a:t> </a:t>
            </a:r>
          </a:p>
        </p:txBody>
      </p:sp>
    </p:spTree>
    <p:extLst>
      <p:ext uri="{BB962C8B-B14F-4D97-AF65-F5344CB8AC3E}">
        <p14:creationId xmlns:p14="http://schemas.microsoft.com/office/powerpoint/2010/main" val="402910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31933" y="368885"/>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ctr"/>
                      <a:r>
                        <a:rPr lang="pt-BR" sz="2000" dirty="0">
                          <a:solidFill>
                            <a:srgbClr val="FFFF00"/>
                          </a:solidFill>
                        </a:rPr>
                        <a:t>X - OS ESPÍRITOS DURANTE OS COMBATES</a:t>
                      </a:r>
                    </a:p>
                    <a:p>
                      <a:pPr algn="just"/>
                      <a:endParaRPr lang="pt-BR" sz="2000" dirty="0"/>
                    </a:p>
                    <a:p>
                      <a:pPr algn="just"/>
                      <a:r>
                        <a:rPr lang="pt-BR" sz="2000" dirty="0"/>
                        <a:t>541.	Numa batalha há Espíritos que a assistem e que amparam cada uma das forças em luta?</a:t>
                      </a:r>
                    </a:p>
                    <a:p>
                      <a:pPr algn="just"/>
                      <a:endParaRPr lang="pt-BR" sz="2000" dirty="0"/>
                    </a:p>
                    <a:p>
                      <a:pPr algn="just"/>
                      <a:r>
                        <a:rPr lang="pt-BR" sz="2000" dirty="0">
                          <a:solidFill>
                            <a:srgbClr val="FFFF00"/>
                          </a:solidFill>
                        </a:rPr>
                        <a:t>R.	Sim, e que estimulam a sua coragem.</a:t>
                      </a:r>
                    </a:p>
                    <a:p>
                      <a:pPr algn="just"/>
                      <a:r>
                        <a:rPr lang="pt-BR" sz="2000" dirty="0">
                          <a:solidFill>
                            <a:srgbClr val="FFFF00"/>
                          </a:solidFill>
                        </a:rPr>
                        <a:t>Assim, os antigos nos representavam os deuses tomando partido por este ou aquele povo.</a:t>
                      </a:r>
                    </a:p>
                    <a:p>
                      <a:pPr algn="just"/>
                      <a:r>
                        <a:rPr lang="pt-BR" sz="2000" dirty="0">
                          <a:solidFill>
                            <a:srgbClr val="FFFF00"/>
                          </a:solidFill>
                        </a:rPr>
                        <a:t>Esses deuses nada mais eram que os Espíritos representados por figuras alegóricas.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31932" y="3956147"/>
          <a:ext cx="7857461" cy="231569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15699">
                <a:tc>
                  <a:txBody>
                    <a:bodyPr/>
                    <a:lstStyle/>
                    <a:p>
                      <a:pPr algn="just"/>
                      <a:endParaRPr lang="pt-BR" sz="2000" dirty="0"/>
                    </a:p>
                    <a:p>
                      <a:pPr algn="just"/>
                      <a:r>
                        <a:rPr lang="pt-BR" sz="2000" dirty="0"/>
                        <a:t>542.	Numa guerra, a justiça está sempre de um lado; como os Espíritos tomam partido a favor do errado?</a:t>
                      </a:r>
                    </a:p>
                    <a:p>
                      <a:pPr algn="just"/>
                      <a:endParaRPr lang="pt-BR" sz="2000" dirty="0"/>
                    </a:p>
                    <a:p>
                      <a:pPr algn="just"/>
                      <a:r>
                        <a:rPr lang="pt-BR" sz="2000" dirty="0">
                          <a:solidFill>
                            <a:srgbClr val="FFFF00"/>
                          </a:solidFill>
                        </a:rPr>
                        <a:t>R. Sabeis perfeitamente que há Espíritos que só buscam a discórdia e a destruição. Para eles a guerra é a guerra: a justiça da causa pouco lhes importa.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2272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3" y="1084565"/>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5440">
                <a:tc>
                  <a:txBody>
                    <a:bodyPr/>
                    <a:lstStyle/>
                    <a:p>
                      <a:pPr algn="just"/>
                      <a:r>
                        <a:rPr lang="pt-BR" sz="2000" dirty="0"/>
                        <a:t>543.	Certos Espíritos podem influenciar o general na concepção dos seus planos de campanha?</a:t>
                      </a:r>
                    </a:p>
                    <a:p>
                      <a:pPr algn="just"/>
                      <a:endParaRPr lang="pt-BR" sz="2000" dirty="0"/>
                    </a:p>
                    <a:p>
                      <a:pPr algn="just"/>
                      <a:r>
                        <a:rPr lang="pt-BR" sz="2000" dirty="0">
                          <a:solidFill>
                            <a:srgbClr val="FFFF00"/>
                          </a:solidFill>
                        </a:rPr>
                        <a:t>R. Sem nenhuma dúvida. Os Espíritos podem influenciá-lo nesse sentido, como em todas as concepções.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3" y="3147828"/>
          <a:ext cx="7857461" cy="260820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08203">
                <a:tc>
                  <a:txBody>
                    <a:bodyPr/>
                    <a:lstStyle/>
                    <a:p>
                      <a:pPr algn="just"/>
                      <a:endParaRPr lang="pt-BR" sz="2000" dirty="0"/>
                    </a:p>
                    <a:p>
                      <a:pPr algn="just"/>
                      <a:r>
                        <a:rPr lang="pt-BR" sz="2000" dirty="0"/>
                        <a:t>544.	Os maus Espíritos poderiam suscitar-lhe planos errados, com vistas à derrota?</a:t>
                      </a:r>
                    </a:p>
                    <a:p>
                      <a:pPr algn="just"/>
                      <a:endParaRPr lang="pt-BR" sz="2000" dirty="0"/>
                    </a:p>
                    <a:p>
                      <a:pPr algn="just"/>
                      <a:r>
                        <a:rPr lang="pt-BR" sz="2000" dirty="0">
                          <a:solidFill>
                            <a:srgbClr val="FFFF00"/>
                          </a:solidFill>
                        </a:rPr>
                        <a:t>R. Sim, mas não tem ele o seu livre arbítrio? Se o seu raciocínio não lhe permite distinguir uma ideia certa de uma falsa, terá de sofrer as consequências e faria melhor em obedecer do que em comandar.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5092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2031" y="580473"/>
          <a:ext cx="7857461" cy="25613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61311">
                <a:tc>
                  <a:txBody>
                    <a:bodyPr/>
                    <a:lstStyle/>
                    <a:p>
                      <a:pPr algn="just"/>
                      <a:r>
                        <a:rPr lang="pt-BR" sz="2000" dirty="0"/>
                        <a:t>545.	O general pode, algumas vezes, ser guiado por uma espécie de dupla vista, uma visão intuitiva que lhe mostre por antecipação o resultado dos seus planos?</a:t>
                      </a:r>
                    </a:p>
                    <a:p>
                      <a:pPr algn="just"/>
                      <a:endParaRPr lang="pt-BR" sz="2000" dirty="0"/>
                    </a:p>
                    <a:p>
                      <a:pPr algn="just"/>
                      <a:r>
                        <a:rPr lang="pt-BR" sz="2000" dirty="0">
                          <a:solidFill>
                            <a:srgbClr val="FFFF00"/>
                          </a:solidFill>
                        </a:rPr>
                        <a:t>R. É frequentemente o que acontece com o homem de gênio. É o que ele chama inspiração e lhe permite agir como uma espécie de certeza. Essa inspiração lhe vem dos Espíritos que o dirigem e se servem das faculdades de que ele é dotado.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72031" y="3828937"/>
          <a:ext cx="7857461" cy="204432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44325">
                <a:tc>
                  <a:txBody>
                    <a:bodyPr/>
                    <a:lstStyle/>
                    <a:p>
                      <a:pPr algn="just"/>
                      <a:endParaRPr lang="pt-BR" sz="2000" dirty="0"/>
                    </a:p>
                    <a:p>
                      <a:pPr algn="just"/>
                      <a:r>
                        <a:rPr lang="pt-BR" sz="2000" dirty="0"/>
                        <a:t>546.	No tumulto do combate, o que acontece aos espíritos dos que sucumbem? Ainda se interessam pela luta, após a morte?</a:t>
                      </a:r>
                    </a:p>
                    <a:p>
                      <a:pPr algn="just"/>
                      <a:endParaRPr lang="pt-BR" sz="2000" dirty="0">
                        <a:solidFill>
                          <a:srgbClr val="FFFF00"/>
                        </a:solidFill>
                      </a:endParaRPr>
                    </a:p>
                    <a:p>
                      <a:pPr algn="just"/>
                      <a:r>
                        <a:rPr lang="pt-BR" sz="2000" dirty="0">
                          <a:solidFill>
                            <a:srgbClr val="FFFF00"/>
                          </a:solidFill>
                        </a:rPr>
                        <a:t>R. Alguns continuam a se interessar, outros se afastam</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6908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59375" y="1850570"/>
          <a:ext cx="7857461" cy="31674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67480">
                <a:tc>
                  <a:txBody>
                    <a:bodyPr/>
                    <a:lstStyle/>
                    <a:p>
                      <a:pPr algn="just"/>
                      <a:r>
                        <a:rPr lang="pt-BR" sz="2800" dirty="0"/>
                        <a:t>Nos combates acontece o mesmo que se verifica em todos os casos de morte violenta: no primeiro momento, o Espírito fica surpreso e como aturdido, não acreditando que está morto; parece-lhe ainda tomar parte na ação. Não é senão pouco a pouco que compreende a realidade.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707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26644" y="1494263"/>
          <a:ext cx="7857461" cy="319496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94968">
                <a:tc>
                  <a:txBody>
                    <a:bodyPr/>
                    <a:lstStyle/>
                    <a:p>
                      <a:pPr algn="just"/>
                      <a:r>
                        <a:rPr lang="pt-BR" sz="2000" dirty="0"/>
                        <a:t>547.	Os Espíritos que se combatiam quando vivos, após a morte se reconhecem como inimigos e continuam ainda excitados uns contra os outros?</a:t>
                      </a:r>
                    </a:p>
                    <a:p>
                      <a:pPr algn="just"/>
                      <a:endParaRPr lang="pt-BR" sz="2000" dirty="0"/>
                    </a:p>
                    <a:p>
                      <a:pPr algn="just"/>
                      <a:r>
                        <a:rPr lang="pt-BR" sz="2000" dirty="0">
                          <a:solidFill>
                            <a:srgbClr val="FFFF00"/>
                          </a:solidFill>
                        </a:rPr>
                        <a:t>R. Nesses momentos, o Espírito jamais se mostra calmo. No primeiro instante ele ainda pode odiar ao seu inimigo, e mesmo o perseguir. Mas quando as ideias se lhe acalmarem, verá que a sua animosidade não tem razão de ser. Não obstante, poderá ainda conservar resquícios maiores ou menores, de acordo com o seu caráter.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3700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400284352"/>
              </p:ext>
            </p:extLst>
          </p:nvPr>
        </p:nvGraphicFramePr>
        <p:xfrm>
          <a:off x="641437" y="569895"/>
          <a:ext cx="7857461" cy="109478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094783">
                <a:tc>
                  <a:txBody>
                    <a:bodyPr/>
                    <a:lstStyle/>
                    <a:p>
                      <a:pPr algn="just"/>
                      <a:r>
                        <a:rPr lang="pt-BR" sz="2000" dirty="0"/>
                        <a:t>547.a. Ouve ainda o fragor da batalha? </a:t>
                      </a:r>
                    </a:p>
                    <a:p>
                      <a:pPr algn="just"/>
                      <a:endParaRPr lang="pt-BR" sz="2000" dirty="0"/>
                    </a:p>
                    <a:p>
                      <a:pPr algn="just"/>
                      <a:r>
                        <a:rPr lang="pt-BR" sz="2000" dirty="0">
                          <a:solidFill>
                            <a:srgbClr val="FFFF00"/>
                          </a:solidFill>
                        </a:rPr>
                        <a:t>R. Sim, perfeitamente.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1437" y="2105617"/>
          <a:ext cx="7857461" cy="414278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42783">
                <a:tc>
                  <a:txBody>
                    <a:bodyPr/>
                    <a:lstStyle/>
                    <a:p>
                      <a:pPr algn="just"/>
                      <a:endParaRPr lang="pt-BR" sz="2000" dirty="0"/>
                    </a:p>
                    <a:p>
                      <a:pPr algn="just"/>
                      <a:r>
                        <a:rPr lang="pt-BR" sz="2000" dirty="0"/>
                        <a:t>548.	O Espírito que assiste friamente a um combate, como espectador, testemunha a separação entre a alma e o corpo? E como esse fenômeno se apresenta a ele?</a:t>
                      </a:r>
                    </a:p>
                    <a:p>
                      <a:pPr algn="just"/>
                      <a:endParaRPr lang="pt-BR" sz="2000" dirty="0"/>
                    </a:p>
                    <a:p>
                      <a:pPr algn="just"/>
                      <a:r>
                        <a:rPr lang="pt-BR" sz="2000" dirty="0">
                          <a:solidFill>
                            <a:srgbClr val="FFFF00"/>
                          </a:solidFill>
                        </a:rPr>
                        <a:t>R. Há poucas mortes instantâneas. Na maioria das vezes, o Espírito cujo corpo foi mortalmente ferido não tem consciência disso no mesmo instante. Quando começa a retomar consciência é que se pode distinguir o Espírito a mover-se ao lado do cadáver. Isso parece tão natural que a vista do corpo morto não produz nenhum efeito desagradável. Toda a vida tendo sido transportada para o Espírito, somente ele chama a atenção e é com ele que o espectador conversa ou a quem dá ordens.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279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9" y="880412"/>
          <a:ext cx="7857461" cy="53797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379711">
                <a:tc>
                  <a:txBody>
                    <a:bodyPr/>
                    <a:lstStyle/>
                    <a:p>
                      <a:pPr algn="ctr"/>
                      <a:r>
                        <a:rPr lang="pt-BR" sz="2000" dirty="0">
                          <a:solidFill>
                            <a:srgbClr val="FFFF00"/>
                          </a:solidFill>
                        </a:rPr>
                        <a:t>XI - DOS PACTOS</a:t>
                      </a:r>
                    </a:p>
                    <a:p>
                      <a:pPr algn="just"/>
                      <a:endParaRPr lang="pt-BR" sz="2000" dirty="0"/>
                    </a:p>
                    <a:p>
                      <a:pPr algn="just"/>
                      <a:r>
                        <a:rPr lang="pt-BR" sz="2000" dirty="0"/>
                        <a:t>549.	Há alguma coisa de verdadeiro nos pactos com os maus Espíritos?</a:t>
                      </a:r>
                    </a:p>
                    <a:p>
                      <a:pPr algn="just"/>
                      <a:endParaRPr lang="pt-BR" sz="2000" dirty="0"/>
                    </a:p>
                    <a:p>
                      <a:pPr algn="just"/>
                      <a:r>
                        <a:rPr lang="pt-BR" sz="2000" dirty="0">
                          <a:solidFill>
                            <a:srgbClr val="FFFF00"/>
                          </a:solidFill>
                        </a:rPr>
                        <a:t>R. Não, não há pactos, mas uma natureza má simpatiza com Espíritos maus. Por exemplo: queres atormentar o teu vizinho e não sabes como fazê-lo; chamas então os Espíritos inferiores que, como tu, só querem o mal, e para te ajudar querem que também os sirvas nos seus maus desígnios. Mas disto não se segue que o teu vizinho não possa se livrar deles, por uma conjuração contrária ou pela sua própria vontade. Aquele que deseja cometer uma ação má, pelo simples fato de o querer chama em seu auxílio os maus Espíritos, ficando obrigado a servi-los como eles o auxiliam, pois eles também necessitam dele para o mal que desejam fazer. É somente nisso que consiste o pacto.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38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7434" y="1817116"/>
          <a:ext cx="7857461" cy="31674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67480">
                <a:tc>
                  <a:txBody>
                    <a:bodyPr/>
                    <a:lstStyle/>
                    <a:p>
                      <a:pPr algn="just"/>
                      <a:r>
                        <a:rPr lang="pt-BR" sz="2400" dirty="0"/>
                        <a:t>A dependência em que o homem se encontra, algumas vezes, dos Espíritos inferiores, provém da sua entrega aos maus pensamentos que eles lhe sugerem, e não de qualquer espécie de estipulações feitas entre eles. O pacto, no sentido comum atribuído a essa palavra, é uma alegoria que figura uma natureza má simpatizando com Espíritos malfazejos.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3513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7909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79096">
                <a:tc>
                  <a:txBody>
                    <a:bodyPr/>
                    <a:lstStyle/>
                    <a:p>
                      <a:pPr algn="just"/>
                      <a:r>
                        <a:rPr lang="pt-BR" sz="2000" dirty="0"/>
                        <a:t>550.	Qual o sentido das lendas fantásticas, segundo as quais certos indivíduos teriam vendido sua alma a Satanás em troca de favores?</a:t>
                      </a:r>
                    </a:p>
                    <a:p>
                      <a:pPr algn="just"/>
                      <a:endParaRPr lang="pt-BR" sz="2000" dirty="0"/>
                    </a:p>
                    <a:p>
                      <a:pPr algn="just"/>
                      <a:r>
                        <a:rPr lang="pt-BR" sz="2000" dirty="0">
                          <a:solidFill>
                            <a:srgbClr val="FFFF00"/>
                          </a:solidFill>
                        </a:rPr>
                        <a:t>R. Todas as fábulas encerram um ensinamento e um sentido moral, e o vosso erro é tomá-las ao pé da letra. Essa é uma alegoria que se pode explicar assim: aquele que chama em seu auxílio os Espíritos, para deles obter os dons da fortuna ou qualquer outro favor, rebela-se contra a Providência, renuncia à missão que recebeu e às provas que deve sofrer neste mundo e sofrerá as consequências disso na vida futura. Isso não quer dizer que sua alma esteja para sempre condenada ao sofrimento.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9090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400" dirty="0"/>
                        <a:t>Mas, porque em vez de se desligar da matéria ele se afunda cada vez mais, o gozo que preferiu na Terra não o terá no mundo dos Espíritos, até que resgate a sua falta através de novas provas, talvez maiores e mais penosas. Por seu amor aos gozos materiais coloca-se na dependência dos Espíritos impuros: estabelece-se entre eles um pacto tácito, que o conduz à perdição, mas que sempre lhe será fácil romper com a assistência dos bons Espíritos, desde que o queira com firmeza.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953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119529888"/>
              </p:ext>
            </p:extLst>
          </p:nvPr>
        </p:nvGraphicFramePr>
        <p:xfrm>
          <a:off x="693190" y="1298583"/>
          <a:ext cx="7857461" cy="378923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89232">
                <a:tc>
                  <a:txBody>
                    <a:bodyPr/>
                    <a:lstStyle/>
                    <a:p>
                      <a:pPr marL="342900" indent="-342900" algn="just">
                        <a:buAutoNum type="arabicPeriod" startAt="460"/>
                      </a:pPr>
                      <a:r>
                        <a:rPr lang="pt-BR" sz="2400" dirty="0"/>
                        <a:t> Temos pensamentos próprios e outros que nos são sugeridos?</a:t>
                      </a:r>
                    </a:p>
                    <a:p>
                      <a:pPr marL="0" indent="0" algn="just">
                        <a:buNone/>
                      </a:pPr>
                      <a:endParaRPr lang="pt-BR" sz="2400" dirty="0"/>
                    </a:p>
                    <a:p>
                      <a:pPr algn="just"/>
                      <a:r>
                        <a:rPr lang="pt-BR" sz="2400" dirty="0">
                          <a:solidFill>
                            <a:srgbClr val="FFFF00"/>
                          </a:solidFill>
                        </a:rPr>
                        <a:t>R. Vossa alma é um Espírito que pensa; não ignorais que muitos pensamentos vos ocorrem, a um só tempo, sobre o mesmo assunto e frequentemente bastante contraditórios. Pois bem: nesse conjunto há sempre os vossos e os nossos, e é isso o que vos deixa na incerteza, porque tendes em vós duas ideias que se combatem.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6804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704581610"/>
              </p:ext>
            </p:extLst>
          </p:nvPr>
        </p:nvGraphicFramePr>
        <p:xfrm>
          <a:off x="680824" y="501343"/>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ctr"/>
                      <a:r>
                        <a:rPr lang="pt-BR" sz="2000" dirty="0">
                          <a:solidFill>
                            <a:srgbClr val="FFFF00"/>
                          </a:solidFill>
                        </a:rPr>
                        <a:t>XII - PODER OCULTO, TALISMÃS, FEITICEIROS</a:t>
                      </a:r>
                    </a:p>
                    <a:p>
                      <a:pPr algn="just"/>
                      <a:endParaRPr lang="pt-BR" sz="2000" dirty="0"/>
                    </a:p>
                    <a:p>
                      <a:pPr algn="just"/>
                      <a:r>
                        <a:rPr lang="pt-BR" sz="2000" dirty="0"/>
                        <a:t>551.	Um homem mau, com o auxílio de um mau Espírito que lhe for devotado, pode fazer o mal ao seu próximo?</a:t>
                      </a:r>
                    </a:p>
                    <a:p>
                      <a:pPr algn="just"/>
                      <a:endParaRPr lang="pt-BR" sz="2000" dirty="0"/>
                    </a:p>
                    <a:p>
                      <a:pPr algn="just"/>
                      <a:r>
                        <a:rPr lang="pt-BR" sz="2000" dirty="0">
                          <a:solidFill>
                            <a:srgbClr val="FFFF00"/>
                          </a:solidFill>
                        </a:rPr>
                        <a:t>R. Não, Deus não o permitiria.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80824" y="2810788"/>
          <a:ext cx="7857461" cy="348450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84503">
                <a:tc>
                  <a:txBody>
                    <a:bodyPr/>
                    <a:lstStyle/>
                    <a:p>
                      <a:pPr algn="just"/>
                      <a:endParaRPr lang="pt-BR" sz="2000" dirty="0"/>
                    </a:p>
                    <a:p>
                      <a:pPr marL="342900" indent="-342900" algn="just">
                        <a:buAutoNum type="arabicPeriod" startAt="552"/>
                      </a:pPr>
                      <a:r>
                        <a:rPr lang="pt-BR" sz="2000" dirty="0"/>
                        <a:t> Que pensar da crença do poder de enfeitiçar, que certas pessoas teriam?</a:t>
                      </a:r>
                    </a:p>
                    <a:p>
                      <a:pPr marL="0" indent="0" algn="just">
                        <a:buNone/>
                      </a:pPr>
                      <a:endParaRPr lang="pt-BR" sz="2000" dirty="0"/>
                    </a:p>
                    <a:p>
                      <a:pPr algn="just"/>
                      <a:r>
                        <a:rPr lang="pt-BR" sz="2000" dirty="0">
                          <a:solidFill>
                            <a:srgbClr val="FFFF00"/>
                          </a:solidFill>
                        </a:rPr>
                        <a:t>R.	Algumas pessoas têm um poder magnético muito grande, do qual podem fazer mau uso, se o seu próprio Espírito for mau. Nesse caso poderão ser secundadas por maus Espíritos. Mas não acrediteis nesse pretenso poder mágico que só existe na imaginação das pessoas supersticiosas, ignorantes das verdadeiras leis da Natureza. Os fatos que citam são fatos naturais mal observados e sobretudo mal compreendidos.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6103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2908" y="385041"/>
          <a:ext cx="7857461" cy="285052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50528">
                <a:tc>
                  <a:txBody>
                    <a:bodyPr/>
                    <a:lstStyle/>
                    <a:p>
                      <a:pPr algn="just"/>
                      <a:r>
                        <a:rPr lang="pt-BR" sz="2000" dirty="0"/>
                        <a:t>553.	Qual pode ser o efeito de fórmulas e práticas com as quais certas pessoas pretendem dispor da vontade dos Espíritos?</a:t>
                      </a:r>
                    </a:p>
                    <a:p>
                      <a:pPr algn="just"/>
                      <a:endParaRPr lang="pt-BR" sz="2000" dirty="0"/>
                    </a:p>
                    <a:p>
                      <a:pPr algn="just"/>
                      <a:r>
                        <a:rPr lang="pt-BR" sz="2000" dirty="0">
                          <a:solidFill>
                            <a:srgbClr val="FFFF00"/>
                          </a:solidFill>
                        </a:rPr>
                        <a:t>R.	O de as tornar ridículas, se são de boa- fé; no caso contrário, são tratantes que merecem castigo. Todas as fórmulas são charlatanices; não há nenhuma palavra sacramental, nenhum signo cabalístico, nenhum talismã que tenha qualquer ação sobre os Espíritos, porque eles são atraídos pelo pensamento e não pelas coisas materiais.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4097085637"/>
              </p:ext>
            </p:extLst>
          </p:nvPr>
        </p:nvGraphicFramePr>
        <p:xfrm>
          <a:off x="602908" y="3235569"/>
          <a:ext cx="7857461" cy="293076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930769">
                <a:tc>
                  <a:txBody>
                    <a:bodyPr/>
                    <a:lstStyle/>
                    <a:p>
                      <a:pPr algn="just"/>
                      <a:endParaRPr lang="pt-BR" sz="2000" dirty="0"/>
                    </a:p>
                    <a:p>
                      <a:pPr algn="just"/>
                      <a:r>
                        <a:rPr lang="pt-BR" sz="2000" dirty="0"/>
                        <a:t>553-a. Certos Espíritos não ditaram, algumas vezes, fórmulas cabalísticas?</a:t>
                      </a:r>
                    </a:p>
                    <a:p>
                      <a:pPr algn="just"/>
                      <a:endParaRPr lang="pt-BR" sz="2000" dirty="0"/>
                    </a:p>
                    <a:p>
                      <a:pPr algn="just"/>
                      <a:r>
                        <a:rPr lang="pt-BR" sz="2000" dirty="0">
                          <a:solidFill>
                            <a:srgbClr val="FFFF00"/>
                          </a:solidFill>
                        </a:rPr>
                        <a:t>R. Sim, tendes Espíritos que vos indicam signos, palavras bizarras, ou que vos prescrevem certos atos, com a ajuda dos quais fazeis aquilo que chamais conjuração. Mas ficai bem seguros de que são Espíritos que zombam de vós e abusam da vossa credulidade.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5269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45226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52265">
                <a:tc>
                  <a:txBody>
                    <a:bodyPr/>
                    <a:lstStyle/>
                    <a:p>
                      <a:pPr algn="just"/>
                      <a:r>
                        <a:rPr lang="pt-BR" sz="2000" dirty="0"/>
                        <a:t>554.	Aquele que, com ou sem razão, confia naquilo a que chama virtude de um talismã, não pode, por essa mesma confiança, atrair um Espírito? Porque então é o pensamento que age: o talismã é um signo que ajuda a dirigir o pensamento.</a:t>
                      </a:r>
                    </a:p>
                    <a:p>
                      <a:pPr algn="just"/>
                      <a:endParaRPr lang="pt-BR" sz="2000" dirty="0"/>
                    </a:p>
                    <a:p>
                      <a:pPr algn="just"/>
                      <a:r>
                        <a:rPr lang="pt-BR" sz="2000" dirty="0">
                          <a:solidFill>
                            <a:srgbClr val="FFFF00"/>
                          </a:solidFill>
                        </a:rPr>
                        <a:t>R. Isso é verdade; mas a natureza do Espírito atraído depende da pureza da intenção e da elevação dos sentimentos. Ora, é difícil que aquele que é tão simplório para crer na virtude de um talismã não tenha um objetivo mais material do que moral. Qualquer que seja o caso, isso indica estreiteza e fraqueza de ideias, que dão azo aos Espíritos imperfeitos e zombadores.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5507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5477" y="979057"/>
          <a:ext cx="7857461" cy="474180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41805">
                <a:tc>
                  <a:txBody>
                    <a:bodyPr/>
                    <a:lstStyle/>
                    <a:p>
                      <a:pPr algn="just"/>
                      <a:r>
                        <a:rPr lang="pt-BR" sz="2000" dirty="0"/>
                        <a:t>555.	Que sentido se deve dar ao qualificativo de feiticeiro?</a:t>
                      </a:r>
                    </a:p>
                    <a:p>
                      <a:pPr algn="just"/>
                      <a:endParaRPr lang="pt-BR" sz="2000" dirty="0"/>
                    </a:p>
                    <a:p>
                      <a:pPr algn="just"/>
                      <a:r>
                        <a:rPr lang="pt-BR" sz="2000" dirty="0">
                          <a:solidFill>
                            <a:srgbClr val="FFFF00"/>
                          </a:solidFill>
                        </a:rPr>
                        <a:t>R. Esses a que chamais feiticeiros são pessoas, quando de boa-fé, que possuem certas faculdades como o poder magnético ou a dupla vista. Como fazem coisas que não compreendeis, as julgais dotadas de poder sobrenatural. Vossos sábios não passaram muitas vezes por feiticeiros aos olhos de ignorantes?</a:t>
                      </a:r>
                    </a:p>
                    <a:p>
                      <a:pPr algn="just"/>
                      <a:r>
                        <a:rPr lang="pt-BR" sz="2000" dirty="0">
                          <a:solidFill>
                            <a:srgbClr val="FFFF00"/>
                          </a:solidFill>
                        </a:rPr>
                        <a:t>O Espiritismo e o magnetismo nos dão a chave de uma infinidade de fenômenos sobre os quais a ignorância teceu muitas fábulas, em que os fatos são exagerados pela imaginação. O conhecimento esclarecido dessas duas ciências, que se resumem numa só, mostrando a realidade das coisas e sua verdadeira causa, é o melhor preservativo contra as ideias supersticiosas, porque revela o que é impossível, o que está nas leis da Natureza e o que não passa de crença ridícula.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846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8860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86019">
                <a:tc>
                  <a:txBody>
                    <a:bodyPr/>
                    <a:lstStyle/>
                    <a:p>
                      <a:pPr algn="just"/>
                      <a:r>
                        <a:rPr lang="pt-BR" sz="2000" dirty="0"/>
                        <a:t>556.	Certas pessoas têm realmente o dom de curar por simples contato?</a:t>
                      </a:r>
                    </a:p>
                    <a:p>
                      <a:pPr algn="just"/>
                      <a:endParaRPr lang="pt-BR" sz="2000" dirty="0"/>
                    </a:p>
                    <a:p>
                      <a:pPr algn="just"/>
                      <a:r>
                        <a:rPr lang="pt-BR" sz="2000" dirty="0">
                          <a:solidFill>
                            <a:srgbClr val="FFFF00"/>
                          </a:solidFill>
                        </a:rPr>
                        <a:t>R. O poder magnético pode chegar até isso, quando é secundado pela pureza de sentimentos e um ardente desejo de fazer o bem, porque então os bons Espíritos auxiliam. Mas é necessário desconfiar da maneira por que as coisas são contadas, por pessoas muito crédulas ou muito entusiastas, sempre dispostas a ver o maravilhoso nas coisas mais simples e mais naturais. É necessário também desconfiar dos relatos interesseiros, por parte de pessoas que exploram a credulidade em proveito próprio.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3453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996462"/>
          <a:ext cx="7857461" cy="471267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12676">
                <a:tc>
                  <a:txBody>
                    <a:bodyPr/>
                    <a:lstStyle/>
                    <a:p>
                      <a:pPr algn="ctr"/>
                      <a:r>
                        <a:rPr lang="pt-BR" sz="2000" dirty="0">
                          <a:solidFill>
                            <a:srgbClr val="FFFF00"/>
                          </a:solidFill>
                        </a:rPr>
                        <a:t>XIII - BÊNÇÃO E MALDIÇÃO</a:t>
                      </a:r>
                    </a:p>
                    <a:p>
                      <a:pPr algn="just"/>
                      <a:endParaRPr lang="pt-BR" sz="2000" dirty="0"/>
                    </a:p>
                    <a:p>
                      <a:pPr algn="just"/>
                      <a:r>
                        <a:rPr lang="pt-BR" sz="2000" dirty="0"/>
                        <a:t>557.	A bênção e a maldição podem atrair o bem e o mal para aqueles a que são lançadas?</a:t>
                      </a:r>
                    </a:p>
                    <a:p>
                      <a:pPr algn="just"/>
                      <a:endParaRPr lang="pt-BR" sz="2000" dirty="0"/>
                    </a:p>
                    <a:p>
                      <a:pPr algn="just"/>
                      <a:r>
                        <a:rPr lang="pt-BR" sz="2000" dirty="0">
                          <a:solidFill>
                            <a:srgbClr val="FFFF00"/>
                          </a:solidFill>
                        </a:rPr>
                        <a:t>R. Deus não ouve uma maldição injusta e aquele que a pronuncia é culpável aos seus olhos. Como temos as tendências opostas do bem e do mal, pode nesses casos haver uma influência momentânea, mesmo sobre a matéria; mas essa influência nunca se verifica sem a permissão de Deus, como acréscimo de prova para aquele que a sofre. De resto, mais frequentemente se maldizem os maus e bendizem os bons. A bênção e a maldição não podem jamais desviar a Providência da senda da justiça: esta não fere o amaldiçoado se ele não for mau, e sua proteção não cobre aquele que não a mereça [32].</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081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[32]	Este problema de bênção e maldição, como o do maravilhoso, constante dos itens 528 e 529, exemplifica de maneira positiva a natureza racional do Espiritismo, geralmente acusado de supersticioso pelos que ignoram a Doutrina. Mas um dos pontos mais importantes deste capítulo é o referente a instinto, no item 522. Vemos ali que o conceito espírita de instinto se refere à lembrança inconsciente das provas que escolhemos antes de encarnar. Assim, a voz do instinto é o pressentimento dos acontecimentos marcantes da atual existência. O Espírito encarnado recebe o aviso interior, mas pode atendê-lo ou não, segundo o seu livre-arbítrio. Não confundir esse conceito espírita de instinto com o conceito psicobiológico de instinto como necessidade orgânica.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562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73044" y="5073805"/>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X – DAS OCUPAÇÕES E MISSÕES DOS ESPÍRITOS</a:t>
            </a:r>
          </a:p>
        </p:txBody>
      </p:sp>
      <p:sp>
        <p:nvSpPr>
          <p:cNvPr id="6" name="Retângulo 5"/>
          <p:cNvSpPr/>
          <p:nvPr/>
        </p:nvSpPr>
        <p:spPr>
          <a:xfrm>
            <a:off x="1148576" y="591014"/>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SEGUNDA</a:t>
            </a:r>
          </a:p>
        </p:txBody>
      </p:sp>
      <p:sp>
        <p:nvSpPr>
          <p:cNvPr id="7" name="Retângulo 6"/>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DO MUNDO ESPÍRITA OU MUNDO DOS ESPÍRITOS</a:t>
            </a:r>
          </a:p>
        </p:txBody>
      </p:sp>
    </p:spTree>
    <p:extLst>
      <p:ext uri="{BB962C8B-B14F-4D97-AF65-F5344CB8AC3E}">
        <p14:creationId xmlns:p14="http://schemas.microsoft.com/office/powerpoint/2010/main" val="321547623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4341" y="518741"/>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ctr"/>
                      <a:r>
                        <a:rPr lang="pt-BR" sz="2000" dirty="0">
                          <a:solidFill>
                            <a:srgbClr val="FFFF00"/>
                          </a:solidFill>
                        </a:rPr>
                        <a:t>OCUPAÇÕES E MISSÕES DOS ESPÍRITOS</a:t>
                      </a:r>
                    </a:p>
                    <a:p>
                      <a:pPr algn="just"/>
                      <a:endParaRPr lang="pt-BR" sz="2000" dirty="0"/>
                    </a:p>
                    <a:p>
                      <a:pPr algn="just"/>
                      <a:r>
                        <a:rPr lang="pt-BR" sz="2000" dirty="0"/>
                        <a:t>558.	Os Espíritos cuidam de outra coisa, além do seu melhoramento pessoal?</a:t>
                      </a:r>
                    </a:p>
                    <a:p>
                      <a:pPr algn="just"/>
                      <a:endParaRPr lang="pt-BR" sz="2000" dirty="0"/>
                    </a:p>
                    <a:p>
                      <a:pPr algn="just"/>
                      <a:r>
                        <a:rPr lang="pt-BR" sz="2000" dirty="0">
                          <a:solidFill>
                            <a:srgbClr val="FFFF00"/>
                          </a:solidFill>
                        </a:rPr>
                        <a:t>R. Concorrem para a harmonia do Universo, executando a vontade de Deus, do qual são os ministros. A vida espírita é uma ocupação contínua, mas nada tem de penosa como a da Terra, pois não está sujeita à fadiga corpórea nem às angústias da necessidade.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103569503"/>
              </p:ext>
            </p:extLst>
          </p:nvPr>
        </p:nvGraphicFramePr>
        <p:xfrm>
          <a:off x="704341" y="4070833"/>
          <a:ext cx="7857461" cy="223618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36182">
                <a:tc>
                  <a:txBody>
                    <a:bodyPr/>
                    <a:lstStyle/>
                    <a:p>
                      <a:pPr algn="just"/>
                      <a:endParaRPr lang="pt-BR" sz="2000" dirty="0"/>
                    </a:p>
                    <a:p>
                      <a:pPr marL="0" indent="0" algn="just">
                        <a:buNone/>
                      </a:pPr>
                      <a:r>
                        <a:rPr lang="pt-BR" sz="2000" dirty="0"/>
                        <a:t>559. Os Espíritos inferiores e imperfeitos desempenham também um papel útil no Universo?</a:t>
                      </a:r>
                    </a:p>
                    <a:p>
                      <a:pPr marL="0" indent="0" algn="just">
                        <a:buNone/>
                      </a:pPr>
                      <a:endParaRPr lang="pt-BR" sz="2000" dirty="0">
                        <a:solidFill>
                          <a:srgbClr val="FFFF00"/>
                        </a:solidFill>
                      </a:endParaRPr>
                    </a:p>
                    <a:p>
                      <a:pPr algn="just"/>
                      <a:r>
                        <a:rPr lang="pt-BR" sz="2000" dirty="0">
                          <a:solidFill>
                            <a:srgbClr val="FFFF00"/>
                          </a:solidFill>
                        </a:rPr>
                        <a:t>R.	Todos têm deveres a cumprir. O último dos pedreiros não concorre tão bem para a construção do edifício como o arquiteto? (Ver o n.º 540).</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483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750219226"/>
              </p:ext>
            </p:extLst>
          </p:nvPr>
        </p:nvGraphicFramePr>
        <p:xfrm>
          <a:off x="705958" y="1172312"/>
          <a:ext cx="7857461" cy="419685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96857">
                <a:tc>
                  <a:txBody>
                    <a:bodyPr/>
                    <a:lstStyle/>
                    <a:p>
                      <a:pPr algn="just"/>
                      <a:endParaRPr lang="pt-BR" sz="2000" dirty="0"/>
                    </a:p>
                    <a:p>
                      <a:pPr algn="just"/>
                      <a:r>
                        <a:rPr lang="pt-BR" sz="2000" dirty="0"/>
                        <a:t>560.	Os Espíritos que agem sobre os fenômenos da Natureza agem com conhecimento de causa, em virtude de seu livre arbítrio, ou por um impulso instintivo e irrefletido?</a:t>
                      </a:r>
                    </a:p>
                    <a:p>
                      <a:pPr algn="just"/>
                      <a:endParaRPr lang="pt-BR" sz="2000" dirty="0"/>
                    </a:p>
                    <a:p>
                      <a:pPr algn="just"/>
                      <a:r>
                        <a:rPr lang="pt-BR" sz="2000" dirty="0">
                          <a:solidFill>
                            <a:srgbClr val="FFFF00"/>
                          </a:solidFill>
                        </a:rPr>
                        <a:t>R. Uns, sim; outros, não. Faço uma comparação: figurai essas miríades de animais que pouco a pouco fazem surgir do mar as ilhas e os arquipélagos; acreditais que não há nisso um objetivo providencial, e que essa transformação da face do globo não seja necessária para a harmonia geral? São, entretanto, animais do último grau os que realizam essas coisas, enquanto vão provendo às suas necessidades e sem se perceberem que são instrumentos de Deus.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5236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431730983"/>
              </p:ext>
            </p:extLst>
          </p:nvPr>
        </p:nvGraphicFramePr>
        <p:xfrm>
          <a:off x="816364" y="2405185"/>
          <a:ext cx="7857461" cy="209238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92389">
                <a:tc>
                  <a:txBody>
                    <a:bodyPr/>
                    <a:lstStyle/>
                    <a:p>
                      <a:pPr algn="just"/>
                      <a:endParaRPr lang="pt-BR" dirty="0"/>
                    </a:p>
                    <a:p>
                      <a:pPr marL="342900" indent="-342900" algn="just">
                        <a:buAutoNum type="arabicPeriod" startAt="458"/>
                      </a:pPr>
                      <a:r>
                        <a:rPr lang="pt-BR" dirty="0"/>
                        <a:t> Que pensam de nós os Espíritos que estão ao nosso redor e nos observam?</a:t>
                      </a:r>
                    </a:p>
                    <a:p>
                      <a:pPr marL="0" indent="0" algn="just">
                        <a:buNone/>
                      </a:pPr>
                      <a:endParaRPr lang="pt-BR" dirty="0">
                        <a:solidFill>
                          <a:srgbClr val="FFFF00"/>
                        </a:solidFill>
                      </a:endParaRPr>
                    </a:p>
                    <a:p>
                      <a:pPr algn="just"/>
                      <a:r>
                        <a:rPr lang="pt-BR" dirty="0">
                          <a:solidFill>
                            <a:srgbClr val="FFFF00"/>
                          </a:solidFill>
                        </a:rPr>
                        <a:t>R. Isso depende. Os Espíritos levianos riem das pequenas traquinices que vos fazem, e zombam das vossas impaciências. Os Espíritos sérios lamentam as vossas trapalhadas e tratam de vos ajudar</a:t>
                      </a:r>
                      <a:r>
                        <a:rPr lang="pt-BR"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1135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611495018"/>
              </p:ext>
            </p:extLst>
          </p:nvPr>
        </p:nvGraphicFramePr>
        <p:xfrm>
          <a:off x="683755" y="1831912"/>
          <a:ext cx="7857461" cy="322073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220734">
                <a:tc>
                  <a:txBody>
                    <a:bodyPr/>
                    <a:lstStyle/>
                    <a:p>
                      <a:pPr marL="342900" indent="-342900" algn="just">
                        <a:buAutoNum type="arabicPeriod" startAt="461"/>
                      </a:pPr>
                      <a:r>
                        <a:rPr lang="pt-BR" sz="2000" dirty="0"/>
                        <a:t> Como distinguir os nossos próprios pensamentos dos que nos são sugeridos?</a:t>
                      </a:r>
                    </a:p>
                    <a:p>
                      <a:pPr marL="0" indent="0" algn="just">
                        <a:buNone/>
                      </a:pPr>
                      <a:endParaRPr lang="pt-BR" sz="2000" dirty="0"/>
                    </a:p>
                    <a:p>
                      <a:pPr algn="just"/>
                      <a:r>
                        <a:rPr lang="pt-BR" sz="2000" dirty="0">
                          <a:solidFill>
                            <a:srgbClr val="FFFF00"/>
                          </a:solidFill>
                        </a:rPr>
                        <a:t>R. Quando um pensamento vos é sugerido, é como uma voz que vos fala. Os pensamentos próprios são, em geral, os que vos ocorrem no primeiro impulso. De resto, não há grande interesse para vós nessa distinção, e é frequentemente útil não o saberdes: o homem age mais livremente; se decidir pelo bem, o fará de melhor vontade; se tomar o mau caminho, sua responsabilidade será maior.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9232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761355251"/>
              </p:ext>
            </p:extLst>
          </p:nvPr>
        </p:nvGraphicFramePr>
        <p:xfrm>
          <a:off x="693189" y="386862"/>
          <a:ext cx="7857461" cy="284870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48708">
                <a:tc>
                  <a:txBody>
                    <a:bodyPr/>
                    <a:lstStyle/>
                    <a:p>
                      <a:pPr marL="342900" indent="-342900" algn="just">
                        <a:buAutoNum type="arabicPeriod" startAt="561"/>
                      </a:pPr>
                      <a:r>
                        <a:rPr lang="pt-BR" sz="2000" dirty="0"/>
                        <a:t> Os Espíritos têm, individualmente, atributos especiais?</a:t>
                      </a:r>
                    </a:p>
                    <a:p>
                      <a:pPr marL="0" indent="0" algn="just">
                        <a:buNone/>
                      </a:pPr>
                      <a:endParaRPr lang="pt-BR" sz="2000" dirty="0"/>
                    </a:p>
                    <a:p>
                      <a:pPr algn="just"/>
                      <a:r>
                        <a:rPr lang="pt-BR" sz="2000" dirty="0">
                          <a:solidFill>
                            <a:srgbClr val="FFFF00"/>
                          </a:solidFill>
                        </a:rPr>
                        <a:t>R. Quer dizer: todos nós teremos de viver em toda parte e adquirir o conhecimento de todas as coisas, presidindo sucessivamente às funções concernentes a todos os planos do Universo. Mas, como se diz no Eclesiastes, há um tempo para cada coisa. Assim, este cumpre hoje o seu destino neste mundo, aquele o cumprirá ou já o cumpriu em outro tempo, sobre a terra, na água, no ar, etc.</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93189" y="3519267"/>
          <a:ext cx="7857461" cy="292842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928425">
                <a:tc>
                  <a:txBody>
                    <a:bodyPr/>
                    <a:lstStyle/>
                    <a:p>
                      <a:pPr algn="just"/>
                      <a:endParaRPr lang="pt-BR" sz="2000" dirty="0"/>
                    </a:p>
                    <a:p>
                      <a:pPr algn="just"/>
                      <a:r>
                        <a:rPr lang="pt-BR" sz="2000" dirty="0"/>
                        <a:t>562.	As funções que os Espíritos desempenham na ordem das coisas são permanentes para cada um e pertencem às atribuições exclusivas de certas classes?</a:t>
                      </a:r>
                    </a:p>
                    <a:p>
                      <a:pPr algn="just"/>
                      <a:endParaRPr lang="pt-BR" sz="2000" dirty="0"/>
                    </a:p>
                    <a:p>
                      <a:pPr algn="just"/>
                      <a:r>
                        <a:rPr lang="pt-BR" sz="2000" dirty="0">
                          <a:solidFill>
                            <a:srgbClr val="FFFF00"/>
                          </a:solidFill>
                        </a:rPr>
                        <a:t>R. Todos devem percorrer os diferentes graus da escala para se aperfeiçoarem. Deus, que é justo, não poderia ter dado a uns a ciência sem trabalho, enquanto outros só a adquirem de maneira penosa.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61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966542"/>
          <a:ext cx="7857461" cy="309313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93138">
                <a:tc>
                  <a:txBody>
                    <a:bodyPr/>
                    <a:lstStyle/>
                    <a:p>
                      <a:pPr algn="just"/>
                      <a:r>
                        <a:rPr lang="pt-BR" sz="3200" dirty="0"/>
                        <a:t>Da mesma maneira, entre os homens, ninguém chega ao supremo grau de habilidade numa arte qualquer sem ter adquirido os conhecimentos necessários na prática das funções mais ínfimas dessa arte.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6395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7" y="1950930"/>
          <a:ext cx="7857461" cy="275002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50024">
                <a:tc>
                  <a:txBody>
                    <a:bodyPr/>
                    <a:lstStyle/>
                    <a:p>
                      <a:pPr algn="just"/>
                      <a:r>
                        <a:rPr lang="pt-BR" sz="2400" dirty="0"/>
                        <a:t>563.	Os Espíritos da ordem mais elevada, nada mais tendo a adquirir, entregam-se a um repouso absoluto ou têm ainda ocupações?</a:t>
                      </a:r>
                    </a:p>
                    <a:p>
                      <a:pPr algn="just"/>
                      <a:endParaRPr lang="pt-BR" sz="2400" dirty="0"/>
                    </a:p>
                    <a:p>
                      <a:pPr algn="just"/>
                      <a:r>
                        <a:rPr lang="pt-BR" sz="2400" dirty="0">
                          <a:solidFill>
                            <a:srgbClr val="FFFF00"/>
                          </a:solidFill>
                        </a:rPr>
                        <a:t>R. Que querias que eles fizessem por toda a eternidade? A eterna ociosidade seria um suplício eterno.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353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7200" y="1143181"/>
          <a:ext cx="7857461" cy="136555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65558">
                <a:tc>
                  <a:txBody>
                    <a:bodyPr/>
                    <a:lstStyle/>
                    <a:p>
                      <a:pPr algn="just"/>
                      <a:r>
                        <a:rPr lang="pt-BR" sz="2000" dirty="0"/>
                        <a:t>563.a. Qual é a natureza de suas ocupações?</a:t>
                      </a:r>
                    </a:p>
                    <a:p>
                      <a:pPr algn="just"/>
                      <a:endParaRPr lang="pt-BR" sz="2000" dirty="0"/>
                    </a:p>
                    <a:p>
                      <a:pPr algn="just"/>
                      <a:r>
                        <a:rPr lang="pt-BR" sz="2000" dirty="0">
                          <a:solidFill>
                            <a:srgbClr val="FFFF00"/>
                          </a:solidFill>
                        </a:rPr>
                        <a:t>R. Receber diretamente as ordens de Deus, transmiti-las por todo o Universo e velar pela sua execução.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07200" y="2831304"/>
          <a:ext cx="7857461" cy="257303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73034">
                <a:tc>
                  <a:txBody>
                    <a:bodyPr/>
                    <a:lstStyle/>
                    <a:p>
                      <a:pPr algn="just"/>
                      <a:endParaRPr lang="pt-BR" sz="2000" dirty="0"/>
                    </a:p>
                    <a:p>
                      <a:pPr algn="just"/>
                      <a:r>
                        <a:rPr lang="pt-BR" sz="2000" dirty="0"/>
                        <a:t>564.	As ocupações dos Espíritos são incessantes?</a:t>
                      </a:r>
                    </a:p>
                    <a:p>
                      <a:pPr algn="just"/>
                      <a:endParaRPr lang="pt-BR" sz="2000" dirty="0"/>
                    </a:p>
                    <a:p>
                      <a:pPr algn="just"/>
                      <a:r>
                        <a:rPr lang="pt-BR" sz="2000" dirty="0">
                          <a:solidFill>
                            <a:srgbClr val="FFFF00"/>
                          </a:solidFill>
                        </a:rPr>
                        <a:t>R. Incessantes, sim, se entendermos que o seu pensamento está sempre em atividade, pois eles vivem pelo pensamento. Mas é necessário não equiparar as ocupações dos Espíritos com as ocupações materiais dos homens. Sua própria atividade é um gozo pela consciência que eles têm de ser úteis.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3480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5583" y="337220"/>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564.a. Concebe-se isso para os bons Espíritos; mas acontece o mesmo com os Espíritos inferiores?</a:t>
                      </a:r>
                    </a:p>
                    <a:p>
                      <a:pPr algn="just"/>
                      <a:endParaRPr lang="pt-BR" sz="2000" dirty="0"/>
                    </a:p>
                    <a:p>
                      <a:pPr algn="just"/>
                      <a:r>
                        <a:rPr lang="pt-BR" sz="2000" dirty="0">
                          <a:solidFill>
                            <a:srgbClr val="FFFF00"/>
                          </a:solidFill>
                        </a:rPr>
                        <a:t>R. Os Espíritos inferiores têm ocupações apropriadas à sua natureza. Confiais ao trabalhador braçal e ao ignorante os trabalhos do homem culto</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5583" y="2257460"/>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just"/>
                      <a:endParaRPr lang="pt-BR" sz="2000" dirty="0"/>
                    </a:p>
                    <a:p>
                      <a:pPr algn="just"/>
                      <a:r>
                        <a:rPr lang="pt-BR" sz="2000" dirty="0"/>
                        <a:t>565.	Entre os Espíritos, há os que são ociosos ou que não se ocupem de alguma coisa útil?</a:t>
                      </a:r>
                    </a:p>
                    <a:p>
                      <a:pPr algn="just"/>
                      <a:endParaRPr lang="pt-BR" sz="2000" dirty="0"/>
                    </a:p>
                    <a:p>
                      <a:pPr algn="just"/>
                      <a:r>
                        <a:rPr lang="pt-BR" sz="2000" dirty="0">
                          <a:solidFill>
                            <a:srgbClr val="FFFF00"/>
                          </a:solidFill>
                        </a:rPr>
                        <a:t>R. Sim, mas esse estado é temporário e subordinado ao desenvolvimento de sua inteligência. Certamente que os há, como entre os homens, vivendo apenas para si mesmos; mas essa ociosidade lhes pesa e cedo ou tarde o desejo de progredir lhes faz sentir a necessidade de atividade, e são então felizes de poderem tornar- se úteis. Falamos de Espíritos que atingiram o ponto necessário para terem consciência de si mesmos e de seu livre arbítrio. Porque, em sua origem, eles são como crianças recém- nascidas que agem mais por instinto do que por uma vontade determinada.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5183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886178568"/>
              </p:ext>
            </p:extLst>
          </p:nvPr>
        </p:nvGraphicFramePr>
        <p:xfrm>
          <a:off x="637434" y="2252014"/>
          <a:ext cx="7857461" cy="242549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425494">
                <a:tc>
                  <a:txBody>
                    <a:bodyPr/>
                    <a:lstStyle/>
                    <a:p>
                      <a:pPr marL="342900" indent="-342900" algn="just">
                        <a:buAutoNum type="arabicPeriod" startAt="566"/>
                      </a:pPr>
                      <a:r>
                        <a:rPr lang="pt-BR" sz="2800" dirty="0"/>
                        <a:t> Os Espíritos examinam os nossos trabalhos de arte e se interessam por eles?</a:t>
                      </a:r>
                    </a:p>
                    <a:p>
                      <a:pPr marL="0" indent="0" algn="just">
                        <a:buNone/>
                      </a:pPr>
                      <a:endParaRPr lang="pt-BR" sz="2800" dirty="0"/>
                    </a:p>
                    <a:p>
                      <a:pPr algn="just"/>
                      <a:r>
                        <a:rPr lang="pt-BR" sz="2800" dirty="0">
                          <a:solidFill>
                            <a:srgbClr val="FFFF00"/>
                          </a:solidFill>
                        </a:rPr>
                        <a:t>R.	Examinam o que pode provar a elevação dos Espíritos e seu progresso.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973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439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43927">
                <a:tc>
                  <a:txBody>
                    <a:bodyPr/>
                    <a:lstStyle/>
                    <a:p>
                      <a:pPr algn="just"/>
                      <a:r>
                        <a:rPr lang="pt-BR" sz="2000" dirty="0"/>
                        <a:t>567.	Um Espírito que teve uma especialidade na Terra: um pintor, um arquiteto, por exemplo, se interessa de preferência pelos trabalhos que constituíram o objeto de sua predileção durante a vida?</a:t>
                      </a:r>
                    </a:p>
                    <a:p>
                      <a:pPr algn="just"/>
                      <a:endParaRPr lang="pt-BR" sz="2000" dirty="0"/>
                    </a:p>
                    <a:p>
                      <a:pPr algn="just"/>
                      <a:r>
                        <a:rPr lang="pt-BR" sz="2000" dirty="0">
                          <a:solidFill>
                            <a:srgbClr val="FFFF00"/>
                          </a:solidFill>
                        </a:rPr>
                        <a:t>R. Tudo se confunde num objetivo geral. Se for bom, se interessará na proporção em que eles lhe permitirem ajudar a elevação das almas a Deus. Esqueceis, aliás, que um Espírito dedicado a determinada arte na existência em que o conhecestes pode ter praticado outra em anterior existência, porque é necessário que tudo saiba para tornar- se perfeito. Assim, segundo o seu grau de adiantamento, pode ser que nenhuma delas constitua uma especialidade para ele.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3943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680434"/>
          <a:ext cx="7857461" cy="342279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22790">
                <a:tc>
                  <a:txBody>
                    <a:bodyPr/>
                    <a:lstStyle/>
                    <a:p>
                      <a:pPr algn="just"/>
                      <a:r>
                        <a:rPr lang="pt-BR" sz="2400" dirty="0"/>
                        <a:t>É isso o que eu entendo quando digo que tudo se confunde num objetivo geral. Notai ainda isto: o que é sublime para vós, no vosso mundo atrasado, não passa de infantilidade, comparado com o que há nos mundos mais avançados. Como quereis que os Espíritos que habitam esses mundos onde existem artes desconhecidas para vós, admirem o que, para eles, não é mais que um trabalho escolar? Já o disse: eles examinam aquilo que pode provar progresso.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5622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861719"/>
          <a:ext cx="7857461" cy="312287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22875">
                <a:tc>
                  <a:txBody>
                    <a:bodyPr/>
                    <a:lstStyle/>
                    <a:p>
                      <a:pPr algn="just"/>
                      <a:r>
                        <a:rPr lang="pt-BR" sz="2400" dirty="0"/>
                        <a:t>567.a. Concebemos que assim deve ser para os Espíritos bastante adiantados. Mas falamos dos Espíritos mais vulgares, que não se elevaram ainda acima das ideias terrenas.</a:t>
                      </a:r>
                    </a:p>
                    <a:p>
                      <a:pPr algn="just"/>
                      <a:endParaRPr lang="pt-BR" sz="2400" dirty="0"/>
                    </a:p>
                    <a:p>
                      <a:pPr algn="just"/>
                      <a:r>
                        <a:rPr lang="pt-BR" sz="2400" dirty="0">
                          <a:solidFill>
                            <a:srgbClr val="FFFF00"/>
                          </a:solidFill>
                        </a:rPr>
                        <a:t>R. Para esses é diferente. Seu ponto de vista é mais limitado e podem admirar aquilo mesmo que admirais.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2403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5132" y="880412"/>
          <a:ext cx="7857461" cy="4968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968240">
                <a:tc>
                  <a:txBody>
                    <a:bodyPr/>
                    <a:lstStyle/>
                    <a:p>
                      <a:pPr marL="342900" indent="-342900" algn="just">
                        <a:buAutoNum type="arabicPeriod" startAt="568"/>
                      </a:pPr>
                      <a:r>
                        <a:rPr lang="pt-BR" sz="2000" dirty="0"/>
                        <a:t> Os Espíritos se imiscuem algumas vezes em nossas ocupações e em nossos prazeres?</a:t>
                      </a:r>
                    </a:p>
                    <a:p>
                      <a:pPr marL="0" indent="0" algn="just">
                        <a:buNone/>
                      </a:pPr>
                      <a:endParaRPr lang="pt-BR" sz="2000" dirty="0"/>
                    </a:p>
                    <a:p>
                      <a:pPr algn="just"/>
                      <a:r>
                        <a:rPr lang="pt-BR" sz="2000" dirty="0">
                          <a:solidFill>
                            <a:srgbClr val="FFFF00"/>
                          </a:solidFill>
                        </a:rPr>
                        <a:t>R.	Os Espíritos vulgares, como disseste, sim; estão incessantemente ao vosso redor e tomam parte às vezes bastante ativa naquilo que fazeis, segundo a sua natureza. E é bom que o façam, para impulsionar os homens nos diferentes caminhos da vida, excitar ou moderar as suas paixões.</a:t>
                      </a:r>
                    </a:p>
                    <a:p>
                      <a:pPr algn="just"/>
                      <a:r>
                        <a:rPr lang="pt-BR" sz="2000" dirty="0">
                          <a:solidFill>
                            <a:srgbClr val="FFFF00"/>
                          </a:solidFill>
                        </a:rPr>
                        <a:t>Os Espíritos se ocupam das coisas deste mundo na razão da sua elevação ou da sua inferioridade. Os Espíritos superiores têm, sem dúvida, a faculdade de as considerar nos seus mínimos detalhes, mas não o fazem senão na medida em que isso seja útil ao progresso. Os Espíritos somente ligam a essas coisas uma importância relativa às lembranças que ainda estão presentes em sua memória, e às ideias materiais que ainda não foram extintas.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1967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383141153"/>
              </p:ext>
            </p:extLst>
          </p:nvPr>
        </p:nvGraphicFramePr>
        <p:xfrm>
          <a:off x="648585" y="1471427"/>
          <a:ext cx="7857461" cy="40853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85311">
                <a:tc>
                  <a:txBody>
                    <a:bodyPr/>
                    <a:lstStyle/>
                    <a:p>
                      <a:pPr marL="342900" indent="-342900" algn="just">
                        <a:buAutoNum type="arabicPeriod" startAt="462"/>
                      </a:pPr>
                      <a:r>
                        <a:rPr lang="pt-BR" sz="2000" dirty="0"/>
                        <a:t> Os homens de inteligência e de gênio tiram sempre suas ideias de si mesmos?</a:t>
                      </a:r>
                    </a:p>
                    <a:p>
                      <a:pPr marL="0" indent="0" algn="just">
                        <a:buNone/>
                      </a:pPr>
                      <a:endParaRPr lang="pt-BR" sz="2000" dirty="0"/>
                    </a:p>
                    <a:p>
                      <a:pPr algn="just"/>
                      <a:r>
                        <a:rPr lang="pt-BR" sz="2000" dirty="0">
                          <a:solidFill>
                            <a:srgbClr val="FFFF00"/>
                          </a:solidFill>
                        </a:rPr>
                        <a:t>R. Algumas vezes as ideias surgem de seu próprio Espírito, mas frequentemente lhes são sugeridas por outros Espíritos, que os julgam capazes de as compreender e dignos de as transmitir. Quando eles não as encontram em si mesmos, apelam para a inspiração; é uma evocação que fazem, sem o suspeitar.</a:t>
                      </a:r>
                    </a:p>
                    <a:p>
                      <a:pPr algn="just"/>
                      <a:r>
                        <a:rPr lang="pt-BR" sz="2000" dirty="0">
                          <a:solidFill>
                            <a:srgbClr val="FFFF00"/>
                          </a:solidFill>
                        </a:rPr>
                        <a:t>Se fosse útil que pudéssemos distinguir claramente os nossos próprios pensamentos daqueles que nos são sugeridos, Deus nos teria dado o meio de fazê-lo, como nos deu o de distinguir o dia e a noite. Quando uma coisa permanece vaga é que assim deve ser para o nosso bem.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622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81678" y="1170344"/>
          <a:ext cx="7857461" cy="166664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66641">
                <a:tc>
                  <a:txBody>
                    <a:bodyPr/>
                    <a:lstStyle/>
                    <a:p>
                      <a:pPr algn="just"/>
                      <a:r>
                        <a:rPr lang="pt-BR" sz="2000" dirty="0"/>
                        <a:t>569.	Os Espíritos que têm missões a cumprir, cumprem- nas em estado errante ou encarnado?</a:t>
                      </a:r>
                    </a:p>
                    <a:p>
                      <a:pPr algn="just"/>
                      <a:endParaRPr lang="pt-BR" sz="2000" dirty="0"/>
                    </a:p>
                    <a:p>
                      <a:pPr algn="just"/>
                      <a:r>
                        <a:rPr lang="pt-BR" sz="2000" dirty="0">
                          <a:solidFill>
                            <a:srgbClr val="FFFF00"/>
                          </a:solidFill>
                        </a:rPr>
                        <a:t>R. Podem fazê-lo num e noutro estado. Para certos Espíritos errantes, essa é uma grande ocupação.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581677" y="3315667"/>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endParaRPr lang="pt-BR" sz="2000" dirty="0"/>
                    </a:p>
                    <a:p>
                      <a:pPr marL="342900" indent="-342900" algn="just">
                        <a:buAutoNum type="arabicPeriod" startAt="570"/>
                      </a:pPr>
                      <a:r>
                        <a:rPr lang="pt-BR" sz="2000" dirty="0"/>
                        <a:t> Em que consistem as missões de que podem ser encarregados os Espíritos errantes?</a:t>
                      </a:r>
                    </a:p>
                    <a:p>
                      <a:pPr marL="0" indent="0" algn="just">
                        <a:buNone/>
                      </a:pPr>
                      <a:endParaRPr lang="pt-BR" sz="2000" dirty="0"/>
                    </a:p>
                    <a:p>
                      <a:pPr algn="just"/>
                      <a:r>
                        <a:rPr lang="pt-BR" sz="2000" dirty="0">
                          <a:solidFill>
                            <a:srgbClr val="FFFF00"/>
                          </a:solidFill>
                        </a:rPr>
                        <a:t>R. São tão variadas que seria impossível descrevê-las; existem, aliás, as que não poderíeis compreender. Os Espíritos executam a vontade de Deus e não podeis penetrar todos os seus desígnios.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0403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003075"/>
          <a:ext cx="7857461" cy="440494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04948">
                <a:tc>
                  <a:txBody>
                    <a:bodyPr/>
                    <a:lstStyle/>
                    <a:p>
                      <a:pPr algn="just"/>
                      <a:r>
                        <a:rPr lang="pt-BR" sz="2000" dirty="0"/>
                        <a:t>As missões dos Espíritos têm sempre o bem por objeto. Seja como Espíritos seja como homens, são encarregados de ajudar o progresso da humanidade, dos povos ou dos indivíduos num círculo de ideias mais ou menos amplo, mais ou menos especial, de preparar as vias para alguns acontecimentos, de velar pela realização de certas coisas.</a:t>
                      </a:r>
                    </a:p>
                    <a:p>
                      <a:pPr algn="just"/>
                      <a:r>
                        <a:rPr lang="pt-BR" sz="2000" dirty="0"/>
                        <a:t>Alguns têm missões mais restritas e de certa maneira pessoais ou inteiramente locais, como de assistir os doentes, os agonizantes, os aflitos, de velar pelos que estão sob a sua proteção de guias, de dirigi-los pelos seus conselhos ou pelos bons pensamentos que lhes sugerem. Pode-se dizer que há tantos gêneros de missões quantas as espécies de interesses a resguardar, seja no mundo físico ou no mundo moral. O Espírito se adianta segundo a maneira por que desempenha a sua tarefa.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9941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16469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46911">
                <a:tc>
                  <a:txBody>
                    <a:bodyPr/>
                    <a:lstStyle/>
                    <a:p>
                      <a:pPr marL="342900" indent="-342900" algn="just">
                        <a:buAutoNum type="arabicPeriod" startAt="571"/>
                      </a:pPr>
                      <a:r>
                        <a:rPr lang="pt-BR" sz="2000" dirty="0"/>
                        <a:t> Os Espíritos compreendem sempre os desígnios que estão encarregados de executar?</a:t>
                      </a:r>
                    </a:p>
                    <a:p>
                      <a:pPr marL="0" indent="0" algn="just">
                        <a:buNone/>
                      </a:pPr>
                      <a:endParaRPr lang="pt-BR" sz="2000" dirty="0"/>
                    </a:p>
                    <a:p>
                      <a:pPr algn="just"/>
                      <a:r>
                        <a:rPr lang="pt-BR" sz="2000" dirty="0">
                          <a:solidFill>
                            <a:srgbClr val="FFFF00"/>
                          </a:solidFill>
                        </a:rPr>
                        <a:t>R. Não; há os que são instrumentos cegos, mas outros sabem muito bem com que objetivo agem.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405735"/>
          <a:ext cx="7857461" cy="19326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32619">
                <a:tc>
                  <a:txBody>
                    <a:bodyPr/>
                    <a:lstStyle/>
                    <a:p>
                      <a:pPr algn="just"/>
                      <a:endParaRPr lang="pt-BR" sz="2000" dirty="0"/>
                    </a:p>
                    <a:p>
                      <a:pPr algn="just"/>
                      <a:r>
                        <a:rPr lang="pt-BR" sz="2000" dirty="0"/>
                        <a:t>572.	Só há Espíritos elevados no cumprimento de missões?</a:t>
                      </a:r>
                    </a:p>
                    <a:p>
                      <a:pPr algn="just"/>
                      <a:endParaRPr lang="pt-BR" sz="2000" dirty="0"/>
                    </a:p>
                    <a:p>
                      <a:pPr algn="just"/>
                      <a:r>
                        <a:rPr lang="pt-BR" sz="2000" dirty="0">
                          <a:solidFill>
                            <a:srgbClr val="FFFF00"/>
                          </a:solidFill>
                        </a:rPr>
                        <a:t>R. A importância das missões está em relação com a capacidade e a elevação do Espírito. O estafeta que leva um despacho cumpre também uma missão, que não é a do general</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0488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16469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46911">
                <a:tc>
                  <a:txBody>
                    <a:bodyPr/>
                    <a:lstStyle/>
                    <a:p>
                      <a:pPr algn="just"/>
                      <a:r>
                        <a:rPr lang="pt-BR" sz="2400" dirty="0"/>
                        <a:t>573.	A missão de um Espírito lhe é imposta ou depende de sua vontade?</a:t>
                      </a:r>
                    </a:p>
                    <a:p>
                      <a:pPr algn="just"/>
                      <a:endParaRPr lang="pt-BR" sz="2400" dirty="0"/>
                    </a:p>
                    <a:p>
                      <a:pPr algn="just"/>
                      <a:r>
                        <a:rPr lang="pt-BR" sz="2400" dirty="0">
                          <a:solidFill>
                            <a:srgbClr val="FFFF00"/>
                          </a:solidFill>
                        </a:rPr>
                        <a:t>R. Ele a pede e alegra- se de a obter.</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265057"/>
          <a:ext cx="7857461" cy="235029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50297">
                <a:tc>
                  <a:txBody>
                    <a:bodyPr/>
                    <a:lstStyle/>
                    <a:p>
                      <a:pPr algn="just"/>
                      <a:endParaRPr lang="pt-BR" sz="2400" dirty="0"/>
                    </a:p>
                    <a:p>
                      <a:pPr algn="just"/>
                      <a:r>
                        <a:rPr lang="pt-BR" sz="2400" dirty="0"/>
                        <a:t>573- a. A mesma missão pode ser pedida por muitos Espíritos?</a:t>
                      </a:r>
                    </a:p>
                    <a:p>
                      <a:pPr algn="just"/>
                      <a:endParaRPr lang="pt-BR" sz="2400" dirty="0"/>
                    </a:p>
                    <a:p>
                      <a:pPr algn="just"/>
                      <a:r>
                        <a:rPr lang="pt-BR" sz="2400" dirty="0">
                          <a:solidFill>
                            <a:srgbClr val="FFFF00"/>
                          </a:solidFill>
                        </a:rPr>
                        <a:t>R. Sim, há sempre muitos candidatos, mas nem todos são aceitos.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818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93891" y="924911"/>
          <a:ext cx="7857461" cy="52120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12080">
                <a:tc>
                  <a:txBody>
                    <a:bodyPr/>
                    <a:lstStyle/>
                    <a:p>
                      <a:pPr algn="just"/>
                      <a:r>
                        <a:rPr lang="pt-BR" sz="2400" dirty="0"/>
                        <a:t>574.	Em que consiste a missão dos Espíritos encarnados?</a:t>
                      </a:r>
                    </a:p>
                    <a:p>
                      <a:pPr algn="just"/>
                      <a:endParaRPr lang="pt-BR" sz="2400" dirty="0"/>
                    </a:p>
                    <a:p>
                      <a:pPr algn="just"/>
                      <a:r>
                        <a:rPr lang="pt-BR" sz="2400" dirty="0">
                          <a:solidFill>
                            <a:srgbClr val="FFFF00"/>
                          </a:solidFill>
                        </a:rPr>
                        <a:t>R. Instruir os homens, ajudá-los a avançar, melhorar as suas instituições por meios diretos e materiais. Mas as missões são mais ou menos gerais e importantes. Aquele que cultiva a terra cumpre uma missão, como aquele que governa ou aquele que instrui. Tudo se encadeia na Natureza; ao mesmo tempo que o Espírito se depura pela encarnação, também concorre por essa forma para o cumprimento dos desígnios da Providência. Cada um tem a sua missão neste mundo, porque cada um pode ser útil em algum sentido.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8363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49915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99158">
                <a:tc>
                  <a:txBody>
                    <a:bodyPr/>
                    <a:lstStyle/>
                    <a:p>
                      <a:pPr algn="just"/>
                      <a:r>
                        <a:rPr lang="pt-BR" sz="2400" dirty="0"/>
                        <a:t>575.	Qual pode ser a missão de pessoas voluntariamente inúteis na Terra?</a:t>
                      </a:r>
                    </a:p>
                    <a:p>
                      <a:pPr algn="just"/>
                      <a:endParaRPr lang="pt-BR" sz="2400" dirty="0"/>
                    </a:p>
                    <a:p>
                      <a:pPr algn="just"/>
                      <a:r>
                        <a:rPr lang="pt-BR" sz="2400" dirty="0">
                          <a:solidFill>
                            <a:srgbClr val="FFFF00"/>
                          </a:solidFill>
                        </a:rPr>
                        <a:t>R. Há efetivamente pessoas que só vivem para si mesmas e não sabem tornar-se úteis para nada. São pobres seres que devemos lamentar, porque expiarão cruelmente sua inutilidade voluntária. Seu castigo começa frequentemente desde este mundo, pelo tédio e o desgosto da vida.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4561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6" y="931817"/>
          <a:ext cx="7857461" cy="4846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46320">
                <a:tc>
                  <a:txBody>
                    <a:bodyPr/>
                    <a:lstStyle/>
                    <a:p>
                      <a:pPr algn="just"/>
                      <a:r>
                        <a:rPr lang="pt-BR" sz="2400" dirty="0"/>
                        <a:t>575.a. Mas, se tinham o direito de escolha, por que preferiram uma vida que em nada lhes seria proveitosa?</a:t>
                      </a:r>
                    </a:p>
                    <a:p>
                      <a:pPr algn="just"/>
                      <a:endParaRPr lang="pt-BR" sz="2400" dirty="0"/>
                    </a:p>
                    <a:p>
                      <a:pPr algn="just"/>
                      <a:r>
                        <a:rPr lang="pt-BR" sz="2400" dirty="0">
                          <a:solidFill>
                            <a:srgbClr val="FFFF00"/>
                          </a:solidFill>
                        </a:rPr>
                        <a:t>R. Entre os Espíritos há também os preguiçosos, que recuam diante de uma vida de trabalho. Deus o permite, pois compreenderão mais tarde e à sua própria custa os inconvenientes dessa inutilidade e serão os primeiros a pedir para reparar o tempo perdido. Pode ser ainda que tenham escolhido uma vida mais útil, mas uma vez em ação a recusaram, deixando-se arrastar pelas sugestões dos Espíritos que os incitavam à ociosidade.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2594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7" y="490119"/>
          <a:ext cx="7857461" cy="260477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04773">
                <a:tc>
                  <a:txBody>
                    <a:bodyPr/>
                    <a:lstStyle/>
                    <a:p>
                      <a:pPr algn="just"/>
                      <a:r>
                        <a:rPr lang="pt-BR" sz="2000" dirty="0"/>
                        <a:t>576.	As ocupações comuns nos parecem antes deveres do que missões propriamente ditas. A missão, segundo a ideia ligada a essa palavra, tem um sentido muito menos exclusivo e sobretudo menos pessoal. Desse ponto de vista, como se pode reconhecer que um homem tem uma missão real na Terra?</a:t>
                      </a:r>
                    </a:p>
                    <a:p>
                      <a:pPr algn="just"/>
                      <a:endParaRPr lang="pt-BR" sz="2000" dirty="0"/>
                    </a:p>
                    <a:p>
                      <a:pPr algn="just"/>
                      <a:r>
                        <a:rPr lang="pt-BR" sz="2000" dirty="0">
                          <a:solidFill>
                            <a:srgbClr val="FFFF00"/>
                          </a:solidFill>
                        </a:rPr>
                        <a:t>R. Pelas grandes coisas que ele realiza, pelo progresso que faz os seus semelhantes realizarem.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70886" y="3094892"/>
          <a:ext cx="7857461" cy="288387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83877">
                <a:tc>
                  <a:txBody>
                    <a:bodyPr/>
                    <a:lstStyle/>
                    <a:p>
                      <a:pPr algn="just"/>
                      <a:endParaRPr lang="pt-BR" sz="2000" dirty="0"/>
                    </a:p>
                    <a:p>
                      <a:pPr algn="just"/>
                      <a:r>
                        <a:rPr lang="pt-BR" sz="2000" dirty="0"/>
                        <a:t>577.	Os homens incumbidos de missão importante são predestinados a ela, antes do nascimento, e têm conhecimento disso?</a:t>
                      </a:r>
                    </a:p>
                    <a:p>
                      <a:pPr algn="just"/>
                      <a:endParaRPr lang="pt-BR" sz="2000" dirty="0"/>
                    </a:p>
                    <a:p>
                      <a:pPr algn="just"/>
                      <a:r>
                        <a:rPr lang="pt-BR" sz="2000" dirty="0">
                          <a:solidFill>
                            <a:srgbClr val="FFFF00"/>
                          </a:solidFill>
                        </a:rPr>
                        <a:t>R. Às vezes, sim, mas na maioria das vezes o ignoram. Só têm um vago objetivo ao vir para a Terra; sua missão se desenvolve após o nascimento e segundo as circunstâncias. Deus os impulsiona pela via em que devem cumprir os seus desígnios.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803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8075" y="874043"/>
          <a:ext cx="7857461" cy="505150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051502">
                <a:tc>
                  <a:txBody>
                    <a:bodyPr/>
                    <a:lstStyle/>
                    <a:p>
                      <a:pPr algn="just"/>
                      <a:r>
                        <a:rPr lang="pt-BR" sz="2000" dirty="0"/>
                        <a:t>578.	Quando um homem faz uma coisa útil, é sempre em virtude de uma missão anterior e predestinada ou pode ter recebido uma missão não prevista?</a:t>
                      </a:r>
                    </a:p>
                    <a:p>
                      <a:pPr algn="just"/>
                      <a:endParaRPr lang="pt-BR" sz="2000" dirty="0"/>
                    </a:p>
                    <a:p>
                      <a:pPr algn="just"/>
                      <a:r>
                        <a:rPr lang="pt-BR" sz="2000" dirty="0">
                          <a:solidFill>
                            <a:srgbClr val="FFFF00"/>
                          </a:solidFill>
                        </a:rPr>
                        <a:t>R. Tudo o que um homem faz não é consequência de uma missão predestinada; ele é frequentemente o instrumento de que um Espírito se serve para fazer executar alguma coisa que considera útil. Por exemplo, um Espírito julga que seria bom escrever um livro, que ele escreveria se estivesse encarnado; procura o escritor mais apto a compreender o seu pensamento e a executá-lo: dá- lhe então a ideia e o dirige na execução. Assim, este homem não veio à Terra com a missão de fazer essa obra. Acontece o mesmo com alguns trabalhos de arte e com as descobertas. Acrescentemos ainda que, durante o sono do corpo, o Espírito encarnado comunica- se diretamente com o Espírito errante, e que se entendem sobre a execução.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2322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161174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1742">
                <a:tc>
                  <a:txBody>
                    <a:bodyPr/>
                    <a:lstStyle/>
                    <a:p>
                      <a:pPr marL="342900" indent="-342900" algn="just">
                        <a:buAutoNum type="arabicPeriod" startAt="579"/>
                      </a:pPr>
                      <a:r>
                        <a:rPr lang="pt-BR" sz="2400" dirty="0"/>
                        <a:t> O Espírito pode falir na sua missão, por sua culpa?</a:t>
                      </a:r>
                    </a:p>
                    <a:p>
                      <a:pPr marL="0" indent="0" algn="just">
                        <a:buNone/>
                      </a:pPr>
                      <a:endParaRPr lang="pt-BR" sz="2400" dirty="0"/>
                    </a:p>
                    <a:p>
                      <a:pPr algn="just"/>
                      <a:r>
                        <a:rPr lang="pt-BR" sz="2400" dirty="0">
                          <a:solidFill>
                            <a:srgbClr val="FFFF00"/>
                          </a:solidFill>
                        </a:rPr>
                        <a:t>R.	Sim, se não for um Espírito superior.</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429181"/>
          <a:ext cx="7857461" cy="20103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10327">
                <a:tc>
                  <a:txBody>
                    <a:bodyPr/>
                    <a:lstStyle/>
                    <a:p>
                      <a:pPr algn="just"/>
                      <a:r>
                        <a:rPr lang="pt-BR" sz="2400" dirty="0"/>
                        <a:t>579.a. Quais são para ele as consequências?</a:t>
                      </a:r>
                    </a:p>
                    <a:p>
                      <a:pPr algn="just"/>
                      <a:endParaRPr lang="pt-BR" sz="2400" dirty="0"/>
                    </a:p>
                    <a:p>
                      <a:pPr algn="just"/>
                      <a:r>
                        <a:rPr lang="pt-BR" sz="2400" dirty="0">
                          <a:solidFill>
                            <a:srgbClr val="FFFF00"/>
                          </a:solidFill>
                        </a:rPr>
                        <a:t>R. Terá de reiniciar a tarefa; está nisso a punição; depois, sofrerá as consequências do mal que tenha causado.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9758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92827" y="505560"/>
          <a:ext cx="7857461" cy="200230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02302">
                <a:tc>
                  <a:txBody>
                    <a:bodyPr/>
                    <a:lstStyle/>
                    <a:p>
                      <a:pPr marL="342900" indent="-342900" algn="just">
                        <a:buAutoNum type="arabicPeriod" startAt="463"/>
                      </a:pPr>
                      <a:r>
                        <a:rPr lang="pt-BR" sz="2000" dirty="0"/>
                        <a:t> Diz-se algumas vezes que o primeiro impulso é sempre bom; isto é exato?</a:t>
                      </a:r>
                    </a:p>
                    <a:p>
                      <a:pPr marL="0" indent="0" algn="just">
                        <a:buNone/>
                      </a:pPr>
                      <a:endParaRPr lang="pt-BR" sz="2000" dirty="0"/>
                    </a:p>
                    <a:p>
                      <a:pPr algn="just"/>
                      <a:r>
                        <a:rPr lang="pt-BR" sz="2000" dirty="0">
                          <a:solidFill>
                            <a:srgbClr val="FFFF00"/>
                          </a:solidFill>
                        </a:rPr>
                        <a:t>R. Pode ser bom ou mau, segundo a natureza do Espírito encarnado. É sempre bom para aquele que ouve as boas inspirações.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592827" y="2696165"/>
          <a:ext cx="7857461" cy="194456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44563">
                <a:tc>
                  <a:txBody>
                    <a:bodyPr/>
                    <a:lstStyle/>
                    <a:p>
                      <a:pPr algn="just"/>
                      <a:endParaRPr lang="pt-BR" sz="2000" dirty="0"/>
                    </a:p>
                    <a:p>
                      <a:pPr marL="342900" indent="-342900" algn="just">
                        <a:buAutoNum type="arabicPeriod" startAt="464"/>
                      </a:pPr>
                      <a:r>
                        <a:rPr lang="pt-BR" sz="2000" dirty="0"/>
                        <a:t> Como distinguir se um pensamento sugerido vem de um bom ou de um mau Espírito?</a:t>
                      </a:r>
                    </a:p>
                    <a:p>
                      <a:pPr marL="0" indent="0" algn="just">
                        <a:buNone/>
                      </a:pPr>
                      <a:endParaRPr lang="pt-BR" sz="2000" dirty="0">
                        <a:solidFill>
                          <a:srgbClr val="FFFF00"/>
                        </a:solidFill>
                      </a:endParaRPr>
                    </a:p>
                    <a:p>
                      <a:pPr algn="just"/>
                      <a:r>
                        <a:rPr lang="pt-BR" sz="2000" dirty="0">
                          <a:solidFill>
                            <a:srgbClr val="FFFF00"/>
                          </a:solidFill>
                        </a:rPr>
                        <a:t>R. Examinai-o: os bons Espíritos não aconselham senão o bem: cabe a vós distinguir.</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nvPr>
        </p:nvGraphicFramePr>
        <p:xfrm>
          <a:off x="592827" y="4829031"/>
          <a:ext cx="7857461" cy="134903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49031">
                <a:tc>
                  <a:txBody>
                    <a:bodyPr/>
                    <a:lstStyle/>
                    <a:p>
                      <a:pPr algn="just"/>
                      <a:endParaRPr lang="pt-BR" sz="2000" dirty="0"/>
                    </a:p>
                    <a:p>
                      <a:pPr marL="342900" indent="-342900" algn="just">
                        <a:buAutoNum type="arabicPeriod" startAt="465"/>
                      </a:pPr>
                      <a:r>
                        <a:rPr lang="pt-BR" sz="2000" dirty="0"/>
                        <a:t> Com que fim os Espíritos imperfeitos nos induzem ao mal?</a:t>
                      </a:r>
                    </a:p>
                    <a:p>
                      <a:pPr marL="0" indent="0" algn="just">
                        <a:buNone/>
                      </a:pPr>
                      <a:endParaRPr lang="pt-BR" sz="2000" dirty="0"/>
                    </a:p>
                    <a:p>
                      <a:pPr marL="0" indent="0" algn="just">
                        <a:buNone/>
                      </a:pPr>
                      <a:r>
                        <a:rPr lang="pt-BR" sz="2000" dirty="0">
                          <a:solidFill>
                            <a:srgbClr val="FFFF00"/>
                          </a:solidFill>
                        </a:rPr>
                        <a:t>R.</a:t>
                      </a:r>
                      <a:r>
                        <a:rPr lang="pt-BR" sz="2000" baseline="0" dirty="0">
                          <a:solidFill>
                            <a:srgbClr val="FFFF00"/>
                          </a:solidFill>
                        </a:rPr>
                        <a:t> </a:t>
                      </a:r>
                      <a:r>
                        <a:rPr lang="pt-BR" sz="2000" dirty="0">
                          <a:solidFill>
                            <a:srgbClr val="FFFF00"/>
                          </a:solidFill>
                        </a:rPr>
                        <a:t>Para vos fazer sofrer como eles.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4660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4" y="885273"/>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r>
                        <a:rPr lang="pt-BR" sz="2000" dirty="0"/>
                        <a:t>580.	Desde que o Espírito recebe a sua missão de Deus, como Deus pode confiar uma missão importante e de interesse geral a um Espírito que poderia falir?</a:t>
                      </a:r>
                    </a:p>
                    <a:p>
                      <a:pPr algn="just"/>
                      <a:endParaRPr lang="pt-BR" sz="2000" dirty="0"/>
                    </a:p>
                    <a:p>
                      <a:pPr algn="just"/>
                      <a:r>
                        <a:rPr lang="pt-BR" sz="2000" dirty="0">
                          <a:solidFill>
                            <a:srgbClr val="FFFF00"/>
                          </a:solidFill>
                        </a:rPr>
                        <a:t>R. Deus não sabe se o seu general será vitorioso ou vencido? Ele o sabe, ficai certos, e seus planos, quando importantes, não dependem desses que devem abandonar a obra em meio do trabalho. Toda a questão está, para vós, no conhecimento do futuro, que Deus possui mas que não vos é dado</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4" y="4003612"/>
          <a:ext cx="7857461" cy="16820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82080">
                <a:tc>
                  <a:txBody>
                    <a:bodyPr/>
                    <a:lstStyle/>
                    <a:p>
                      <a:pPr algn="just"/>
                      <a:endParaRPr lang="pt-BR" sz="2000" dirty="0"/>
                    </a:p>
                    <a:p>
                      <a:pPr algn="just"/>
                      <a:r>
                        <a:rPr lang="pt-BR" sz="2000" dirty="0"/>
                        <a:t>581.	O Espírito que se encarna para cumprir uma missão tem o mesmo receio daquele que o faz como prova?</a:t>
                      </a:r>
                    </a:p>
                    <a:p>
                      <a:pPr algn="just"/>
                      <a:endParaRPr lang="pt-BR" sz="2000" dirty="0">
                        <a:solidFill>
                          <a:srgbClr val="FFFF00"/>
                        </a:solidFill>
                      </a:endParaRPr>
                    </a:p>
                    <a:p>
                      <a:pPr algn="just"/>
                      <a:r>
                        <a:rPr lang="pt-BR" sz="2000" dirty="0">
                          <a:solidFill>
                            <a:srgbClr val="FFFF00"/>
                          </a:solidFill>
                        </a:rPr>
                        <a:t>R. Não; ele tem experiência.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281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48743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87435">
                <a:tc>
                  <a:txBody>
                    <a:bodyPr/>
                    <a:lstStyle/>
                    <a:p>
                      <a:pPr algn="just"/>
                      <a:r>
                        <a:rPr lang="pt-BR" sz="2000" dirty="0"/>
                        <a:t>582.	Os homens que são os faróis do gênero humano, que o esclarecem pelo gênio, têm certamente uma missão. Mas, no seu número, há os que se enganam, e que, ao lado de grandes verdades difundem grandes erros. Como devemos considerar a sua missão?</a:t>
                      </a:r>
                    </a:p>
                    <a:p>
                      <a:pPr algn="just"/>
                      <a:endParaRPr lang="pt-BR" sz="2000" dirty="0"/>
                    </a:p>
                    <a:p>
                      <a:pPr algn="just"/>
                      <a:r>
                        <a:rPr lang="pt-BR" sz="2000" dirty="0">
                          <a:solidFill>
                            <a:srgbClr val="FFFF00"/>
                          </a:solidFill>
                        </a:rPr>
                        <a:t>R. Como falseada por eles. Estão abaixo da tarefa que empreenderam. É necessário porém considerar as circunstâncias: os homens de gênio devem falar de acordo com o tempo, e um ensino que parece errôneo ou pueril para uma época avançada poderia ser suficiente para o seu século.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56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6002" y="1096959"/>
          <a:ext cx="7857461" cy="444805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48056">
                <a:tc>
                  <a:txBody>
                    <a:bodyPr/>
                    <a:lstStyle/>
                    <a:p>
                      <a:pPr algn="just"/>
                      <a:r>
                        <a:rPr lang="pt-BR" sz="2000" dirty="0"/>
                        <a:t>583.	Pode-se considerar a paternidade como uma missão?</a:t>
                      </a:r>
                    </a:p>
                    <a:p>
                      <a:pPr algn="just"/>
                      <a:endParaRPr lang="pt-BR" sz="2000" dirty="0"/>
                    </a:p>
                    <a:p>
                      <a:pPr algn="just"/>
                      <a:r>
                        <a:rPr lang="pt-BR" sz="2000" dirty="0">
                          <a:solidFill>
                            <a:srgbClr val="FFFF00"/>
                          </a:solidFill>
                        </a:rPr>
                        <a:t>R. É, sem contradita, uma missão. E ao mesmo tempo um dever muito grande, que implica, mais do que o homem pensa, sua responsabilidade para o futuro. Deus põe a criança sob a tutela dos pais para que estes a dirijam no caminho do bem, e lhes facilitou a tarefa, dando à criança uma organização débil e delicada, que a torna acessível a todas as impressões. Mas há os que mais se ocupam de endireitar as árvores do pomar e fazê-las carregar de bons frutos, do que de endireitar o caráter do filho. Se este sucumbir por sua culpa, terão de sofrer a pena, e os sofrimentos da criança na vida futura recairão sobre eles, porque não fizeram o que lhes competia para o seu adiantamento nas vias do bem.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2504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4" y="1105667"/>
          <a:ext cx="7857461" cy="196343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63435">
                <a:tc>
                  <a:txBody>
                    <a:bodyPr/>
                    <a:lstStyle/>
                    <a:p>
                      <a:pPr algn="just"/>
                      <a:r>
                        <a:rPr lang="pt-BR" sz="2000" dirty="0"/>
                        <a:t>584.	Se uma criança se transviar, apesar dos cuidados dos pais, estes são responsáveis?</a:t>
                      </a:r>
                    </a:p>
                    <a:p>
                      <a:pPr algn="just"/>
                      <a:endParaRPr lang="pt-BR" sz="2000" dirty="0"/>
                    </a:p>
                    <a:p>
                      <a:pPr algn="just"/>
                      <a:r>
                        <a:rPr lang="pt-BR" sz="2000" dirty="0">
                          <a:solidFill>
                            <a:srgbClr val="FFFF00"/>
                          </a:solidFill>
                        </a:rPr>
                        <a:t>R.	Não, mas quanto piores as disposições da criança mais a tarefa é pesada e maior será o mérito se conseguirem desviá-la do mau caminho.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675365"/>
          <a:ext cx="7857461" cy="199860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98604">
                <a:tc>
                  <a:txBody>
                    <a:bodyPr/>
                    <a:lstStyle/>
                    <a:p>
                      <a:pPr algn="just"/>
                      <a:endParaRPr lang="pt-BR" sz="2000" dirty="0"/>
                    </a:p>
                    <a:p>
                      <a:pPr algn="just"/>
                      <a:r>
                        <a:rPr lang="pt-BR" sz="2000" dirty="0"/>
                        <a:t>584.a. Se uma criança se torna um bom adulto, apesar da negligência ou dos maus exemplos dos pais, estes se beneficiam com isso?</a:t>
                      </a:r>
                    </a:p>
                    <a:p>
                      <a:pPr algn="just"/>
                      <a:endParaRPr lang="pt-BR" sz="2000" dirty="0"/>
                    </a:p>
                    <a:p>
                      <a:pPr algn="just"/>
                      <a:r>
                        <a:rPr lang="pt-BR" sz="2000" dirty="0">
                          <a:solidFill>
                            <a:srgbClr val="FFFF00"/>
                          </a:solidFill>
                        </a:rPr>
                        <a:t>R. Deus é justo.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7657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2208" y="872867"/>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r>
                        <a:rPr lang="pt-BR" sz="2000" dirty="0"/>
                        <a:t>585.	Qual pode ser a natureza da missão do conquistador, que só tem em vista satisfazer a sua ambição e para atingir o alvo não recua diante de nenhuma calamidade?</a:t>
                      </a:r>
                    </a:p>
                    <a:p>
                      <a:pPr algn="just"/>
                      <a:endParaRPr lang="pt-BR" sz="2000" dirty="0"/>
                    </a:p>
                    <a:p>
                      <a:pPr algn="just"/>
                      <a:r>
                        <a:rPr lang="pt-BR" sz="2000" dirty="0">
                          <a:solidFill>
                            <a:srgbClr val="FFFF00"/>
                          </a:solidFill>
                        </a:rPr>
                        <a:t>R. Ele não é, na maioria das vezes, mais do que um instrumento de que Deus se serve para o cumprimento dos seus desígnios. Essas calamidades são muitas vezes o meio de fazer avançar mais rapidamente um povo.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22208" y="3655256"/>
          <a:ext cx="7857461" cy="232351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23513">
                <a:tc>
                  <a:txBody>
                    <a:bodyPr/>
                    <a:lstStyle/>
                    <a:p>
                      <a:pPr algn="just"/>
                      <a:endParaRPr lang="pt-BR" sz="2000" dirty="0"/>
                    </a:p>
                    <a:p>
                      <a:pPr algn="just"/>
                      <a:r>
                        <a:rPr lang="pt-BR" sz="2000" dirty="0"/>
                        <a:t>585.a. Aquele que é instrumento dessas calamidades passageiras nada tem com o bem que delas resulta, pois só se propõe um alvo pessoal; não obstante, aproveitará desse bem?</a:t>
                      </a:r>
                    </a:p>
                    <a:p>
                      <a:pPr algn="just"/>
                      <a:endParaRPr lang="pt-BR" sz="2000" dirty="0"/>
                    </a:p>
                    <a:p>
                      <a:pPr algn="just"/>
                      <a:r>
                        <a:rPr lang="pt-BR" sz="2000" dirty="0">
                          <a:solidFill>
                            <a:srgbClr val="FFFF00"/>
                          </a:solidFill>
                        </a:rPr>
                        <a:t>R. Cada um é recompensado segundo as suas obras, o bem que desejou fazer e a orientação de suas intuições.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7645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4852" y="805755"/>
          <a:ext cx="7857461" cy="502061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020614">
                <a:tc>
                  <a:txBody>
                    <a:bodyPr/>
                    <a:lstStyle/>
                    <a:p>
                      <a:pPr algn="just"/>
                      <a:r>
                        <a:rPr lang="pt-BR" sz="2000" dirty="0"/>
                        <a:t>Os Espíritos encarnados têm ocupações inerentes à sua existência corporal. No estado errante ou de desmaterialização, suas ocupações são proporcionadas ao seu grau de adiantamento.</a:t>
                      </a:r>
                    </a:p>
                    <a:p>
                      <a:pPr algn="just"/>
                      <a:r>
                        <a:rPr lang="pt-BR" sz="2000" dirty="0"/>
                        <a:t>Uns percorrem os mundos, instruindo-se e preparando-se para uma nova encarnação.</a:t>
                      </a:r>
                    </a:p>
                    <a:p>
                      <a:pPr algn="just"/>
                      <a:r>
                        <a:rPr lang="pt-BR" sz="2000" dirty="0"/>
                        <a:t>Outros, mais avançados, ocupam-se do progresso dirigindo os acontecimentos e sugerindo pensamentos favoráveis; assistem aos homens de gênio que concorrem para o adiantamento da humanidade.</a:t>
                      </a:r>
                    </a:p>
                    <a:p>
                      <a:pPr algn="just"/>
                      <a:r>
                        <a:rPr lang="pt-BR" sz="2000" dirty="0"/>
                        <a:t>Outros se encarnam com uma missão de progresso.</a:t>
                      </a:r>
                    </a:p>
                    <a:p>
                      <a:pPr algn="just"/>
                      <a:r>
                        <a:rPr lang="pt-BR" sz="2000" dirty="0"/>
                        <a:t>Outros tomam sob a sua tutela indivíduos, famílias, aglomerações humanas, cidades e povos dos quais se tornam anjos da guarda, gênios protetores e Espíritos familiares.</a:t>
                      </a:r>
                    </a:p>
                    <a:p>
                      <a:pPr algn="just"/>
                      <a:r>
                        <a:rPr lang="pt-BR" sz="2000" dirty="0"/>
                        <a:t>Outros, enfim, presidem aos fenômenos da Natureza, dos quais são os agentes diretos.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50718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7" y="2040139"/>
          <a:ext cx="7857461" cy="282179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21793">
                <a:tc>
                  <a:txBody>
                    <a:bodyPr/>
                    <a:lstStyle/>
                    <a:p>
                      <a:pPr algn="just"/>
                      <a:r>
                        <a:rPr lang="pt-BR" sz="2400" dirty="0"/>
                        <a:t>Os Espíritos comuns se imiscuem nas ocupações e divertimentos dos homens.</a:t>
                      </a:r>
                    </a:p>
                    <a:p>
                      <a:pPr algn="just"/>
                      <a:r>
                        <a:rPr lang="pt-BR" sz="2400" dirty="0"/>
                        <a:t>Os Espíritos impuros ou imperfeitos esperam, em sofrimentos e angústias, o momento em que praza a Deus conceder-lhes os meios de se adiantarem. Se fazem o mal, é pelo despeito de ainda não poderem gozar do bem.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5491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p:nvPr>
        </p:nvSpPr>
        <p:spPr>
          <a:xfrm>
            <a:off x="164030" y="548680"/>
            <a:ext cx="8979970" cy="1470025"/>
          </a:xfrm>
        </p:spPr>
        <p:txBody>
          <a:bodyPr>
            <a:normAutofit fontScale="90000"/>
          </a:bodyPr>
          <a:lstStyle/>
          <a:p>
            <a:r>
              <a:rPr lang="pt-BR" sz="6700" b="1" dirty="0">
                <a:effectLst>
                  <a:outerShdw blurRad="38100" dist="38100" dir="2700000" algn="tl">
                    <a:srgbClr val="000000">
                      <a:alpha val="43137"/>
                    </a:srgbClr>
                  </a:outerShdw>
                </a:effectLst>
              </a:rPr>
              <a:t>DAS OCUPAÇÕES E MISSÕES DOS ESPÍRITOS</a:t>
            </a:r>
            <a:br>
              <a:rPr lang="pt-BR" sz="6700" b="1" dirty="0">
                <a:effectLst>
                  <a:outerShdw blurRad="38100" dist="38100" dir="2700000" algn="tl">
                    <a:srgbClr val="000000">
                      <a:alpha val="43137"/>
                    </a:srgbClr>
                  </a:outerShdw>
                </a:effectLst>
              </a:rPr>
            </a:br>
            <a:r>
              <a:rPr lang="pt-BR" sz="2200" b="1" dirty="0">
                <a:effectLst>
                  <a:outerShdw blurRad="38100" dist="38100" dir="2700000" algn="tl">
                    <a:srgbClr val="000000">
                      <a:alpha val="43137"/>
                    </a:srgbClr>
                  </a:outerShdw>
                </a:effectLst>
              </a:rPr>
              <a:t>LE. QUESTÕES 576 A 584-a</a:t>
            </a:r>
          </a:p>
        </p:txBody>
      </p:sp>
      <p:sp>
        <p:nvSpPr>
          <p:cNvPr id="3" name="Subtítulo 2"/>
          <p:cNvSpPr>
            <a:spLocks noGrp="1"/>
          </p:cNvSpPr>
          <p:nvPr>
            <p:ph type="subTitle" idx="1"/>
          </p:nvPr>
        </p:nvSpPr>
        <p:spPr>
          <a:xfrm>
            <a:off x="2843808" y="6093296"/>
            <a:ext cx="3635896" cy="550912"/>
          </a:xfrm>
        </p:spPr>
        <p:txBody>
          <a:bodyPr>
            <a:normAutofit lnSpcReduction="10000"/>
          </a:bodyPr>
          <a:lstStyle/>
          <a:p>
            <a:r>
              <a:rPr lang="pt-BR" dirty="0"/>
              <a:t> Leonardo Pereira</a:t>
            </a:r>
          </a:p>
        </p:txBody>
      </p:sp>
      <p:sp>
        <p:nvSpPr>
          <p:cNvPr id="5" name="Retângulo 4"/>
          <p:cNvSpPr/>
          <p:nvPr/>
        </p:nvSpPr>
        <p:spPr>
          <a:xfrm>
            <a:off x="4427984" y="4149080"/>
            <a:ext cx="4572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a:ea typeface="+mn-ea"/>
                <a:cs typeface="+mn-cs"/>
              </a:rPr>
              <a:t>O Livro dos Espíritos, por ALLAN KARDEC tradução de José Herculano Pires</a:t>
            </a:r>
          </a:p>
        </p:txBody>
      </p:sp>
    </p:spTree>
    <p:extLst>
      <p:ext uri="{BB962C8B-B14F-4D97-AF65-F5344CB8AC3E}">
        <p14:creationId xmlns:p14="http://schemas.microsoft.com/office/powerpoint/2010/main" val="637882767"/>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3339" y="1700808"/>
            <a:ext cx="8137322" cy="3301827"/>
          </a:xfrm>
        </p:spPr>
        <p:txBody>
          <a:bodyPr/>
          <a:lstStyle/>
          <a:p>
            <a:pPr marL="0" indent="0" algn="just">
              <a:buNone/>
            </a:pPr>
            <a:r>
              <a:rPr lang="pt-BR" b="1" dirty="0">
                <a:solidFill>
                  <a:srgbClr val="C00000"/>
                </a:solidFill>
                <a:effectLst>
                  <a:outerShdw blurRad="38100" dist="38100" dir="2700000" algn="tl">
                    <a:srgbClr val="000000">
                      <a:alpha val="43137"/>
                    </a:srgbClr>
                  </a:outerShdw>
                </a:effectLst>
              </a:rPr>
              <a:t>Significado de Ocupação</a:t>
            </a:r>
          </a:p>
          <a:p>
            <a:pPr marL="0" indent="0" algn="just">
              <a:buNone/>
            </a:pPr>
            <a:r>
              <a:rPr lang="pt-BR" b="1" dirty="0"/>
              <a:t>s.f. Ação ou efeito de ocupar ou ocupar-se. / Ação de se apoderar militarmente de uma cidade, de um país. / Trabalho, afazeres com que nos ocupamos. / Emprego, profissão, ofício, modo de vida.</a:t>
            </a:r>
          </a:p>
          <a:p>
            <a:endParaRPr lang="pt-BR" dirty="0"/>
          </a:p>
        </p:txBody>
      </p:sp>
    </p:spTree>
    <p:extLst>
      <p:ext uri="{BB962C8B-B14F-4D97-AF65-F5344CB8AC3E}">
        <p14:creationId xmlns:p14="http://schemas.microsoft.com/office/powerpoint/2010/main" val="1098987912"/>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a:bodyPr>
          <a:lstStyle/>
          <a:p>
            <a:r>
              <a:rPr lang="pt-BR" b="1" dirty="0">
                <a:solidFill>
                  <a:srgbClr val="FFFF00"/>
                </a:solidFill>
                <a:effectLst>
                  <a:outerShdw blurRad="38100" dist="38100" dir="2700000" algn="tl">
                    <a:srgbClr val="000000">
                      <a:alpha val="43137"/>
                    </a:srgbClr>
                  </a:outerShdw>
                </a:effectLst>
              </a:rPr>
              <a:t>Significado de Missão</a:t>
            </a:r>
          </a:p>
          <a:p>
            <a:pPr algn="just"/>
            <a:r>
              <a:rPr lang="pt-BR" b="1" dirty="0"/>
              <a:t>s.f. Encargo, poder dado a alguém para fazer alguma coisa: cumprir uma missão. / Função temporária e determinada de que o Governo encarrega um agente especial: missão científica. / Série de pregações para instrução dos fiéis ou para a conversão de grupos: dirigir uma missão. / Estabelecimento de missionários.</a:t>
            </a:r>
          </a:p>
          <a:p>
            <a:endParaRPr lang="pt-BR" dirty="0"/>
          </a:p>
        </p:txBody>
      </p:sp>
    </p:spTree>
    <p:extLst>
      <p:ext uri="{BB962C8B-B14F-4D97-AF65-F5344CB8AC3E}">
        <p14:creationId xmlns:p14="http://schemas.microsoft.com/office/powerpoint/2010/main" val="2696899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6925" y="1387579"/>
          <a:ext cx="7857461" cy="162525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25252">
                <a:tc>
                  <a:txBody>
                    <a:bodyPr/>
                    <a:lstStyle/>
                    <a:p>
                      <a:pPr algn="just"/>
                      <a:r>
                        <a:rPr lang="pt-BR" sz="2400" dirty="0"/>
                        <a:t>465.a. Isso lhes diminui os sofrimentos?</a:t>
                      </a:r>
                    </a:p>
                    <a:p>
                      <a:pPr algn="just"/>
                      <a:endParaRPr lang="pt-BR" sz="2400" dirty="0"/>
                    </a:p>
                    <a:p>
                      <a:pPr algn="just"/>
                      <a:r>
                        <a:rPr lang="pt-BR" sz="2400" dirty="0">
                          <a:solidFill>
                            <a:srgbClr val="FFFF00"/>
                          </a:solidFill>
                        </a:rPr>
                        <a:t>R. Não, mas eles o fazem por inveja dos seres mais felizes.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26925" y="3012831"/>
          <a:ext cx="7857461" cy="247356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473569">
                <a:tc>
                  <a:txBody>
                    <a:bodyPr/>
                    <a:lstStyle/>
                    <a:p>
                      <a:pPr algn="just"/>
                      <a:endParaRPr lang="pt-BR" sz="2400" dirty="0"/>
                    </a:p>
                    <a:p>
                      <a:pPr algn="just"/>
                      <a:r>
                        <a:rPr lang="pt-BR" sz="2400" dirty="0"/>
                        <a:t>465.b. Que espécie de sofrimentos querem fazer-nos provar?</a:t>
                      </a:r>
                    </a:p>
                    <a:p>
                      <a:pPr algn="just"/>
                      <a:endParaRPr lang="pt-BR" sz="2400" dirty="0"/>
                    </a:p>
                    <a:p>
                      <a:pPr algn="just"/>
                      <a:r>
                        <a:rPr lang="pt-BR" sz="2400" dirty="0">
                          <a:solidFill>
                            <a:srgbClr val="FFFF00"/>
                          </a:solidFill>
                        </a:rPr>
                        <a:t>R. Os que decorrem de pertencer a uma ordem inferior e estar diante de Deus</a:t>
                      </a:r>
                      <a:r>
                        <a:rPr lang="pt-BR" sz="24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0294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r="6753"/>
          <a:stretch/>
        </p:blipFill>
        <p:spPr>
          <a:xfrm>
            <a:off x="-1" y="0"/>
            <a:ext cx="9144001" cy="6858000"/>
          </a:xfrm>
          <a:prstGeom prst="rect">
            <a:avLst/>
          </a:prstGeom>
        </p:spPr>
      </p:pic>
      <p:sp>
        <p:nvSpPr>
          <p:cNvPr id="3" name="Espaço Reservado para Conteúdo 2"/>
          <p:cNvSpPr>
            <a:spLocks noGrp="1"/>
          </p:cNvSpPr>
          <p:nvPr>
            <p:ph idx="1"/>
          </p:nvPr>
        </p:nvSpPr>
        <p:spPr>
          <a:xfrm>
            <a:off x="215515" y="4869160"/>
            <a:ext cx="8712968" cy="1368152"/>
          </a:xfrm>
        </p:spPr>
        <p:txBody>
          <a:bodyPr>
            <a:noAutofit/>
          </a:bodyPr>
          <a:lstStyle/>
          <a:p>
            <a:pPr marL="0" indent="0" algn="ctr">
              <a:buNone/>
            </a:pPr>
            <a:r>
              <a:rPr lang="pt-BR" sz="8000" b="1" dirty="0">
                <a:solidFill>
                  <a:schemeClr val="bg1"/>
                </a:solidFill>
                <a:effectLst>
                  <a:outerShdw blurRad="38100" dist="38100" dir="2700000" algn="tl">
                    <a:srgbClr val="000000">
                      <a:alpha val="43137"/>
                    </a:srgbClr>
                  </a:outerShdw>
                </a:effectLst>
              </a:rPr>
              <a:t>DE ONDE VIM?</a:t>
            </a:r>
          </a:p>
        </p:txBody>
      </p:sp>
    </p:spTree>
    <p:extLst>
      <p:ext uri="{BB962C8B-B14F-4D97-AF65-F5344CB8AC3E}">
        <p14:creationId xmlns:p14="http://schemas.microsoft.com/office/powerpoint/2010/main" val="46187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1310" r="6666"/>
          <a:stretch/>
        </p:blipFill>
        <p:spPr>
          <a:xfrm>
            <a:off x="-6762" y="879"/>
            <a:ext cx="9150761" cy="6857121"/>
          </a:xfrm>
          <a:prstGeom prst="rect">
            <a:avLst/>
          </a:prstGeom>
        </p:spPr>
      </p:pic>
      <p:sp>
        <p:nvSpPr>
          <p:cNvPr id="3" name="Espaço Reservado para Conteúdo 2"/>
          <p:cNvSpPr>
            <a:spLocks noGrp="1"/>
          </p:cNvSpPr>
          <p:nvPr>
            <p:ph idx="1"/>
          </p:nvPr>
        </p:nvSpPr>
        <p:spPr>
          <a:xfrm>
            <a:off x="251520" y="1988840"/>
            <a:ext cx="6120680" cy="3096783"/>
          </a:xfrm>
        </p:spPr>
        <p:txBody>
          <a:bodyPr>
            <a:noAutofit/>
          </a:bodyPr>
          <a:lstStyle/>
          <a:p>
            <a:pPr marL="0" indent="0" algn="ctr">
              <a:buNone/>
            </a:pPr>
            <a:r>
              <a:rPr lang="pt-BR" sz="8000" b="1" dirty="0">
                <a:solidFill>
                  <a:schemeClr val="bg1"/>
                </a:solidFill>
                <a:effectLst>
                  <a:outerShdw blurRad="38100" dist="38100" dir="2700000" algn="tl">
                    <a:srgbClr val="000000">
                      <a:alpha val="43137"/>
                    </a:srgbClr>
                  </a:outerShdw>
                </a:effectLst>
              </a:rPr>
              <a:t>PARA ONDE VOU?</a:t>
            </a:r>
          </a:p>
        </p:txBody>
      </p:sp>
    </p:spTree>
    <p:extLst>
      <p:ext uri="{BB962C8B-B14F-4D97-AF65-F5344CB8AC3E}">
        <p14:creationId xmlns:p14="http://schemas.microsoft.com/office/powerpoint/2010/main" val="8740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1309" r="7023"/>
          <a:stretch/>
        </p:blipFill>
        <p:spPr>
          <a:xfrm>
            <a:off x="0" y="0"/>
            <a:ext cx="9144000" cy="6858000"/>
          </a:xfrm>
          <a:prstGeom prst="rect">
            <a:avLst/>
          </a:prstGeom>
        </p:spPr>
      </p:pic>
      <p:sp>
        <p:nvSpPr>
          <p:cNvPr id="3" name="Espaço Reservado para Conteúdo 2"/>
          <p:cNvSpPr>
            <a:spLocks noGrp="1"/>
          </p:cNvSpPr>
          <p:nvPr>
            <p:ph idx="1"/>
          </p:nvPr>
        </p:nvSpPr>
        <p:spPr>
          <a:xfrm>
            <a:off x="251520" y="332656"/>
            <a:ext cx="8784976" cy="2016224"/>
          </a:xfrm>
        </p:spPr>
        <p:txBody>
          <a:bodyPr>
            <a:noAutofit/>
          </a:bodyPr>
          <a:lstStyle/>
          <a:p>
            <a:pPr marL="0" indent="0" algn="ctr">
              <a:buNone/>
            </a:pPr>
            <a:r>
              <a:rPr lang="pt-BR" sz="6600" b="1" dirty="0">
                <a:effectLst>
                  <a:outerShdw blurRad="38100" dist="38100" dir="2700000" algn="tl">
                    <a:srgbClr val="000000">
                      <a:alpha val="43137"/>
                    </a:srgbClr>
                  </a:outerShdw>
                </a:effectLst>
              </a:rPr>
              <a:t>O QUE ESTOU FAZENDO AQUI?</a:t>
            </a:r>
          </a:p>
        </p:txBody>
      </p:sp>
    </p:spTree>
    <p:extLst>
      <p:ext uri="{BB962C8B-B14F-4D97-AF65-F5344CB8AC3E}">
        <p14:creationId xmlns:p14="http://schemas.microsoft.com/office/powerpoint/2010/main" val="38482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29"/>
          <a:stretch/>
        </p:blipFill>
        <p:spPr>
          <a:xfrm>
            <a:off x="-21638" y="0"/>
            <a:ext cx="9165637" cy="6857999"/>
          </a:xfrm>
        </p:spPr>
      </p:pic>
      <p:sp>
        <p:nvSpPr>
          <p:cNvPr id="5" name="Retângulo 4"/>
          <p:cNvSpPr/>
          <p:nvPr/>
        </p:nvSpPr>
        <p:spPr>
          <a:xfrm>
            <a:off x="2286811" y="188640"/>
            <a:ext cx="4572000" cy="143731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a:t>
            </a: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Os Espíritos encarnados têm ocupações inerentes à sua existência corporal. No estado errante ou de desmaterialização suas ocupações são proporcionais ao seu grau de adiantamento.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Uns percorrem os mundos, instruindo-se e preparando-se para uma nova encarnação.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Outros, mais avançados, ocupam-se do progresso dirigindo os acontecimentos e sugerindo pensamentos favoráveis; assistem aos homens de gênio que concorrem para o adiantamento da Humanidade.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Outros se encarnam com uma missão de progresso.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p:txBody>
      </p:sp>
    </p:spTree>
    <p:extLst>
      <p:ext uri="{BB962C8B-B14F-4D97-AF65-F5344CB8AC3E}">
        <p14:creationId xmlns:p14="http://schemas.microsoft.com/office/powerpoint/2010/main" val="2550934530"/>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29"/>
          <a:stretch/>
        </p:blipFill>
        <p:spPr>
          <a:xfrm>
            <a:off x="-21638" y="0"/>
            <a:ext cx="9165637" cy="6857999"/>
          </a:xfrm>
        </p:spPr>
      </p:pic>
      <p:sp>
        <p:nvSpPr>
          <p:cNvPr id="5" name="Retângulo 4"/>
          <p:cNvSpPr/>
          <p:nvPr/>
        </p:nvSpPr>
        <p:spPr>
          <a:xfrm>
            <a:off x="2051720" y="188640"/>
            <a:ext cx="4968551" cy="64940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a:t>
            </a: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Outros, mais avançados, ocupam-se do progresso dirigindo os acontecimentos e sugerindo pensamentos favoráveis; assistem aos homens de gênio que concorrem para o adiantamento da Humanidade.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Outros se encarnam com uma missão de progresso.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p:txBody>
      </p:sp>
    </p:spTree>
    <p:extLst>
      <p:ext uri="{BB962C8B-B14F-4D97-AF65-F5344CB8AC3E}">
        <p14:creationId xmlns:p14="http://schemas.microsoft.com/office/powerpoint/2010/main" val="7474630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29"/>
          <a:stretch/>
        </p:blipFill>
        <p:spPr>
          <a:xfrm>
            <a:off x="-21638" y="0"/>
            <a:ext cx="9165637" cy="6857999"/>
          </a:xfrm>
        </p:spPr>
      </p:pic>
      <p:sp>
        <p:nvSpPr>
          <p:cNvPr id="5" name="Retângulo 4"/>
          <p:cNvSpPr/>
          <p:nvPr/>
        </p:nvSpPr>
        <p:spPr>
          <a:xfrm>
            <a:off x="2051720" y="188640"/>
            <a:ext cx="4968551" cy="60016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a:t>
            </a: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Outros tomam à sua tutela indivíduos, famílias, aglomerações humanas, cidades e povos dos quais se tornam anjos da guarda, gênios protetores e Espíritos familiares.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Outros, enfim, presidem aos fenômenos da Natureza, dos quais são os agentes diretos.     </a:t>
            </a:r>
          </a:p>
        </p:txBody>
      </p:sp>
    </p:spTree>
    <p:extLst>
      <p:ext uri="{BB962C8B-B14F-4D97-AF65-F5344CB8AC3E}">
        <p14:creationId xmlns:p14="http://schemas.microsoft.com/office/powerpoint/2010/main" val="117685997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29"/>
          <a:stretch/>
        </p:blipFill>
        <p:spPr>
          <a:xfrm>
            <a:off x="-21638" y="0"/>
            <a:ext cx="9165637" cy="6857999"/>
          </a:xfrm>
        </p:spPr>
      </p:pic>
      <p:sp>
        <p:nvSpPr>
          <p:cNvPr id="5" name="Retângulo 4"/>
          <p:cNvSpPr/>
          <p:nvPr/>
        </p:nvSpPr>
        <p:spPr>
          <a:xfrm>
            <a:off x="2051719" y="188639"/>
            <a:ext cx="4968551" cy="64940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a:t>
            </a: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Os Espíritos comuns se imiscuem nas ocupações e divertimentos dos homens.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Os Espíritos impuros ou imperfeitos esperam, em sofrimentos e angústias, o momento em que praza a Deus conceder-lhes os meios de se adiantarem. Se fazem o mal é pelo despeito de ainda não poderem gozar do bem</a:t>
            </a:r>
          </a:p>
        </p:txBody>
      </p:sp>
    </p:spTree>
    <p:extLst>
      <p:ext uri="{BB962C8B-B14F-4D97-AF65-F5344CB8AC3E}">
        <p14:creationId xmlns:p14="http://schemas.microsoft.com/office/powerpoint/2010/main" val="1305724424"/>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r="6666"/>
          <a:stretch/>
        </p:blipFill>
        <p:spPr>
          <a:xfrm>
            <a:off x="6760" y="0"/>
            <a:ext cx="9137239" cy="6858000"/>
          </a:xfrm>
          <a:prstGeom prst="rect">
            <a:avLst/>
          </a:prstGeom>
        </p:spPr>
      </p:pic>
      <p:sp>
        <p:nvSpPr>
          <p:cNvPr id="4" name="Subtítulo 2"/>
          <p:cNvSpPr>
            <a:spLocks noGrp="1"/>
          </p:cNvSpPr>
          <p:nvPr>
            <p:ph idx="1"/>
          </p:nvPr>
        </p:nvSpPr>
        <p:spPr>
          <a:xfrm>
            <a:off x="323528" y="2204864"/>
            <a:ext cx="8496944" cy="3024336"/>
          </a:xfrm>
        </p:spPr>
        <p:txBody>
          <a:bodyPr>
            <a:normAutofit/>
          </a:bodyPr>
          <a:lstStyle/>
          <a:p>
            <a:pPr marL="0" indent="0" algn="ctr">
              <a:buNone/>
            </a:pPr>
            <a:r>
              <a:rPr lang="pt-BR" dirty="0"/>
              <a:t> </a:t>
            </a:r>
            <a:r>
              <a:rPr lang="pt-BR" sz="4000" b="1" dirty="0">
                <a:solidFill>
                  <a:schemeClr val="bg1"/>
                </a:solidFill>
                <a:effectLst>
                  <a:outerShdw blurRad="38100" dist="38100" dir="2700000" algn="tl">
                    <a:srgbClr val="000000">
                      <a:alpha val="43137"/>
                    </a:srgbClr>
                  </a:outerShdw>
                </a:effectLst>
              </a:rPr>
              <a:t>Em que consiste a missão dos Espíritos encarnados?</a:t>
            </a:r>
            <a:endParaRPr lang="pt-BR" sz="4000" dirty="0"/>
          </a:p>
        </p:txBody>
      </p:sp>
      <p:sp>
        <p:nvSpPr>
          <p:cNvPr id="3" name="Retângulo 2"/>
          <p:cNvSpPr/>
          <p:nvPr/>
        </p:nvSpPr>
        <p:spPr>
          <a:xfrm>
            <a:off x="6760" y="5949280"/>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a:ea typeface="+mn-ea"/>
                <a:cs typeface="+mn-cs"/>
              </a:rPr>
              <a:t>O Livro dos Espíritos Q. 573</a:t>
            </a:r>
          </a:p>
        </p:txBody>
      </p:sp>
    </p:spTree>
    <p:extLst>
      <p:ext uri="{BB962C8B-B14F-4D97-AF65-F5344CB8AC3E}">
        <p14:creationId xmlns:p14="http://schemas.microsoft.com/office/powerpoint/2010/main" val="243324511"/>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r="6666"/>
          <a:stretch/>
        </p:blipFill>
        <p:spPr>
          <a:xfrm>
            <a:off x="6760" y="0"/>
            <a:ext cx="9137239" cy="6858000"/>
          </a:xfrm>
          <a:prstGeom prst="rect">
            <a:avLst/>
          </a:prstGeom>
        </p:spPr>
      </p:pic>
      <p:sp>
        <p:nvSpPr>
          <p:cNvPr id="4" name="Subtítulo 2"/>
          <p:cNvSpPr>
            <a:spLocks noGrp="1"/>
          </p:cNvSpPr>
          <p:nvPr>
            <p:ph idx="1"/>
          </p:nvPr>
        </p:nvSpPr>
        <p:spPr>
          <a:xfrm>
            <a:off x="323528" y="2204864"/>
            <a:ext cx="8496944" cy="2664296"/>
          </a:xfrm>
        </p:spPr>
        <p:txBody>
          <a:bodyPr>
            <a:normAutofit/>
          </a:bodyPr>
          <a:lstStyle/>
          <a:p>
            <a:pPr marL="0" indent="0" algn="ctr">
              <a:buNone/>
            </a:pPr>
            <a:r>
              <a:rPr lang="pt-BR" dirty="0"/>
              <a:t> </a:t>
            </a:r>
            <a:r>
              <a:rPr lang="pt-BR" sz="3600" b="1" dirty="0">
                <a:solidFill>
                  <a:schemeClr val="bg1"/>
                </a:solidFill>
                <a:effectLst>
                  <a:outerShdw blurRad="38100" dist="38100" dir="2700000" algn="tl">
                    <a:srgbClr val="000000">
                      <a:alpha val="43137"/>
                    </a:srgbClr>
                  </a:outerShdw>
                </a:effectLst>
              </a:rPr>
              <a:t>A missão dos Espíritos encarnados consiste em instruir os homens, em lhes auxiliar o progresso; em lhes melhorar as instituições, por meios diretos e materiais.</a:t>
            </a:r>
          </a:p>
          <a:p>
            <a:pPr marL="0" indent="0" algn="just">
              <a:buNone/>
            </a:pPr>
            <a:endParaRPr lang="pt-BR" dirty="0"/>
          </a:p>
        </p:txBody>
      </p:sp>
      <p:sp>
        <p:nvSpPr>
          <p:cNvPr id="3" name="Retângulo 2"/>
          <p:cNvSpPr/>
          <p:nvPr/>
        </p:nvSpPr>
        <p:spPr>
          <a:xfrm>
            <a:off x="6760" y="5949280"/>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a:ea typeface="+mn-ea"/>
                <a:cs typeface="+mn-cs"/>
              </a:rPr>
              <a:t>O Livro dos Espíritos Q. 573</a:t>
            </a:r>
          </a:p>
        </p:txBody>
      </p:sp>
    </p:spTree>
    <p:extLst>
      <p:ext uri="{BB962C8B-B14F-4D97-AF65-F5344CB8AC3E}">
        <p14:creationId xmlns:p14="http://schemas.microsoft.com/office/powerpoint/2010/main" val="302008242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1222" r="6666"/>
          <a:stretch/>
        </p:blipFill>
        <p:spPr>
          <a:xfrm>
            <a:off x="0" y="0"/>
            <a:ext cx="9143999" cy="6858000"/>
          </a:xfrm>
          <a:prstGeom prst="rect">
            <a:avLst/>
          </a:prstGeom>
        </p:spPr>
      </p:pic>
      <p:sp>
        <p:nvSpPr>
          <p:cNvPr id="4" name="Subtítulo 2"/>
          <p:cNvSpPr>
            <a:spLocks noGrp="1"/>
          </p:cNvSpPr>
          <p:nvPr>
            <p:ph idx="1"/>
          </p:nvPr>
        </p:nvSpPr>
        <p:spPr>
          <a:xfrm>
            <a:off x="179512" y="1628800"/>
            <a:ext cx="8856984" cy="3960440"/>
          </a:xfrm>
        </p:spPr>
        <p:txBody>
          <a:bodyPr>
            <a:normAutofit fontScale="55000" lnSpcReduction="20000"/>
          </a:bodyPr>
          <a:lstStyle/>
          <a:p>
            <a:pPr marL="0" indent="0" algn="ctr">
              <a:buNone/>
            </a:pPr>
            <a:r>
              <a:rPr lang="pt-BR" dirty="0"/>
              <a:t> </a:t>
            </a:r>
            <a:r>
              <a:rPr lang="pt-BR" sz="5800" b="1" dirty="0">
                <a:solidFill>
                  <a:schemeClr val="bg1"/>
                </a:solidFill>
                <a:effectLst>
                  <a:outerShdw blurRad="38100" dist="38100" dir="2700000" algn="tl">
                    <a:srgbClr val="000000">
                      <a:alpha val="43137"/>
                    </a:srgbClr>
                  </a:outerShdw>
                </a:effectLst>
              </a:rPr>
              <a:t>As missões, porém, são mais ou menos gerais e importantes. O que cultiva a terra desempenha tão nobre missão, como o que governa, ou o que instrui. Tudo em a Natureza se encadeia. Ao mesmo tempo que o Espírito se depura pela encarnação, concorre, dessa forma, para a execução dos desígnios da Providência. </a:t>
            </a:r>
            <a:r>
              <a:rPr lang="pt-BR" sz="5800" b="1" u="sng" dirty="0">
                <a:solidFill>
                  <a:schemeClr val="bg1"/>
                </a:solidFill>
                <a:effectLst>
                  <a:outerShdw blurRad="38100" dist="38100" dir="2700000" algn="tl">
                    <a:srgbClr val="000000">
                      <a:alpha val="43137"/>
                    </a:srgbClr>
                  </a:outerShdw>
                </a:effectLst>
              </a:rPr>
              <a:t>Cada um tem neste mundo a sua missão, porque todos podem ter alguma utilidade. </a:t>
            </a:r>
            <a:endParaRPr lang="pt-BR" sz="5800" u="sng" dirty="0"/>
          </a:p>
        </p:txBody>
      </p:sp>
    </p:spTree>
    <p:extLst>
      <p:ext uri="{BB962C8B-B14F-4D97-AF65-F5344CB8AC3E}">
        <p14:creationId xmlns:p14="http://schemas.microsoft.com/office/powerpoint/2010/main" val="2541082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852726524"/>
              </p:ext>
            </p:extLst>
          </p:nvPr>
        </p:nvGraphicFramePr>
        <p:xfrm>
          <a:off x="648585" y="1058831"/>
          <a:ext cx="7857461" cy="474409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44092">
                <a:tc>
                  <a:txBody>
                    <a:bodyPr/>
                    <a:lstStyle/>
                    <a:p>
                      <a:pPr marL="342900" indent="-342900" algn="just">
                        <a:buAutoNum type="arabicPeriod" startAt="466"/>
                      </a:pPr>
                      <a:r>
                        <a:rPr lang="pt-BR" sz="2000" dirty="0"/>
                        <a:t> Por que permite Deus que os Espíritos nos incitem ao mal?</a:t>
                      </a:r>
                    </a:p>
                    <a:p>
                      <a:pPr marL="0" indent="0" algn="just">
                        <a:buNone/>
                      </a:pPr>
                      <a:endParaRPr lang="pt-BR" sz="2000" dirty="0"/>
                    </a:p>
                    <a:p>
                      <a:pPr algn="just"/>
                      <a:r>
                        <a:rPr lang="pt-BR" sz="2000" dirty="0">
                          <a:solidFill>
                            <a:srgbClr val="FFFF00"/>
                          </a:solidFill>
                        </a:rPr>
                        <a:t>R. Os espíritos imperfeitos são os instrumentos destinados a experimentar a fé e a constância dos homens no bem. Tu, sendo Espírito, deves progredir na ciência do infinito, e é por isso que passas pelas provas do mal até chegar ao bem. Nossa missão é a de te pôr no bom caminho, e quando más influências agem sobre ti, és tu que as chamas, pelo desejo do mal, porque os Espíritos inferiores vêm em teu auxílio no mal, quando tens a vontade de o cometer: eles não podem ajudar- te no mal, senão quando tu desejas o mal. Se és inclinado ao assassínio, pois bem! terás uma nuvem de Espíritos que entreterão esse pensamento em ti; mas também terás outros, que tratarão de influenciar para o bem, o que faz que se reequilibre a balança e te deixe senhor de ti.</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028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r="6997"/>
          <a:stretch/>
        </p:blipFill>
        <p:spPr>
          <a:xfrm>
            <a:off x="0" y="45164"/>
            <a:ext cx="9199961" cy="6812836"/>
          </a:xfrm>
          <a:prstGeom prst="rect">
            <a:avLst/>
          </a:prstGeom>
          <a:ln>
            <a:noFill/>
          </a:ln>
          <a:effectLst>
            <a:softEdge rad="112500"/>
          </a:effectLst>
        </p:spPr>
      </p:pic>
      <p:sp>
        <p:nvSpPr>
          <p:cNvPr id="3" name="Espaço Reservado para Conteúdo 2"/>
          <p:cNvSpPr>
            <a:spLocks noGrp="1"/>
          </p:cNvSpPr>
          <p:nvPr>
            <p:ph idx="1"/>
          </p:nvPr>
        </p:nvSpPr>
        <p:spPr>
          <a:xfrm>
            <a:off x="323527" y="1844824"/>
            <a:ext cx="8564423" cy="3960440"/>
          </a:xfrm>
        </p:spPr>
        <p:txBody>
          <a:bodyPr>
            <a:normAutofit lnSpcReduction="10000"/>
          </a:bodyPr>
          <a:lstStyle/>
          <a:p>
            <a:pPr algn="ctr">
              <a:buNone/>
            </a:pPr>
            <a:r>
              <a:rPr lang="pt-BR" b="1" dirty="0"/>
              <a:t>  </a:t>
            </a:r>
          </a:p>
          <a:p>
            <a:pPr algn="ctr">
              <a:buNone/>
            </a:pPr>
            <a:r>
              <a:rPr lang="pt-BR" sz="3600" b="1" dirty="0">
                <a:solidFill>
                  <a:schemeClr val="bg1"/>
                </a:solidFill>
                <a:effectLst>
                  <a:outerShdw blurRad="38100" dist="38100" dir="2700000" algn="tl">
                    <a:srgbClr val="000000">
                      <a:alpha val="43137"/>
                    </a:srgbClr>
                  </a:outerShdw>
                </a:effectLst>
              </a:rPr>
              <a:t>Os homens que têm uma missão importante são predestinados a ela  antes do nascimento e têm conhecimento disso?</a:t>
            </a:r>
          </a:p>
          <a:p>
            <a:pPr algn="ctr">
              <a:buNone/>
            </a:pPr>
            <a:endParaRPr lang="pt-BR" dirty="0"/>
          </a:p>
          <a:p>
            <a:pPr algn="ctr">
              <a:buNone/>
            </a:pPr>
            <a:r>
              <a:rPr lang="pt-BR" dirty="0">
                <a:solidFill>
                  <a:schemeClr val="bg1"/>
                </a:solidFill>
              </a:rPr>
              <a:t>    Q.576. </a:t>
            </a:r>
          </a:p>
        </p:txBody>
      </p:sp>
    </p:spTree>
    <p:extLst>
      <p:ext uri="{BB962C8B-B14F-4D97-AF65-F5344CB8AC3E}">
        <p14:creationId xmlns:p14="http://schemas.microsoft.com/office/powerpoint/2010/main" val="18741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r="6997"/>
          <a:stretch/>
        </p:blipFill>
        <p:spPr>
          <a:xfrm>
            <a:off x="0" y="45164"/>
            <a:ext cx="9199961" cy="6812836"/>
          </a:xfrm>
          <a:prstGeom prst="rect">
            <a:avLst/>
          </a:prstGeom>
          <a:ln>
            <a:noFill/>
          </a:ln>
          <a:effectLst>
            <a:softEdge rad="112500"/>
          </a:effectLst>
        </p:spPr>
      </p:pic>
      <p:sp>
        <p:nvSpPr>
          <p:cNvPr id="3" name="Espaço Reservado para Conteúdo 2"/>
          <p:cNvSpPr>
            <a:spLocks noGrp="1"/>
          </p:cNvSpPr>
          <p:nvPr>
            <p:ph idx="1"/>
          </p:nvPr>
        </p:nvSpPr>
        <p:spPr>
          <a:xfrm>
            <a:off x="171488" y="715278"/>
            <a:ext cx="8720992" cy="5472608"/>
          </a:xfrm>
        </p:spPr>
        <p:txBody>
          <a:bodyPr>
            <a:normAutofit/>
          </a:bodyPr>
          <a:lstStyle/>
          <a:p>
            <a:pPr algn="just">
              <a:buNone/>
            </a:pPr>
            <a:r>
              <a:rPr lang="pt-BR" b="1" dirty="0"/>
              <a:t>  </a:t>
            </a:r>
          </a:p>
          <a:p>
            <a:pPr algn="just">
              <a:buNone/>
            </a:pPr>
            <a:endParaRPr lang="pt-BR" dirty="0"/>
          </a:p>
          <a:p>
            <a:pPr algn="just">
              <a:buNone/>
            </a:pPr>
            <a:r>
              <a:rPr lang="pt-BR" dirty="0"/>
              <a:t>     </a:t>
            </a:r>
            <a:r>
              <a:rPr lang="pt-BR" b="1" dirty="0">
                <a:solidFill>
                  <a:schemeClr val="bg1"/>
                </a:solidFill>
                <a:effectLst>
                  <a:outerShdw blurRad="38100" dist="38100" dir="2700000" algn="tl">
                    <a:srgbClr val="000000">
                      <a:alpha val="43137"/>
                    </a:srgbClr>
                  </a:outerShdw>
                </a:effectLst>
              </a:rPr>
              <a:t>— Às vezes, sim; mas, na maioria das vezes, o ignoram . Só têm um vago objetivo ao virem para a Terra; sua missão se desenha após o nascimento e segundo as circunstâncias. Deus os impulsiona pela via em que devem cumprir os seus desígnios.</a:t>
            </a:r>
          </a:p>
          <a:p>
            <a:pPr algn="just"/>
            <a:endParaRPr lang="pt-BR" dirty="0"/>
          </a:p>
        </p:txBody>
      </p:sp>
    </p:spTree>
    <p:extLst>
      <p:ext uri="{BB962C8B-B14F-4D97-AF65-F5344CB8AC3E}">
        <p14:creationId xmlns:p14="http://schemas.microsoft.com/office/powerpoint/2010/main" val="17658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760"/>
            <a:ext cx="9144002" cy="6851240"/>
          </a:xfrm>
          <a:prstGeom prst="rect">
            <a:avLst/>
          </a:prstGeom>
        </p:spPr>
      </p:pic>
      <p:sp>
        <p:nvSpPr>
          <p:cNvPr id="3" name="Espaço Reservado para Conteúdo 2"/>
          <p:cNvSpPr>
            <a:spLocks noGrp="1"/>
          </p:cNvSpPr>
          <p:nvPr>
            <p:ph idx="1"/>
          </p:nvPr>
        </p:nvSpPr>
        <p:spPr>
          <a:xfrm>
            <a:off x="0" y="1035561"/>
            <a:ext cx="9144000" cy="5832648"/>
          </a:xfrm>
        </p:spPr>
        <p:txBody>
          <a:bodyPr>
            <a:normAutofit fontScale="92500"/>
          </a:bodyPr>
          <a:lstStyle/>
          <a:p>
            <a:pPr algn="ctr">
              <a:buNone/>
            </a:pPr>
            <a:r>
              <a:rPr lang="pt-BR" b="1" dirty="0"/>
              <a:t>  </a:t>
            </a:r>
            <a:r>
              <a:rPr lang="pt-BR" sz="3800" b="1" dirty="0"/>
              <a:t> 577. Quando um homem faz uma coisa útil é sempre em virtude de uma missão anterior e predestinada ou pode receber uma missão não prevista?</a:t>
            </a:r>
            <a:endParaRPr lang="pt-BR" sz="3800" dirty="0"/>
          </a:p>
          <a:p>
            <a:pPr algn="ctr">
              <a:buNone/>
            </a:pPr>
            <a:r>
              <a:rPr lang="pt-BR" sz="3800" dirty="0"/>
              <a:t>      </a:t>
            </a:r>
            <a:r>
              <a:rPr lang="pt-BR" sz="3800" b="1" dirty="0"/>
              <a:t> — Tudo o que um homem faz não é conseqüência de uma missão predestinada; ele é freqüentemente o instrumento de que um Espírito se serve para fazer executar alguma coisa que considera útil. </a:t>
            </a:r>
          </a:p>
          <a:p>
            <a:pPr algn="just">
              <a:buNone/>
            </a:pPr>
            <a:r>
              <a:rPr lang="pt-BR" sz="3800" b="1" dirty="0"/>
              <a:t>    </a:t>
            </a:r>
          </a:p>
        </p:txBody>
      </p:sp>
    </p:spTree>
    <p:extLst>
      <p:ext uri="{BB962C8B-B14F-4D97-AF65-F5344CB8AC3E}">
        <p14:creationId xmlns:p14="http://schemas.microsoft.com/office/powerpoint/2010/main" val="26834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760"/>
            <a:ext cx="9144002" cy="6851240"/>
          </a:xfrm>
          <a:prstGeom prst="rect">
            <a:avLst/>
          </a:prstGeom>
        </p:spPr>
      </p:pic>
      <p:sp>
        <p:nvSpPr>
          <p:cNvPr id="3" name="Espaço Reservado para Conteúdo 2"/>
          <p:cNvSpPr>
            <a:spLocks noGrp="1"/>
          </p:cNvSpPr>
          <p:nvPr>
            <p:ph idx="1"/>
          </p:nvPr>
        </p:nvSpPr>
        <p:spPr>
          <a:xfrm>
            <a:off x="0" y="1484784"/>
            <a:ext cx="9144000" cy="4320480"/>
          </a:xfrm>
        </p:spPr>
        <p:txBody>
          <a:bodyPr>
            <a:normAutofit lnSpcReduction="10000"/>
          </a:bodyPr>
          <a:lstStyle/>
          <a:p>
            <a:pPr algn="ctr">
              <a:buNone/>
            </a:pPr>
            <a:r>
              <a:rPr lang="pt-BR" b="1" dirty="0"/>
              <a:t>  </a:t>
            </a:r>
            <a:r>
              <a:rPr lang="pt-BR" sz="3800" b="1" dirty="0"/>
              <a:t> </a:t>
            </a:r>
            <a:r>
              <a:rPr lang="pt-BR" sz="3500" b="1" dirty="0"/>
              <a:t>    Por exemplo, um Espírito julga que seria bom escrever um livro que ele escreveria se estivesse encarnado; procura o escritor mais apto a compreender o seu pensamento e a executá-lo; dá-lhe então a idéia e o dirige na execução. Assim, este homem não veio à Terra com a missão de fazer a obra. </a:t>
            </a:r>
          </a:p>
          <a:p>
            <a:pPr algn="ctr">
              <a:buNone/>
            </a:pPr>
            <a:r>
              <a:rPr lang="pt-BR" sz="3500" b="1" dirty="0"/>
              <a:t>    </a:t>
            </a:r>
          </a:p>
        </p:txBody>
      </p:sp>
    </p:spTree>
    <p:extLst>
      <p:ext uri="{BB962C8B-B14F-4D97-AF65-F5344CB8AC3E}">
        <p14:creationId xmlns:p14="http://schemas.microsoft.com/office/powerpoint/2010/main" val="31605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1322" b="1886"/>
          <a:stretch/>
        </p:blipFill>
        <p:spPr>
          <a:xfrm>
            <a:off x="0" y="20216"/>
            <a:ext cx="9144000" cy="6837784"/>
          </a:xfrm>
          <a:prstGeom prst="rect">
            <a:avLst/>
          </a:prstGeom>
        </p:spPr>
      </p:pic>
      <p:sp>
        <p:nvSpPr>
          <p:cNvPr id="3" name="Espaço Reservado para Conteúdo 2"/>
          <p:cNvSpPr>
            <a:spLocks noGrp="1"/>
          </p:cNvSpPr>
          <p:nvPr>
            <p:ph idx="1"/>
          </p:nvPr>
        </p:nvSpPr>
        <p:spPr>
          <a:xfrm>
            <a:off x="3131840" y="260648"/>
            <a:ext cx="5832648" cy="2448271"/>
          </a:xfrm>
        </p:spPr>
        <p:txBody>
          <a:bodyPr>
            <a:normAutofit fontScale="85000" lnSpcReduction="10000"/>
          </a:bodyPr>
          <a:lstStyle/>
          <a:p>
            <a:pPr algn="ctr">
              <a:buNone/>
            </a:pPr>
            <a:r>
              <a:rPr lang="pt-BR" sz="4600" b="1" dirty="0">
                <a:solidFill>
                  <a:schemeClr val="bg1"/>
                </a:solidFill>
              </a:rPr>
              <a:t>O Espírito pode falir na sua missão, por sua culpa?</a:t>
            </a:r>
            <a:endParaRPr lang="pt-BR" sz="4600" dirty="0">
              <a:solidFill>
                <a:schemeClr val="bg1"/>
              </a:solidFill>
            </a:endParaRPr>
          </a:p>
          <a:p>
            <a:pPr algn="ctr">
              <a:buNone/>
            </a:pPr>
            <a:r>
              <a:rPr lang="pt-BR" sz="4600" dirty="0">
                <a:solidFill>
                  <a:schemeClr val="bg1"/>
                </a:solidFill>
              </a:rPr>
              <a:t>      — Sim, se não for um Espírito superior.</a:t>
            </a:r>
          </a:p>
          <a:p>
            <a:endParaRPr lang="pt-BR" dirty="0">
              <a:solidFill>
                <a:schemeClr val="bg1"/>
              </a:solidFill>
            </a:endParaRPr>
          </a:p>
        </p:txBody>
      </p:sp>
      <p:pic>
        <p:nvPicPr>
          <p:cNvPr id="8196" name="Picture 4" descr="http://t2.gstatic.com/images?q=tbn:ANd9GcQC0JoQtcoHZYrs4sblhX7tRpXshY6MJNG4K-h-mumiRO2yMvs&amp;t=1&amp;usg=__pvzVcbjpnCyjKkxP-ja0VZckIrY="/>
          <p:cNvPicPr>
            <a:picLocks noChangeAspect="1" noChangeArrowheads="1"/>
          </p:cNvPicPr>
          <p:nvPr/>
        </p:nvPicPr>
        <p:blipFill>
          <a:blip r:embed="rId3" cstate="print"/>
          <a:srcRect/>
          <a:stretch>
            <a:fillRect/>
          </a:stretch>
        </p:blipFill>
        <p:spPr bwMode="auto">
          <a:xfrm>
            <a:off x="3297629" y="3284984"/>
            <a:ext cx="2548741" cy="3240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198" name="Picture 6" descr="http://t3.gstatic.com/images?q=tbn:ANd9GcQGVQGKEp6FEV8NqEwAPVp4bWh7nj0jL4jH3vFATlvgINpEucg&amp;t=1&amp;usg=__D7wxlQY5vk_nYRzK22l9RS8vSOQ="/>
          <p:cNvPicPr>
            <a:picLocks noChangeAspect="1" noChangeArrowheads="1"/>
          </p:cNvPicPr>
          <p:nvPr/>
        </p:nvPicPr>
        <p:blipFill>
          <a:blip r:embed="rId4" cstate="print"/>
          <a:srcRect/>
          <a:stretch>
            <a:fillRect/>
          </a:stretch>
        </p:blipFill>
        <p:spPr bwMode="auto">
          <a:xfrm>
            <a:off x="6444208" y="3212976"/>
            <a:ext cx="2365976" cy="3312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tângulo 3"/>
          <p:cNvSpPr/>
          <p:nvPr/>
        </p:nvSpPr>
        <p:spPr>
          <a:xfrm>
            <a:off x="1835696" y="6488668"/>
            <a:ext cx="6992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a:ea typeface="+mn-ea"/>
                <a:cs typeface="+mn-cs"/>
              </a:rPr>
              <a:t> 578. </a:t>
            </a:r>
          </a:p>
        </p:txBody>
      </p:sp>
    </p:spTree>
    <p:extLst>
      <p:ext uri="{BB962C8B-B14F-4D97-AF65-F5344CB8AC3E}">
        <p14:creationId xmlns:p14="http://schemas.microsoft.com/office/powerpoint/2010/main" val="177041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linds(horizontal)">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linds(horizontal)">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r="1429"/>
          <a:stretch/>
        </p:blipFill>
        <p:spPr>
          <a:xfrm>
            <a:off x="0" y="0"/>
            <a:ext cx="9144000" cy="6857999"/>
          </a:xfrm>
          <a:prstGeom prst="rect">
            <a:avLst/>
          </a:prstGeom>
        </p:spPr>
      </p:pic>
      <p:sp>
        <p:nvSpPr>
          <p:cNvPr id="3" name="Espaço Reservado para Conteúdo 2"/>
          <p:cNvSpPr>
            <a:spLocks noGrp="1"/>
          </p:cNvSpPr>
          <p:nvPr>
            <p:ph idx="1"/>
          </p:nvPr>
        </p:nvSpPr>
        <p:spPr>
          <a:xfrm>
            <a:off x="251520" y="1844824"/>
            <a:ext cx="8640960" cy="4392488"/>
          </a:xfrm>
        </p:spPr>
        <p:txBody>
          <a:bodyPr/>
          <a:lstStyle/>
          <a:p>
            <a:pPr algn="ctr">
              <a:buNone/>
            </a:pPr>
            <a:r>
              <a:rPr lang="pt-BR" b="1" i="1" dirty="0"/>
              <a:t> </a:t>
            </a:r>
            <a:r>
              <a:rPr lang="pt-BR" b="1" dirty="0"/>
              <a:t> </a:t>
            </a:r>
            <a:r>
              <a:rPr lang="pt-BR" sz="3600" b="1" dirty="0">
                <a:solidFill>
                  <a:schemeClr val="bg1"/>
                </a:solidFill>
                <a:effectLst>
                  <a:outerShdw blurRad="38100" dist="38100" dir="2700000" algn="tl">
                    <a:srgbClr val="000000">
                      <a:alpha val="43137"/>
                    </a:srgbClr>
                  </a:outerShdw>
                </a:effectLst>
              </a:rPr>
              <a:t>Quais são para ele as conseqüências?</a:t>
            </a:r>
          </a:p>
          <a:p>
            <a:pPr algn="ctr">
              <a:buNone/>
            </a:pPr>
            <a:r>
              <a:rPr lang="pt-BR" sz="3600" b="1" dirty="0">
                <a:solidFill>
                  <a:schemeClr val="bg1"/>
                </a:solidFill>
                <a:effectLst>
                  <a:outerShdw blurRad="38100" dist="38100" dir="2700000" algn="tl">
                    <a:srgbClr val="000000">
                      <a:alpha val="43137"/>
                    </a:srgbClr>
                  </a:outerShdw>
                </a:effectLst>
              </a:rPr>
              <a:t>     — Terá de reiniciar a tarefa; está nisso a punição. Depois sofrerá as conseqüências do mal que tenha causado.</a:t>
            </a:r>
          </a:p>
          <a:p>
            <a:pPr algn="ctr"/>
            <a:endParaRPr lang="pt-BR" b="1" dirty="0">
              <a:solidFill>
                <a:schemeClr val="bg1"/>
              </a:solidFill>
              <a:effectLst>
                <a:outerShdw blurRad="38100" dist="38100" dir="2700000" algn="tl">
                  <a:srgbClr val="000000">
                    <a:alpha val="43137"/>
                  </a:srgbClr>
                </a:outerShdw>
              </a:effectLst>
            </a:endParaRPr>
          </a:p>
        </p:txBody>
      </p:sp>
      <p:sp>
        <p:nvSpPr>
          <p:cNvPr id="4" name="Espaço Reservado para Conteúdo 2"/>
          <p:cNvSpPr txBox="1">
            <a:spLocks/>
          </p:cNvSpPr>
          <p:nvPr/>
        </p:nvSpPr>
        <p:spPr>
          <a:xfrm>
            <a:off x="202365" y="5508494"/>
            <a:ext cx="8640960" cy="1152128"/>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1" i="1" u="none" strike="noStrike" kern="1200" cap="none" spc="0" normalizeH="0" baseline="0" noProof="0" dirty="0">
                <a:ln>
                  <a:noFill/>
                </a:ln>
                <a:solidFill>
                  <a:prstClr val="black"/>
                </a:solidFill>
                <a:effectLst/>
                <a:uLnTx/>
                <a:uFillTx/>
                <a:latin typeface="Calibri"/>
                <a:ea typeface="+mn-ea"/>
                <a:cs typeface="+mn-cs"/>
              </a:rPr>
              <a:t> </a:t>
            </a:r>
            <a:r>
              <a:rPr kumimoji="0" lang="pt-BR" sz="3200" b="1" i="0" u="none" strike="noStrike" kern="1200" cap="none" spc="0" normalizeH="0" baseline="0" noProof="0" dirty="0">
                <a:ln>
                  <a:noFill/>
                </a:ln>
                <a:solidFill>
                  <a:prstClr val="black"/>
                </a:solidFill>
                <a:effectLst/>
                <a:uLnTx/>
                <a:uFillTx/>
                <a:latin typeface="Calibri"/>
                <a:ea typeface="+mn-ea"/>
                <a:cs typeface="+mn-cs"/>
              </a:rPr>
              <a:t> </a:t>
            </a:r>
            <a:r>
              <a:rPr kumimoji="0" lang="pt-BR" sz="3200" b="1" i="0" u="none" strike="noStrike" kern="1200" cap="none" spc="0" normalizeH="0" baseline="0" noProof="0" dirty="0">
                <a:ln>
                  <a:noFill/>
                </a:ln>
                <a:solidFill>
                  <a:prstClr val="white"/>
                </a:solidFill>
                <a:effectLst/>
                <a:uLnTx/>
                <a:uFillTx/>
                <a:latin typeface="Calibri"/>
                <a:ea typeface="+mn-ea"/>
                <a:cs typeface="+mn-cs"/>
              </a:rPr>
              <a:t>Provas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1" i="0" u="none" strike="noStrike" kern="1200" cap="none" spc="0" normalizeH="0" baseline="0" noProof="0" dirty="0">
                <a:ln>
                  <a:noFill/>
                </a:ln>
                <a:solidFill>
                  <a:prstClr val="white"/>
                </a:solidFill>
                <a:effectLst/>
                <a:uLnTx/>
                <a:uFillTx/>
                <a:latin typeface="Calibri"/>
                <a:ea typeface="+mn-ea"/>
                <a:cs typeface="+mn-cs"/>
              </a:rPr>
              <a:t> </a:t>
            </a:r>
            <a:r>
              <a:rPr lang="pt-BR" sz="3200" b="1" dirty="0">
                <a:solidFill>
                  <a:prstClr val="white"/>
                </a:solidFill>
                <a:latin typeface="Calibri"/>
              </a:rPr>
              <a:t>E</a:t>
            </a:r>
            <a:r>
              <a:rPr kumimoji="0" lang="pt-BR" sz="3200" b="1" i="0" u="none" strike="noStrike" kern="1200" cap="none" spc="0" normalizeH="0" baseline="0" noProof="0" dirty="0" err="1">
                <a:ln>
                  <a:noFill/>
                </a:ln>
                <a:solidFill>
                  <a:prstClr val="white"/>
                </a:solidFill>
                <a:effectLst/>
                <a:uLnTx/>
                <a:uFillTx/>
                <a:latin typeface="Calibri"/>
                <a:ea typeface="+mn-ea"/>
                <a:cs typeface="+mn-cs"/>
              </a:rPr>
              <a:t>xpiações</a:t>
            </a:r>
            <a:r>
              <a:rPr kumimoji="0" lang="pt-BR" sz="3200" b="1" i="0" u="none" strike="noStrike" kern="1200" cap="none" spc="0" normalizeH="0" baseline="0" noProof="0" dirty="0">
                <a:ln>
                  <a:noFill/>
                </a:ln>
                <a:solidFill>
                  <a:prstClr val="white"/>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ângulo 4"/>
          <p:cNvSpPr/>
          <p:nvPr/>
        </p:nvSpPr>
        <p:spPr>
          <a:xfrm>
            <a:off x="7741680" y="6151335"/>
            <a:ext cx="9909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a:ea typeface="+mn-ea"/>
                <a:cs typeface="+mn-cs"/>
              </a:rPr>
              <a:t>578 – a) </a:t>
            </a:r>
          </a:p>
        </p:txBody>
      </p:sp>
    </p:spTree>
    <p:extLst>
      <p:ext uri="{BB962C8B-B14F-4D97-AF65-F5344CB8AC3E}">
        <p14:creationId xmlns:p14="http://schemas.microsoft.com/office/powerpoint/2010/main" val="142027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3" name="Espaço Reservado para Conteúdo 2"/>
          <p:cNvSpPr>
            <a:spLocks noGrp="1"/>
          </p:cNvSpPr>
          <p:nvPr>
            <p:ph idx="1"/>
          </p:nvPr>
        </p:nvSpPr>
        <p:spPr>
          <a:xfrm>
            <a:off x="2123728" y="21162"/>
            <a:ext cx="6876256" cy="6836838"/>
          </a:xfrm>
        </p:spPr>
        <p:txBody>
          <a:bodyPr>
            <a:normAutofit/>
          </a:bodyPr>
          <a:lstStyle/>
          <a:p>
            <a:pPr marL="0" indent="0" algn="ctr">
              <a:buNone/>
            </a:pPr>
            <a:r>
              <a:rPr lang="pt-BR" b="1" i="1" dirty="0">
                <a:solidFill>
                  <a:schemeClr val="bg1"/>
                </a:solidFill>
              </a:rPr>
              <a:t>  </a:t>
            </a:r>
            <a:r>
              <a:rPr lang="pt-BR" b="1" dirty="0">
                <a:solidFill>
                  <a:schemeClr val="bg1"/>
                </a:solidFill>
              </a:rPr>
              <a:t>Pois que o Espírito recebe a sua missão de Deus, como Deus </a:t>
            </a:r>
            <a:r>
              <a:rPr lang="pt-BR" b="1" dirty="0">
                <a:solidFill>
                  <a:schemeClr val="bg1"/>
                </a:solidFill>
                <a:effectLst>
                  <a:outerShdw blurRad="38100" dist="38100" dir="2700000" algn="tl">
                    <a:srgbClr val="000000">
                      <a:alpha val="43137"/>
                    </a:srgbClr>
                  </a:outerShdw>
                </a:effectLst>
              </a:rPr>
              <a:t>pode confiar uma missão importante e de interesse geral a um Espírito que poderia falir?</a:t>
            </a:r>
          </a:p>
          <a:p>
            <a:pPr marL="0" indent="0" algn="ctr">
              <a:buNone/>
            </a:pPr>
            <a:r>
              <a:rPr lang="pt-BR" b="1" dirty="0">
                <a:solidFill>
                  <a:schemeClr val="bg1"/>
                </a:solidFill>
                <a:effectLst>
                  <a:outerShdw blurRad="38100" dist="38100" dir="2700000" algn="tl">
                    <a:srgbClr val="000000">
                      <a:alpha val="43137"/>
                    </a:srgbClr>
                  </a:outerShdw>
                </a:effectLst>
              </a:rPr>
              <a:t>      — Deus não sabe se o seu general será vitorioso ou vencido? Ele o sabe, estais certo, e seus planos, quando importantes, não dependem desses que devem abandonar a obra em meio do trabalho.Toda a questão está, para vós, no conhecimento do futuro, que Deus possui mas que não vos é dado.</a:t>
            </a:r>
          </a:p>
          <a:p>
            <a:pPr algn="ctr"/>
            <a:endParaRPr lang="pt-BR"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107504" y="6237312"/>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a:ea typeface="+mn-ea"/>
                <a:cs typeface="+mn-cs"/>
              </a:rPr>
              <a:t>579. </a:t>
            </a:r>
          </a:p>
        </p:txBody>
      </p:sp>
    </p:spTree>
    <p:extLst>
      <p:ext uri="{BB962C8B-B14F-4D97-AF65-F5344CB8AC3E}">
        <p14:creationId xmlns:p14="http://schemas.microsoft.com/office/powerpoint/2010/main" val="299760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ço Reservado para Conteúdo 2"/>
          <p:cNvSpPr>
            <a:spLocks noGrp="1"/>
          </p:cNvSpPr>
          <p:nvPr>
            <p:ph idx="1"/>
          </p:nvPr>
        </p:nvSpPr>
        <p:spPr>
          <a:xfrm>
            <a:off x="107504" y="3125919"/>
            <a:ext cx="9036496" cy="3624741"/>
          </a:xfrm>
        </p:spPr>
        <p:txBody>
          <a:bodyPr>
            <a:normAutofit/>
          </a:bodyPr>
          <a:lstStyle/>
          <a:p>
            <a:pPr>
              <a:buNone/>
            </a:pPr>
            <a:r>
              <a:rPr lang="pt-BR" b="1" i="1" dirty="0"/>
              <a:t>   </a:t>
            </a:r>
          </a:p>
          <a:p>
            <a:pPr algn="ctr">
              <a:buNone/>
            </a:pPr>
            <a:r>
              <a:rPr lang="pt-BR" sz="3600" b="1" dirty="0">
                <a:effectLst>
                  <a:outerShdw blurRad="38100" dist="38100" dir="2700000" algn="tl">
                    <a:srgbClr val="000000">
                      <a:alpha val="43137"/>
                    </a:srgbClr>
                  </a:outerShdw>
                </a:effectLst>
              </a:rPr>
              <a:t>O Espírito que se encarna para cumprir uma missão tem as mesmas apreensões daquele que o faz como prova?</a:t>
            </a:r>
          </a:p>
          <a:p>
            <a:pPr algn="ctr">
              <a:buNone/>
            </a:pPr>
            <a:r>
              <a:rPr lang="pt-BR" sz="5400" b="1" dirty="0">
                <a:effectLst>
                  <a:outerShdw blurRad="38100" dist="38100" dir="2700000" algn="tl">
                    <a:srgbClr val="000000">
                      <a:alpha val="43137"/>
                    </a:srgbClr>
                  </a:outerShdw>
                </a:effectLst>
              </a:rPr>
              <a:t>— Não; ele tem experiência.</a:t>
            </a:r>
          </a:p>
          <a:p>
            <a:pPr algn="ctr"/>
            <a:endParaRPr lang="pt-BR" b="1" dirty="0">
              <a:effectLst>
                <a:outerShdw blurRad="38100" dist="38100" dir="2700000" algn="tl">
                  <a:srgbClr val="000000">
                    <a:alpha val="43137"/>
                  </a:srgbClr>
                </a:outerShdw>
              </a:effectLst>
            </a:endParaRPr>
          </a:p>
        </p:txBody>
      </p:sp>
      <p:sp>
        <p:nvSpPr>
          <p:cNvPr id="2" name="Retângulo 1"/>
          <p:cNvSpPr/>
          <p:nvPr/>
        </p:nvSpPr>
        <p:spPr>
          <a:xfrm>
            <a:off x="179512" y="6381328"/>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580. </a:t>
            </a:r>
          </a:p>
        </p:txBody>
      </p:sp>
    </p:spTree>
    <p:extLst>
      <p:ext uri="{BB962C8B-B14F-4D97-AF65-F5344CB8AC3E}">
        <p14:creationId xmlns:p14="http://schemas.microsoft.com/office/powerpoint/2010/main" val="319294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4" r="7347"/>
          <a:stretch/>
        </p:blipFill>
        <p:spPr bwMode="auto">
          <a:xfrm>
            <a:off x="-25762" y="0"/>
            <a:ext cx="9213001" cy="6856310"/>
          </a:xfrm>
          <a:prstGeom prst="rect">
            <a:avLst/>
          </a:prstGeom>
          <a:ln>
            <a:noFill/>
          </a:ln>
          <a:effectLst>
            <a:softEdge rad="112500"/>
          </a:effectLst>
        </p:spPr>
      </p:pic>
      <p:sp>
        <p:nvSpPr>
          <p:cNvPr id="3" name="Subtítulo 2"/>
          <p:cNvSpPr>
            <a:spLocks noGrp="1"/>
          </p:cNvSpPr>
          <p:nvPr>
            <p:ph type="subTitle" idx="1"/>
          </p:nvPr>
        </p:nvSpPr>
        <p:spPr>
          <a:xfrm>
            <a:off x="152246" y="1772816"/>
            <a:ext cx="8856984" cy="3744416"/>
          </a:xfrm>
        </p:spPr>
        <p:txBody>
          <a:bodyPr>
            <a:noAutofit/>
          </a:bodyPr>
          <a:lstStyle/>
          <a:p>
            <a:r>
              <a:rPr lang="pt-BR" sz="3600" b="1" dirty="0">
                <a:solidFill>
                  <a:schemeClr val="bg1"/>
                </a:solidFill>
                <a:effectLst>
                  <a:outerShdw blurRad="38100" dist="38100" dir="2700000" algn="tl">
                    <a:srgbClr val="000000">
                      <a:alpha val="43137"/>
                    </a:srgbClr>
                  </a:outerShdw>
                </a:effectLst>
              </a:rPr>
              <a:t>Os homens que são os faróis do gênero humano, que o esclarecem pelo seu gênio, tem certamente uma missão. Mas no seu número há os que se enganam e que, ao lado de grandes verdades, difundem grandes erros. Como devemos considerar a sua missão?</a:t>
            </a:r>
          </a:p>
          <a:p>
            <a:r>
              <a:rPr lang="pt-BR" sz="3600" b="1" dirty="0">
                <a:solidFill>
                  <a:schemeClr val="tx1"/>
                </a:solidFill>
                <a:effectLst>
                  <a:outerShdw blurRad="38100" dist="38100" dir="2700000" algn="tl">
                    <a:srgbClr val="000000">
                      <a:alpha val="43137"/>
                    </a:srgbClr>
                  </a:outerShdw>
                </a:effectLst>
              </a:rPr>
              <a:t>   </a:t>
            </a:r>
          </a:p>
        </p:txBody>
      </p:sp>
      <p:sp>
        <p:nvSpPr>
          <p:cNvPr id="2" name="Retângulo 1"/>
          <p:cNvSpPr/>
          <p:nvPr/>
        </p:nvSpPr>
        <p:spPr>
          <a:xfrm>
            <a:off x="251520" y="6309320"/>
            <a:ext cx="6992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581. </a:t>
            </a:r>
          </a:p>
        </p:txBody>
      </p:sp>
    </p:spTree>
    <p:extLst>
      <p:ext uri="{BB962C8B-B14F-4D97-AF65-F5344CB8AC3E}">
        <p14:creationId xmlns:p14="http://schemas.microsoft.com/office/powerpoint/2010/main" val="66923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7" t="-5118" r="7628" b="7671"/>
          <a:stretch/>
        </p:blipFill>
        <p:spPr bwMode="auto">
          <a:xfrm>
            <a:off x="0" y="-342460"/>
            <a:ext cx="9175459" cy="7200460"/>
          </a:xfrm>
          <a:prstGeom prst="rect">
            <a:avLst/>
          </a:prstGeom>
          <a:ln>
            <a:noFill/>
          </a:ln>
          <a:effectLst>
            <a:softEdge rad="112500"/>
          </a:effectLst>
        </p:spPr>
      </p:pic>
      <p:sp>
        <p:nvSpPr>
          <p:cNvPr id="3" name="Subtítulo 2"/>
          <p:cNvSpPr>
            <a:spLocks noGrp="1"/>
          </p:cNvSpPr>
          <p:nvPr>
            <p:ph type="subTitle" idx="1"/>
          </p:nvPr>
        </p:nvSpPr>
        <p:spPr>
          <a:xfrm>
            <a:off x="3491880" y="404664"/>
            <a:ext cx="5544616" cy="6264696"/>
          </a:xfrm>
        </p:spPr>
        <p:txBody>
          <a:bodyPr>
            <a:normAutofit/>
          </a:bodyPr>
          <a:lstStyle/>
          <a:p>
            <a:r>
              <a:rPr lang="pt-BR" sz="2400" b="1" i="1" dirty="0">
                <a:effectLst>
                  <a:outerShdw blurRad="38100" dist="38100" dir="2700000" algn="tl">
                    <a:srgbClr val="000000">
                      <a:alpha val="43137"/>
                    </a:srgbClr>
                  </a:outerShdw>
                </a:effectLst>
              </a:rPr>
              <a:t> </a:t>
            </a:r>
            <a:r>
              <a:rPr lang="pt-BR" sz="2400" b="1" dirty="0">
                <a:solidFill>
                  <a:schemeClr val="tx1"/>
                </a:solidFill>
                <a:effectLst>
                  <a:outerShdw blurRad="38100" dist="38100" dir="2700000" algn="tl">
                    <a:srgbClr val="000000">
                      <a:alpha val="43137"/>
                    </a:srgbClr>
                  </a:outerShdw>
                </a:effectLst>
              </a:rPr>
              <a:t>  </a:t>
            </a:r>
            <a:r>
              <a:rPr lang="pt-BR" sz="2400" b="1" dirty="0">
                <a:solidFill>
                  <a:schemeClr val="bg1"/>
                </a:solidFill>
                <a:effectLst>
                  <a:outerShdw blurRad="38100" dist="38100" dir="2700000" algn="tl">
                    <a:srgbClr val="000000">
                      <a:alpha val="43137"/>
                    </a:srgbClr>
                  </a:outerShdw>
                </a:effectLst>
              </a:rPr>
              <a:t> </a:t>
            </a:r>
            <a:r>
              <a:rPr lang="pt-BR" b="1" dirty="0">
                <a:solidFill>
                  <a:schemeClr val="bg1"/>
                </a:solidFill>
                <a:effectLst>
                  <a:outerShdw blurRad="38100" dist="38100" dir="2700000" algn="tl">
                    <a:srgbClr val="000000">
                      <a:alpha val="43137"/>
                    </a:srgbClr>
                  </a:outerShdw>
                </a:effectLst>
              </a:rPr>
              <a:t>— Como falseada por eles. Estão abaixo da tarefa que empreenderam. É necessário entretanto, tomar em conta as circunstâncias; os homens de gênio devem falar segundo o tempo, e um ensino que parece errôneo ou pueril para uma época avançada poderia ser suficiente para o seu século.</a:t>
            </a:r>
          </a:p>
          <a:p>
            <a:endParaRPr lang="pt-BR"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2747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7411" y="2113695"/>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r>
                        <a:rPr lang="pt-BR" sz="3200" dirty="0"/>
                        <a:t>É assim que Deus deixa à nossa consciência a escolha da rota que devemos seguir, e a liberdade de ceder a uma ou a outra das influências contrárias que se exercem sobre nós.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17584326"/>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68" y="20960"/>
            <a:ext cx="9141431" cy="6936432"/>
          </a:xfrm>
        </p:spPr>
      </p:pic>
      <p:sp>
        <p:nvSpPr>
          <p:cNvPr id="5" name="Retângulo 4"/>
          <p:cNvSpPr/>
          <p:nvPr/>
        </p:nvSpPr>
        <p:spPr>
          <a:xfrm>
            <a:off x="395536" y="1340768"/>
            <a:ext cx="8424936"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Dentre esses emissários, veio aquele que se chamou Maomet, cuja missão era de reunir todas as tribos árabes sob a luz dos ensinos cristãos, de modo a organizar-se na Ásia um movimento forte de restauração do Evangelho do Cristo, em oposição aos abusos romanos, nos ambientes da Europa.</a:t>
            </a:r>
          </a:p>
        </p:txBody>
      </p:sp>
    </p:spTree>
    <p:extLst>
      <p:ext uri="{BB962C8B-B14F-4D97-AF65-F5344CB8AC3E}">
        <p14:creationId xmlns:p14="http://schemas.microsoft.com/office/powerpoint/2010/main" val="1838299264"/>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12" y="15213"/>
            <a:ext cx="9128787" cy="6842787"/>
          </a:xfrm>
        </p:spPr>
      </p:pic>
      <p:sp>
        <p:nvSpPr>
          <p:cNvPr id="5" name="Retângulo 4"/>
          <p:cNvSpPr/>
          <p:nvPr/>
        </p:nvSpPr>
        <p:spPr>
          <a:xfrm>
            <a:off x="179512" y="1268760"/>
            <a:ext cx="878497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É por essa razão que o missionário do Islã deixa visível, nos seus ensinos, flagrantes contradições.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Junto do perfume cristão que exala de muitas de suas lições, há um espírito belicoso, de violência, de imposição; por isso encontramos no Alcorão, a doutrina fatalista se misturando com informações de uma imaginação superexcitada pelas forças do bem e do mal, num cérebro transviado do seu verdadeiro caminho.</a:t>
            </a:r>
          </a:p>
        </p:txBody>
      </p:sp>
    </p:spTree>
    <p:extLst>
      <p:ext uri="{BB962C8B-B14F-4D97-AF65-F5344CB8AC3E}">
        <p14:creationId xmlns:p14="http://schemas.microsoft.com/office/powerpoint/2010/main" val="406328223"/>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2104" r="7444"/>
          <a:stretch/>
        </p:blipFill>
        <p:spPr>
          <a:xfrm>
            <a:off x="0" y="11764"/>
            <a:ext cx="9184628" cy="6846236"/>
          </a:xfrm>
          <a:prstGeom prst="rect">
            <a:avLst/>
          </a:prstGeom>
          <a:ln>
            <a:noFill/>
          </a:ln>
          <a:effectLst>
            <a:softEdge rad="112500"/>
          </a:effectLst>
        </p:spPr>
      </p:pic>
      <p:sp>
        <p:nvSpPr>
          <p:cNvPr id="3" name="Espaço Reservado para Conteúdo 2"/>
          <p:cNvSpPr>
            <a:spLocks noGrp="1"/>
          </p:cNvSpPr>
          <p:nvPr>
            <p:ph idx="1"/>
          </p:nvPr>
        </p:nvSpPr>
        <p:spPr>
          <a:xfrm>
            <a:off x="179512" y="1628800"/>
            <a:ext cx="8784976" cy="5229200"/>
          </a:xfrm>
        </p:spPr>
        <p:txBody>
          <a:bodyPr>
            <a:normAutofit/>
          </a:bodyPr>
          <a:lstStyle/>
          <a:p>
            <a:pPr algn="ctr">
              <a:buNone/>
            </a:pPr>
            <a:r>
              <a:rPr lang="pt-BR" sz="2800" b="1" dirty="0">
                <a:solidFill>
                  <a:srgbClr val="FFFF00"/>
                </a:solidFill>
                <a:effectLst>
                  <a:outerShdw blurRad="38100" dist="38100" dir="2700000" algn="tl">
                    <a:srgbClr val="000000">
                      <a:alpha val="43137"/>
                    </a:srgbClr>
                  </a:outerShdw>
                </a:effectLst>
              </a:rPr>
              <a:t>Pode-se considerar a paternidade como uma missão?</a:t>
            </a:r>
          </a:p>
          <a:p>
            <a:pPr algn="ctr">
              <a:buNone/>
            </a:pPr>
            <a:r>
              <a:rPr lang="pt-BR" sz="2800" b="1" dirty="0">
                <a:solidFill>
                  <a:schemeClr val="bg1"/>
                </a:solidFill>
                <a:effectLst>
                  <a:outerShdw blurRad="38100" dist="38100" dir="2700000" algn="tl">
                    <a:srgbClr val="000000">
                      <a:alpha val="43137"/>
                    </a:srgbClr>
                  </a:outerShdw>
                </a:effectLst>
              </a:rPr>
              <a:t>— É, sem contradita, uma missão. E ao mesmo tempo um dever muito grande, que implica, mais do que o homem pensa, sua responsabilidade para o futuro.</a:t>
            </a:r>
          </a:p>
          <a:p>
            <a:pPr algn="ctr">
              <a:buNone/>
            </a:pPr>
            <a:r>
              <a:rPr lang="pt-BR" sz="2800" b="1" dirty="0">
                <a:solidFill>
                  <a:schemeClr val="bg1"/>
                </a:solidFill>
                <a:effectLst>
                  <a:outerShdw blurRad="38100" dist="38100" dir="2700000" algn="tl">
                    <a:srgbClr val="000000">
                      <a:alpha val="43137"/>
                    </a:srgbClr>
                  </a:outerShdw>
                </a:effectLst>
              </a:rPr>
              <a:t>    Deus põe a criança sob a tutela dos pais para que estes a dirijam no caminho do bem. E lhes facilitou a tarefa dando à criança uma organização débil e delicada, que a torna acessível a todas as impressões. </a:t>
            </a:r>
          </a:p>
          <a:p>
            <a:pPr algn="ctr">
              <a:buNone/>
            </a:pPr>
            <a:r>
              <a:rPr lang="pt-BR" sz="2800" b="1" dirty="0">
                <a:solidFill>
                  <a:schemeClr val="bg1"/>
                </a:solidFill>
                <a:effectLst>
                  <a:outerShdw blurRad="38100" dist="38100" dir="2700000" algn="tl">
                    <a:srgbClr val="000000">
                      <a:alpha val="43137"/>
                    </a:srgbClr>
                  </a:outerShdw>
                </a:effectLst>
              </a:rPr>
              <a:t>   </a:t>
            </a:r>
          </a:p>
        </p:txBody>
      </p:sp>
      <p:sp>
        <p:nvSpPr>
          <p:cNvPr id="2" name="Retângulo 1"/>
          <p:cNvSpPr/>
          <p:nvPr/>
        </p:nvSpPr>
        <p:spPr>
          <a:xfrm>
            <a:off x="467544" y="5877272"/>
            <a:ext cx="6992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582. </a:t>
            </a:r>
          </a:p>
        </p:txBody>
      </p:sp>
    </p:spTree>
    <p:extLst>
      <p:ext uri="{BB962C8B-B14F-4D97-AF65-F5344CB8AC3E}">
        <p14:creationId xmlns:p14="http://schemas.microsoft.com/office/powerpoint/2010/main" val="16370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2104" r="7444"/>
          <a:stretch/>
        </p:blipFill>
        <p:spPr>
          <a:xfrm>
            <a:off x="0" y="11764"/>
            <a:ext cx="9184628" cy="6846236"/>
          </a:xfrm>
          <a:prstGeom prst="rect">
            <a:avLst/>
          </a:prstGeom>
          <a:ln>
            <a:noFill/>
          </a:ln>
          <a:effectLst>
            <a:softEdge rad="112500"/>
          </a:effectLst>
        </p:spPr>
      </p:pic>
      <p:sp>
        <p:nvSpPr>
          <p:cNvPr id="3" name="Espaço Reservado para Conteúdo 2"/>
          <p:cNvSpPr>
            <a:spLocks noGrp="1"/>
          </p:cNvSpPr>
          <p:nvPr>
            <p:ph idx="1"/>
          </p:nvPr>
        </p:nvSpPr>
        <p:spPr>
          <a:xfrm>
            <a:off x="110070" y="1635629"/>
            <a:ext cx="8964488" cy="4248472"/>
          </a:xfrm>
        </p:spPr>
        <p:txBody>
          <a:bodyPr>
            <a:normAutofit/>
          </a:bodyPr>
          <a:lstStyle/>
          <a:p>
            <a:pPr algn="ctr">
              <a:buNone/>
            </a:pPr>
            <a:r>
              <a:rPr lang="pt-BR" sz="3000" b="1" dirty="0">
                <a:solidFill>
                  <a:schemeClr val="bg1"/>
                </a:solidFill>
                <a:effectLst>
                  <a:outerShdw blurRad="38100" dist="38100" dir="2700000" algn="tl">
                    <a:srgbClr val="000000">
                      <a:alpha val="43137"/>
                    </a:srgbClr>
                  </a:outerShdw>
                </a:effectLst>
              </a:rPr>
              <a:t> Mas há os que mais se ocupam de endireitar as árvores do pomar e de fazê-las carregar de bons frutos do que endireitar o caráter do filho. </a:t>
            </a:r>
          </a:p>
          <a:p>
            <a:pPr algn="ctr">
              <a:buNone/>
            </a:pPr>
            <a:r>
              <a:rPr lang="pt-BR" sz="3000" b="1" dirty="0">
                <a:solidFill>
                  <a:schemeClr val="bg1"/>
                </a:solidFill>
                <a:effectLst>
                  <a:outerShdw blurRad="38100" dist="38100" dir="2700000" algn="tl">
                    <a:srgbClr val="000000">
                      <a:alpha val="43137"/>
                    </a:srgbClr>
                  </a:outerShdw>
                </a:effectLst>
              </a:rPr>
              <a:t>     Se este sucumbir por sua culpa, terão de sofre a pena, e os sofrimentos da criança na vida futura recairão sobre eles, porque não fizeram o que lhes competia para o seu adiantamento nas vias do bem.</a:t>
            </a:r>
          </a:p>
          <a:p>
            <a:pPr algn="just"/>
            <a:endParaRPr lang="pt-BR" b="1" dirty="0">
              <a:solidFill>
                <a:schemeClr val="bg1"/>
              </a:solidFill>
              <a:effectLst>
                <a:outerShdw blurRad="38100" dist="38100" dir="2700000" algn="tl">
                  <a:srgbClr val="000000">
                    <a:alpha val="43137"/>
                  </a:srgbClr>
                </a:outerShdw>
              </a:effectLst>
            </a:endParaRPr>
          </a:p>
        </p:txBody>
      </p:sp>
      <p:sp>
        <p:nvSpPr>
          <p:cNvPr id="2" name="Retângulo 1"/>
          <p:cNvSpPr/>
          <p:nvPr/>
        </p:nvSpPr>
        <p:spPr>
          <a:xfrm>
            <a:off x="467544" y="5877272"/>
            <a:ext cx="6992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582. </a:t>
            </a:r>
          </a:p>
        </p:txBody>
      </p:sp>
    </p:spTree>
    <p:extLst>
      <p:ext uri="{BB962C8B-B14F-4D97-AF65-F5344CB8AC3E}">
        <p14:creationId xmlns:p14="http://schemas.microsoft.com/office/powerpoint/2010/main" val="184919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r="6246"/>
          <a:stretch/>
        </p:blipFill>
        <p:spPr>
          <a:xfrm>
            <a:off x="0" y="0"/>
            <a:ext cx="9144000" cy="6858000"/>
          </a:xfrm>
          <a:prstGeom prst="rect">
            <a:avLst/>
          </a:prstGeom>
        </p:spPr>
      </p:pic>
      <p:sp>
        <p:nvSpPr>
          <p:cNvPr id="3" name="Espaço Reservado para Conteúdo 2"/>
          <p:cNvSpPr>
            <a:spLocks noGrp="1"/>
          </p:cNvSpPr>
          <p:nvPr>
            <p:ph idx="1"/>
          </p:nvPr>
        </p:nvSpPr>
        <p:spPr>
          <a:xfrm>
            <a:off x="179512" y="1916832"/>
            <a:ext cx="8784976" cy="3240360"/>
          </a:xfrm>
        </p:spPr>
        <p:txBody>
          <a:bodyPr>
            <a:normAutofit/>
          </a:bodyPr>
          <a:lstStyle/>
          <a:p>
            <a:pPr algn="ctr">
              <a:buNone/>
            </a:pPr>
            <a:r>
              <a:rPr lang="pt-BR" b="1" i="1" dirty="0"/>
              <a:t>   </a:t>
            </a:r>
            <a:r>
              <a:rPr lang="pt-BR" b="1" dirty="0">
                <a:effectLst>
                  <a:outerShdw blurRad="38100" dist="38100" dir="2700000" algn="tl">
                    <a:srgbClr val="000000">
                      <a:alpha val="43137"/>
                    </a:srgbClr>
                  </a:outerShdw>
                </a:effectLst>
              </a:rPr>
              <a:t>Se uma criança se transviar, apesar dos cuidados dos pais, estes são responsáveis?</a:t>
            </a:r>
            <a:endParaRPr lang="pt-BR" dirty="0">
              <a:effectLst>
                <a:outerShdw blurRad="38100" dist="38100" dir="2700000" algn="tl">
                  <a:srgbClr val="000000">
                    <a:alpha val="43137"/>
                  </a:srgbClr>
                </a:outerShdw>
              </a:effectLst>
            </a:endParaRPr>
          </a:p>
          <a:p>
            <a:pPr algn="ctr">
              <a:buNone/>
            </a:pPr>
            <a:r>
              <a:rPr lang="pt-BR" dirty="0">
                <a:effectLst>
                  <a:outerShdw blurRad="38100" dist="38100" dir="2700000" algn="tl">
                    <a:srgbClr val="000000">
                      <a:alpha val="43137"/>
                    </a:srgbClr>
                  </a:outerShdw>
                </a:effectLst>
              </a:rPr>
              <a:t>  </a:t>
            </a:r>
            <a:r>
              <a:rPr lang="pt-BR" b="1" dirty="0">
                <a:effectLst>
                  <a:outerShdw blurRad="38100" dist="38100" dir="2700000" algn="tl">
                    <a:srgbClr val="000000">
                      <a:alpha val="43137"/>
                    </a:srgbClr>
                  </a:outerShdw>
                </a:effectLst>
              </a:rPr>
              <a:t>  — Não; mas quanto mais as disposições da criança são más, mais  a tarefa é pesada e maior será o mérito se conseguirem desviá-la do mau caminho</a:t>
            </a:r>
          </a:p>
          <a:p>
            <a:endParaRPr lang="pt-BR" dirty="0"/>
          </a:p>
          <a:p>
            <a:endParaRPr lang="pt-BR" dirty="0"/>
          </a:p>
        </p:txBody>
      </p:sp>
      <p:sp>
        <p:nvSpPr>
          <p:cNvPr id="2" name="Retângulo 1"/>
          <p:cNvSpPr/>
          <p:nvPr/>
        </p:nvSpPr>
        <p:spPr>
          <a:xfrm>
            <a:off x="179512" y="5373216"/>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583. </a:t>
            </a:r>
          </a:p>
        </p:txBody>
      </p:sp>
    </p:spTree>
    <p:extLst>
      <p:ext uri="{BB962C8B-B14F-4D97-AF65-F5344CB8AC3E}">
        <p14:creationId xmlns:p14="http://schemas.microsoft.com/office/powerpoint/2010/main" val="12622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Espaço Reservado para Conteúdo 2"/>
          <p:cNvSpPr>
            <a:spLocks noGrp="1"/>
          </p:cNvSpPr>
          <p:nvPr>
            <p:ph idx="1"/>
          </p:nvPr>
        </p:nvSpPr>
        <p:spPr>
          <a:xfrm>
            <a:off x="0" y="1340768"/>
            <a:ext cx="8974832" cy="3024336"/>
          </a:xfrm>
        </p:spPr>
        <p:txBody>
          <a:bodyPr>
            <a:normAutofit/>
          </a:bodyPr>
          <a:lstStyle/>
          <a:p>
            <a:pPr algn="ctr">
              <a:buNone/>
            </a:pPr>
            <a:r>
              <a:rPr lang="pt-BR" b="1" dirty="0"/>
              <a:t>   Se uma criança se torna um bom adulto, apesar da negligência ou dos maus exemplos dos pais, estes se beneficiam com isso?</a:t>
            </a:r>
          </a:p>
          <a:p>
            <a:pPr algn="ctr">
              <a:buNone/>
            </a:pPr>
            <a:r>
              <a:rPr lang="pt-BR" dirty="0"/>
              <a:t> </a:t>
            </a:r>
            <a:r>
              <a:rPr lang="pt-BR" sz="4400" dirty="0"/>
              <a:t>  </a:t>
            </a:r>
            <a:r>
              <a:rPr lang="pt-BR" sz="4400" b="1" dirty="0">
                <a:solidFill>
                  <a:srgbClr val="C00000"/>
                </a:solidFill>
                <a:effectLst>
                  <a:outerShdw blurRad="38100" dist="38100" dir="2700000" algn="tl">
                    <a:srgbClr val="000000">
                      <a:alpha val="43137"/>
                    </a:srgbClr>
                  </a:outerShdw>
                </a:effectLst>
              </a:rPr>
              <a:t>— Deus é Justo.</a:t>
            </a:r>
          </a:p>
        </p:txBody>
      </p:sp>
      <p:sp>
        <p:nvSpPr>
          <p:cNvPr id="2" name="Retângulo 1"/>
          <p:cNvSpPr/>
          <p:nvPr/>
        </p:nvSpPr>
        <p:spPr>
          <a:xfrm>
            <a:off x="179512" y="6309320"/>
            <a:ext cx="9909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583 – a) </a:t>
            </a:r>
          </a:p>
        </p:txBody>
      </p:sp>
    </p:spTree>
    <p:extLst>
      <p:ext uri="{BB962C8B-B14F-4D97-AF65-F5344CB8AC3E}">
        <p14:creationId xmlns:p14="http://schemas.microsoft.com/office/powerpoint/2010/main" val="26754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2627784" y="188640"/>
            <a:ext cx="6336704" cy="7344816"/>
          </a:xfrm>
        </p:spPr>
        <p:txBody>
          <a:bodyPr>
            <a:normAutofit/>
          </a:bodyPr>
          <a:lstStyle/>
          <a:p>
            <a:pPr marL="0" indent="0" algn="ctr">
              <a:buNone/>
            </a:pPr>
            <a:r>
              <a:rPr lang="pt-BR" b="1" dirty="0">
                <a:solidFill>
                  <a:schemeClr val="bg1"/>
                </a:solidFill>
              </a:rPr>
              <a:t>Qual pode ser a natureza da missão do conquistador, que só tem em vista satisfazer a sua ambição e para atingir o alvo não recua diante de nenhuma calamidade?</a:t>
            </a:r>
            <a:endParaRPr lang="pt-BR" dirty="0">
              <a:solidFill>
                <a:schemeClr val="bg1"/>
              </a:solidFill>
            </a:endParaRPr>
          </a:p>
          <a:p>
            <a:pPr marL="0" indent="0" algn="ctr">
              <a:buNone/>
            </a:pPr>
            <a:r>
              <a:rPr lang="pt-BR" dirty="0">
                <a:solidFill>
                  <a:schemeClr val="bg1"/>
                </a:solidFill>
              </a:rPr>
              <a:t>     </a:t>
            </a:r>
            <a:r>
              <a:rPr lang="pt-BR" b="1" dirty="0">
                <a:solidFill>
                  <a:schemeClr val="bg1"/>
                </a:solidFill>
                <a:effectLst>
                  <a:outerShdw blurRad="38100" dist="38100" dir="2700000" algn="tl">
                    <a:srgbClr val="000000">
                      <a:alpha val="43137"/>
                    </a:srgbClr>
                  </a:outerShdw>
                </a:effectLst>
              </a:rPr>
              <a:t>— Ele não é, na maioria das vezes, mais do que um instrumento de que Deus se serve para o cumprimento de seus desígnios. Essas calamidades são,muitas vezes, o meio de fazer avançar mais rapidamente um povo.</a:t>
            </a:r>
          </a:p>
        </p:txBody>
      </p:sp>
      <p:pic>
        <p:nvPicPr>
          <p:cNvPr id="4" name="Picture 4" descr="http://t2.gstatic.com/images?q=tbn:ANd9GcQC0JoQtcoHZYrs4sblhX7tRpXshY6MJNG4K-h-mumiRO2yMvs&amp;t=1&amp;usg=__pvzVcbjpnCyjKkxP-ja0VZckIrY="/>
          <p:cNvPicPr>
            <a:picLocks noChangeAspect="1" noChangeArrowheads="1"/>
          </p:cNvPicPr>
          <p:nvPr/>
        </p:nvPicPr>
        <p:blipFill>
          <a:blip r:embed="rId3" cstate="print"/>
          <a:srcRect/>
          <a:stretch>
            <a:fillRect/>
          </a:stretch>
        </p:blipFill>
        <p:spPr bwMode="auto">
          <a:xfrm>
            <a:off x="134480" y="188640"/>
            <a:ext cx="2448272" cy="31126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6" descr="http://t3.gstatic.com/images?q=tbn:ANd9GcQGVQGKEp6FEV8NqEwAPVp4bWh7nj0jL4jH3vFATlvgINpEucg&amp;t=1&amp;usg=__D7wxlQY5vk_nYRzK22l9RS8vSOQ="/>
          <p:cNvPicPr>
            <a:picLocks noChangeAspect="1" noChangeArrowheads="1"/>
          </p:cNvPicPr>
          <p:nvPr/>
        </p:nvPicPr>
        <p:blipFill>
          <a:blip r:embed="rId4" cstate="print"/>
          <a:srcRect/>
          <a:stretch>
            <a:fillRect/>
          </a:stretch>
        </p:blipFill>
        <p:spPr bwMode="auto">
          <a:xfrm>
            <a:off x="87909" y="3472084"/>
            <a:ext cx="2365976" cy="3312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tângulo 1"/>
          <p:cNvSpPr/>
          <p:nvPr/>
        </p:nvSpPr>
        <p:spPr>
          <a:xfrm>
            <a:off x="323528" y="6597352"/>
            <a:ext cx="6992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a:ea typeface="+mn-ea"/>
                <a:cs typeface="+mn-cs"/>
              </a:rPr>
              <a:t> 584. </a:t>
            </a:r>
          </a:p>
        </p:txBody>
      </p:sp>
    </p:spTree>
    <p:extLst>
      <p:ext uri="{BB962C8B-B14F-4D97-AF65-F5344CB8AC3E}">
        <p14:creationId xmlns:p14="http://schemas.microsoft.com/office/powerpoint/2010/main" val="24740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824"/>
            <a:ext cx="9144000" cy="6837175"/>
          </a:xfrm>
          <a:prstGeom prst="rect">
            <a:avLst/>
          </a:prstGeom>
        </p:spPr>
      </p:pic>
      <p:sp>
        <p:nvSpPr>
          <p:cNvPr id="3" name="Espaço Reservado para Conteúdo 2"/>
          <p:cNvSpPr>
            <a:spLocks noGrp="1"/>
          </p:cNvSpPr>
          <p:nvPr>
            <p:ph idx="1"/>
          </p:nvPr>
        </p:nvSpPr>
        <p:spPr>
          <a:xfrm>
            <a:off x="0" y="1340768"/>
            <a:ext cx="8985176" cy="4995936"/>
          </a:xfrm>
        </p:spPr>
        <p:txBody>
          <a:bodyPr>
            <a:normAutofit/>
          </a:bodyPr>
          <a:lstStyle/>
          <a:p>
            <a:pPr algn="ctr">
              <a:buNone/>
            </a:pPr>
            <a:r>
              <a:rPr lang="pt-BR" b="1" dirty="0"/>
              <a:t>     Aquele que é instrumento dessas calamidades passageiras é alheio ao bem que delas pode resultar, pois só se propõe um alvo pessoal; não obstante, aproveitará desse bem?</a:t>
            </a:r>
            <a:endParaRPr lang="pt-BR" dirty="0"/>
          </a:p>
          <a:p>
            <a:pPr algn="ctr">
              <a:buNone/>
            </a:pPr>
            <a:r>
              <a:rPr lang="pt-BR" dirty="0"/>
              <a:t>     </a:t>
            </a:r>
            <a:r>
              <a:rPr lang="pt-BR" b="1" dirty="0">
                <a:solidFill>
                  <a:srgbClr val="C00000"/>
                </a:solidFill>
                <a:effectLst>
                  <a:outerShdw blurRad="38100" dist="38100" dir="2700000" algn="tl">
                    <a:srgbClr val="000000">
                      <a:alpha val="43137"/>
                    </a:srgbClr>
                  </a:outerShdw>
                </a:effectLst>
              </a:rPr>
              <a:t>— Cada um é recompensado segundo as suas obras, o bem que desejou fazer e a orientação de suas intuições.</a:t>
            </a:r>
          </a:p>
        </p:txBody>
      </p:sp>
      <p:sp>
        <p:nvSpPr>
          <p:cNvPr id="2" name="Retângulo 1"/>
          <p:cNvSpPr/>
          <p:nvPr/>
        </p:nvSpPr>
        <p:spPr>
          <a:xfrm>
            <a:off x="8028384" y="6477391"/>
            <a:ext cx="9909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584 – a) </a:t>
            </a:r>
          </a:p>
        </p:txBody>
      </p:sp>
    </p:spTree>
    <p:extLst>
      <p:ext uri="{BB962C8B-B14F-4D97-AF65-F5344CB8AC3E}">
        <p14:creationId xmlns:p14="http://schemas.microsoft.com/office/powerpoint/2010/main" val="17961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ço Reservado para Conteúdo 2"/>
          <p:cNvSpPr>
            <a:spLocks noGrp="1"/>
          </p:cNvSpPr>
          <p:nvPr>
            <p:ph idx="1"/>
          </p:nvPr>
        </p:nvSpPr>
        <p:spPr>
          <a:xfrm>
            <a:off x="457200" y="188640"/>
            <a:ext cx="8229600" cy="4525963"/>
          </a:xfrm>
        </p:spPr>
        <p:txBody>
          <a:bodyPr>
            <a:noAutofit/>
          </a:bodyPr>
          <a:lstStyle/>
          <a:p>
            <a:pPr marL="0" indent="0" algn="ctr">
              <a:buNone/>
            </a:pPr>
            <a:r>
              <a:rPr lang="pt-BR" b="1" i="1" dirty="0">
                <a:effectLst>
                  <a:outerShdw blurRad="38100" dist="38100" dir="2700000" algn="tl">
                    <a:srgbClr val="000000">
                      <a:alpha val="43137"/>
                    </a:srgbClr>
                  </a:outerShdw>
                </a:effectLst>
              </a:rPr>
              <a:t>As ocupações comuns mais nos parecem deveres do que missões propriamente ditas. A missão, de acordo com a ideia a que esta palavra está associada, tem um caráter menos exclusivo, de importância sobretudo menos pessoal. Deste ponto de vista, como se pode reconhecer que um homem tem realmente na Terra uma determinada missão?</a:t>
            </a:r>
          </a:p>
          <a:p>
            <a:pPr marL="0" indent="0" algn="ctr">
              <a:buNone/>
            </a:pPr>
            <a:r>
              <a:rPr lang="pt-BR" sz="4000" b="1" dirty="0">
                <a:effectLst>
                  <a:outerShdw blurRad="38100" dist="38100" dir="2700000" algn="tl">
                    <a:srgbClr val="000000">
                      <a:alpha val="43137"/>
                    </a:srgbClr>
                  </a:outerShdw>
                </a:effectLst>
              </a:rPr>
              <a:t>“Pelas grandes coisas que opera, pelos progressos a cuja realização conduz seus semelhantes.”</a:t>
            </a:r>
          </a:p>
        </p:txBody>
      </p:sp>
      <p:sp>
        <p:nvSpPr>
          <p:cNvPr id="4" name="Retângulo 3"/>
          <p:cNvSpPr/>
          <p:nvPr/>
        </p:nvSpPr>
        <p:spPr>
          <a:xfrm>
            <a:off x="251520" y="6165304"/>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575. </a:t>
            </a:r>
          </a:p>
        </p:txBody>
      </p:sp>
    </p:spTree>
    <p:extLst>
      <p:ext uri="{BB962C8B-B14F-4D97-AF65-F5344CB8AC3E}">
        <p14:creationId xmlns:p14="http://schemas.microsoft.com/office/powerpoint/2010/main" val="411405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1520" y="2348880"/>
            <a:ext cx="8496944"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Bibliografia: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O LIVRO DOS ESPÍRITOS – Allan Kardec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O CÉU E O INFERNO – Allan Kardec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O QUE É O ESPIRITISMO – Allan Kardec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MAOMET - </a:t>
            </a:r>
            <a:r>
              <a:rPr kumimoji="0" lang="es-ES" sz="1800" b="1" i="0" u="none" strike="noStrike" kern="1200" cap="none" spc="0" normalizeH="0" baseline="0" noProof="0" dirty="0">
                <a:ln>
                  <a:noFill/>
                </a:ln>
                <a:solidFill>
                  <a:prstClr val="black"/>
                </a:solidFill>
                <a:effectLst/>
                <a:uLnTx/>
                <a:uFillTx/>
                <a:latin typeface="Calibri"/>
                <a:ea typeface="+mn-ea"/>
                <a:cs typeface="+mn-cs"/>
              </a:rPr>
              <a:t>(Allan Kardec - Revista Espírita de 1866).</a:t>
            </a: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CARTAS E CRÔNICAS - ESPÍRITO IRMÃO X - PSICOGRAFIA FRANCISCO C. XAVIER.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PENSAMENTO E VIDA – EMMANUEL  - PSICOGRAFIA FRANCISCO C. XAVIER.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A CAMINHO DA LUX - EMMANUEL  - PSICOGRAFIA FRANCISCO C. XAVIER.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a:ea typeface="+mn-ea"/>
                <a:cs typeface="+mn-cs"/>
              </a:rPr>
              <a:t>LBRASIL CORAÇÃO DO MUNDO E PÁTRIA DO EVANGELHO – HUMBERTO DE CAMPOS- PSICOGRAFIA FRANCISCO C. XAVIER. </a:t>
            </a:r>
          </a:p>
        </p:txBody>
      </p:sp>
    </p:spTree>
    <p:extLst>
      <p:ext uri="{BB962C8B-B14F-4D97-AF65-F5344CB8AC3E}">
        <p14:creationId xmlns:p14="http://schemas.microsoft.com/office/powerpoint/2010/main" val="3362327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18924" y="2029418"/>
          <a:ext cx="7857461" cy="280049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00490">
                <a:tc>
                  <a:txBody>
                    <a:bodyPr/>
                    <a:lstStyle/>
                    <a:p>
                      <a:pPr marL="342900" indent="-342900" algn="just">
                        <a:buAutoNum type="arabicPeriod" startAt="467"/>
                      </a:pPr>
                      <a:r>
                        <a:rPr lang="pt-BR" sz="2800" dirty="0"/>
                        <a:t> Pode o homem se afastar da influência dos Espíritos que o incitam ao mal?</a:t>
                      </a:r>
                    </a:p>
                    <a:p>
                      <a:pPr marL="0" indent="0" algn="just">
                        <a:buNone/>
                      </a:pPr>
                      <a:endParaRPr lang="pt-BR" sz="2800" dirty="0"/>
                    </a:p>
                    <a:p>
                      <a:pPr algn="just"/>
                      <a:r>
                        <a:rPr lang="pt-BR" sz="2800" dirty="0">
                          <a:solidFill>
                            <a:srgbClr val="FFFF00"/>
                          </a:solidFill>
                        </a:rPr>
                        <a:t>R. Sim, porque eles só se ligam aos que os solicitam por seus desejos ou os atraem por seus pensamentos.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3513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21744" y="335001"/>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marL="342900" indent="-342900" algn="just">
                        <a:buAutoNum type="arabicPeriod" startAt="468"/>
                      </a:pPr>
                      <a:r>
                        <a:rPr lang="pt-BR" sz="2000" dirty="0"/>
                        <a:t> Os Espíritos cuja influência é repelida pela vontade do homem renunciam às suas tentativas?</a:t>
                      </a:r>
                    </a:p>
                    <a:p>
                      <a:pPr marL="342900" indent="-342900" algn="just">
                        <a:buAutoNum type="arabicPeriod" startAt="468"/>
                      </a:pPr>
                      <a:endParaRPr lang="pt-BR" sz="2000" dirty="0"/>
                    </a:p>
                    <a:p>
                      <a:pPr algn="just"/>
                      <a:r>
                        <a:rPr lang="pt-BR" sz="2000" dirty="0">
                          <a:solidFill>
                            <a:srgbClr val="FFFF00"/>
                          </a:solidFill>
                        </a:rPr>
                        <a:t>R. Que queres que eles façam? Quando nada têm a fazer, abandonam o campo. Não obstante, espreitam o momento favorável, como o gato espreita o rato.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727053068"/>
              </p:ext>
            </p:extLst>
          </p:nvPr>
        </p:nvGraphicFramePr>
        <p:xfrm>
          <a:off x="521743" y="2464965"/>
          <a:ext cx="7857461" cy="407522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75221">
                <a:tc>
                  <a:txBody>
                    <a:bodyPr/>
                    <a:lstStyle/>
                    <a:p>
                      <a:pPr algn="just"/>
                      <a:endParaRPr lang="pt-BR" sz="2000" dirty="0"/>
                    </a:p>
                    <a:p>
                      <a:pPr marL="342900" indent="-342900" algn="just">
                        <a:buAutoNum type="arabicPeriod" startAt="469"/>
                      </a:pPr>
                      <a:r>
                        <a:rPr lang="pt-BR" sz="2000" dirty="0"/>
                        <a:t> Por que meio se pode neutralizar a influência dos maus Espíritos?</a:t>
                      </a:r>
                    </a:p>
                    <a:p>
                      <a:pPr marL="0" indent="0" algn="just">
                        <a:buNone/>
                      </a:pPr>
                      <a:endParaRPr lang="pt-BR" sz="2000" dirty="0"/>
                    </a:p>
                    <a:p>
                      <a:pPr algn="just"/>
                      <a:r>
                        <a:rPr lang="pt-BR" sz="2000" dirty="0">
                          <a:solidFill>
                            <a:srgbClr val="FFFF00"/>
                          </a:solidFill>
                        </a:rPr>
                        <a:t>R. Fazendo o bem e colocando toda a vossa confiança em Deus, repelis a influência dos Espíritos inferiores e destruís o império que desejam ter sobre vós. Guardai-vos de escutar as sugestões dos Espíritos que suscitam em vós os maus pensamentos, que insuflam a discórdia e excitam em vós todas as más paixões. Desconfiai sobretudo dos que exaltam o vosso orgulho, porque eles atacam na vossa fraqueza. Eis porque Jesus voz faz dizer na oração dominical: "Senhor, não nos deixeis cair em tentação, mas livrai-nos do mal!"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861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6878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68788">
                <a:tc>
                  <a:txBody>
                    <a:bodyPr/>
                    <a:lstStyle/>
                    <a:p>
                      <a:pPr marL="342900" indent="-342900" algn="just">
                        <a:buAutoNum type="arabicPeriod" startAt="470"/>
                      </a:pPr>
                      <a:r>
                        <a:rPr lang="pt-BR" sz="2400" dirty="0"/>
                        <a:t> Os Espíritos que procuram induzir- nos ao mal, e que assim põem à prova a nossa firmeza no bem, receberam a missão de o fazer, e se é uma missão que eles cumprem, terão responsabilidade nisso?</a:t>
                      </a:r>
                    </a:p>
                    <a:p>
                      <a:pPr marL="0" indent="0" algn="just">
                        <a:buNone/>
                      </a:pPr>
                      <a:endParaRPr lang="pt-BR" sz="2400" dirty="0"/>
                    </a:p>
                    <a:p>
                      <a:pPr algn="just"/>
                      <a:r>
                        <a:rPr lang="pt-BR" sz="2400" dirty="0">
                          <a:solidFill>
                            <a:srgbClr val="FFFF00"/>
                          </a:solidFill>
                        </a:rPr>
                        <a:t>R. Nenhum Espírito recebe a missão de fazer o mal; quando ele o faz, é pela sua própria vontade e consequentemente terá de sofrer as consequências [29]. Deus pode deixá-lo fazer para vos provar, mas jamais o ordena, e cabe a vós repeli-lo.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577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356839" y="328643"/>
          <a:ext cx="8441474" cy="2226988"/>
        </p:xfrm>
        <a:graphic>
          <a:graphicData uri="http://schemas.openxmlformats.org/drawingml/2006/table">
            <a:tbl>
              <a:tblPr firstRow="1" bandRow="1">
                <a:tableStyleId>{5C22544A-7EE6-4342-B048-85BDC9FD1C3A}</a:tableStyleId>
              </a:tblPr>
              <a:tblGrid>
                <a:gridCol w="8441474">
                  <a:extLst>
                    <a:ext uri="{9D8B030D-6E8A-4147-A177-3AD203B41FA5}">
                      <a16:colId xmlns:a16="http://schemas.microsoft.com/office/drawing/2014/main" val="1244802210"/>
                    </a:ext>
                  </a:extLst>
                </a:gridCol>
              </a:tblGrid>
              <a:tr h="2226988">
                <a:tc>
                  <a:txBody>
                    <a:bodyPr/>
                    <a:lstStyle/>
                    <a:p>
                      <a:pPr marL="342900" indent="-342900" algn="just">
                        <a:buAutoNum type="arabicPeriod" startAt="471"/>
                      </a:pPr>
                      <a:r>
                        <a:rPr lang="pt-BR" sz="2000" dirty="0"/>
                        <a:t> Quando experimentamos um sentimento de angústia, de ansiedade indefinível, ou de satisfação interior sem causa conhecida, isso decorre unicamente de uma disposição física?</a:t>
                      </a:r>
                    </a:p>
                    <a:p>
                      <a:pPr marL="0" indent="0" algn="just">
                        <a:buNone/>
                      </a:pPr>
                      <a:endParaRPr lang="pt-BR" sz="2000" dirty="0"/>
                    </a:p>
                    <a:p>
                      <a:pPr marL="342900" indent="-342900" algn="just">
                        <a:buAutoNum type="alphaUcPeriod" startAt="18"/>
                      </a:pPr>
                      <a:r>
                        <a:rPr lang="pt-BR" sz="2000" dirty="0">
                          <a:solidFill>
                            <a:srgbClr val="FFFF00"/>
                          </a:solidFill>
                        </a:rPr>
                        <a:t>É quase sempre um efeito das comunicações que, sem o saber, tivestes com os Espíritos, ou das relações que tivestes com eles durante o sono</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59217020"/>
              </p:ext>
            </p:extLst>
          </p:nvPr>
        </p:nvGraphicFramePr>
        <p:xfrm>
          <a:off x="356839" y="2773745"/>
          <a:ext cx="8441474" cy="3798277"/>
        </p:xfrm>
        <a:graphic>
          <a:graphicData uri="http://schemas.openxmlformats.org/drawingml/2006/table">
            <a:tbl>
              <a:tblPr firstRow="1" bandRow="1">
                <a:tableStyleId>{5C22544A-7EE6-4342-B048-85BDC9FD1C3A}</a:tableStyleId>
              </a:tblPr>
              <a:tblGrid>
                <a:gridCol w="8441474">
                  <a:extLst>
                    <a:ext uri="{9D8B030D-6E8A-4147-A177-3AD203B41FA5}">
                      <a16:colId xmlns:a16="http://schemas.microsoft.com/office/drawing/2014/main" val="1244802210"/>
                    </a:ext>
                  </a:extLst>
                </a:gridCol>
              </a:tblGrid>
              <a:tr h="3798277">
                <a:tc>
                  <a:txBody>
                    <a:bodyPr/>
                    <a:lstStyle/>
                    <a:p>
                      <a:pPr marL="0" indent="0" algn="just">
                        <a:buNone/>
                      </a:pPr>
                      <a:endParaRPr lang="pt-BR" sz="2000" dirty="0"/>
                    </a:p>
                    <a:p>
                      <a:pPr marL="342900" indent="-342900" algn="just">
                        <a:buAutoNum type="arabicPeriod" startAt="472"/>
                      </a:pPr>
                      <a:r>
                        <a:rPr lang="pt-BR" sz="2000" dirty="0"/>
                        <a:t> Os Espíritos que desejam incitar-nos ao mal limitam-se a aproveitar as circunstâncias?</a:t>
                      </a:r>
                    </a:p>
                    <a:p>
                      <a:pPr marL="0" indent="0" algn="just">
                        <a:buNone/>
                      </a:pPr>
                      <a:endParaRPr lang="pt-BR" sz="2000" dirty="0"/>
                    </a:p>
                    <a:p>
                      <a:pPr algn="just"/>
                      <a:r>
                        <a:rPr lang="pt-BR" sz="2000" dirty="0">
                          <a:solidFill>
                            <a:srgbClr val="FFFF00"/>
                          </a:solidFill>
                        </a:rPr>
                        <a:t>R.	Eles aproveitam a circunstância, mas frequentemente a provocam, empurrando- vos sem o perceberdes para o objeto da vossa ambição. Assim, por exemplo, um homem encontra no seu caminho uma certa quantia: não acrediteis que foram os Espíritos que puseram o dinheiro ali, mas eles podem dar ao homem o pensamento de se dirigir naquela direção, e então lhe sugerem apoderar- se dele, enquanto outros lhe sugerem devolver o dinheiro ao dono. Acontece o mesmo em todas as outras tentações.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958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629000957"/>
              </p:ext>
            </p:extLst>
          </p:nvPr>
        </p:nvGraphicFramePr>
        <p:xfrm>
          <a:off x="639793" y="1779158"/>
          <a:ext cx="7857461" cy="27342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34227">
                <a:tc>
                  <a:txBody>
                    <a:bodyPr/>
                    <a:lstStyle/>
                    <a:p>
                      <a:pPr algn="ctr"/>
                      <a:r>
                        <a:rPr lang="pt-BR" sz="2000" dirty="0">
                          <a:solidFill>
                            <a:srgbClr val="FFFF00"/>
                          </a:solidFill>
                        </a:rPr>
                        <a:t>II - INFLUÊNCIA OCULTA DOS ESPÍRITOS SOBRE OS NOSSOS PENSAMENTOS E AS NOSSAS AÇÕES.</a:t>
                      </a:r>
                    </a:p>
                    <a:p>
                      <a:pPr algn="ctr"/>
                      <a:endParaRPr lang="pt-BR" sz="2000" dirty="0">
                        <a:solidFill>
                          <a:srgbClr val="FFFF00"/>
                        </a:solidFill>
                      </a:endParaRPr>
                    </a:p>
                    <a:p>
                      <a:pPr marL="342900" indent="-342900" algn="just">
                        <a:buAutoNum type="arabicPeriod" startAt="459"/>
                      </a:pPr>
                      <a:r>
                        <a:rPr lang="pt-BR" sz="2000" dirty="0"/>
                        <a:t> Os Espíritos influem sobre os nossos pensamentos e as nossas ações?</a:t>
                      </a:r>
                    </a:p>
                    <a:p>
                      <a:pPr marL="0" indent="0" algn="just">
                        <a:buNone/>
                      </a:pPr>
                      <a:endParaRPr lang="pt-BR" sz="2000" dirty="0"/>
                    </a:p>
                    <a:p>
                      <a:pPr algn="just"/>
                      <a:r>
                        <a:rPr lang="pt-BR" sz="2000" dirty="0">
                          <a:solidFill>
                            <a:srgbClr val="FFFF00"/>
                          </a:solidFill>
                        </a:rPr>
                        <a:t>R. Nesse sentido a sua influência é maior do que supondes, porque muito frequentemente são eles que vos dirigem</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046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6" name="Imagem 5" descr="afastamento-dos-maus-espiritos.jpg"/>
          <p:cNvPicPr>
            <a:picLocks noChangeAspect="1"/>
          </p:cNvPicPr>
          <p:nvPr/>
        </p:nvPicPr>
        <p:blipFill>
          <a:blip r:embed="rId3"/>
          <a:stretch>
            <a:fillRect/>
          </a:stretch>
        </p:blipFill>
        <p:spPr>
          <a:xfrm>
            <a:off x="0" y="632761"/>
            <a:ext cx="9144000" cy="5592480"/>
          </a:xfrm>
          <a:prstGeom prst="rect">
            <a:avLst/>
          </a:prstGeom>
        </p:spPr>
      </p:pic>
    </p:spTree>
    <p:extLst>
      <p:ext uri="{BB962C8B-B14F-4D97-AF65-F5344CB8AC3E}">
        <p14:creationId xmlns:p14="http://schemas.microsoft.com/office/powerpoint/2010/main" val="796150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6" y="1820323"/>
            <a:ext cx="5826106"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Pululam em torno da Terra os maus Espíritos, em consequência da inferioridade moral de seus habitantes. A ação malfazeja desses Espíritos é parte integrante dos flagelos com que a Humanidade se vê a braços neste mundo.</a:t>
            </a:r>
          </a:p>
        </p:txBody>
      </p:sp>
      <p:sp>
        <p:nvSpPr>
          <p:cNvPr id="5" name="Retângulo 4"/>
          <p:cNvSpPr/>
          <p:nvPr/>
        </p:nvSpPr>
        <p:spPr>
          <a:xfrm>
            <a:off x="3657489" y="4962317"/>
            <a:ext cx="4783041"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A Gênese » Os milagres segundo o Espiritismo » Capítulo XIV » item 45.</a:t>
            </a:r>
          </a:p>
        </p:txBody>
      </p:sp>
    </p:spTree>
    <p:extLst>
      <p:ext uri="{BB962C8B-B14F-4D97-AF65-F5344CB8AC3E}">
        <p14:creationId xmlns:p14="http://schemas.microsoft.com/office/powerpoint/2010/main" val="3946758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12876" y="1808880"/>
            <a:ext cx="5826106"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Os maus Espíritos são aqueles que ainda não foram tocados de arrependimento; que se deleitam no mal e nenhum pesar por isso sentem; que são insensíveis às reprimendas, repelem a prece e muitas vezes blasfemam do nome de Deus. </a:t>
            </a:r>
          </a:p>
        </p:txBody>
      </p:sp>
      <p:sp>
        <p:nvSpPr>
          <p:cNvPr id="5" name="Retângulo 4"/>
          <p:cNvSpPr/>
          <p:nvPr/>
        </p:nvSpPr>
        <p:spPr>
          <a:xfrm>
            <a:off x="2602283" y="4863527"/>
            <a:ext cx="6388881"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 » </a:t>
            </a:r>
            <a:r>
              <a:rPr lang="pt-BR" sz="2345" dirty="0">
                <a:solidFill>
                  <a:prstClr val="black"/>
                </a:solidFill>
                <a:latin typeface="Agency FB" panose="020B0503020202020204" pitchFamily="34" charset="0"/>
              </a:rPr>
              <a:t>Prefácio</a:t>
            </a:r>
            <a:endPar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450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07459" y="1616171"/>
            <a:ext cx="5883775" cy="297850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São essas almas endurecidas que, após a morte, se vingam nos homens dos sofrimentos que suportam, e perseguem com o seu ódio aqueles a quem odiaram durante a vida, quer </a:t>
            </a:r>
            <a:r>
              <a:rPr lang="pt-BR" sz="3126" dirty="0" err="1">
                <a:solidFill>
                  <a:prstClr val="black"/>
                </a:solidFill>
                <a:latin typeface="Agency FB" panose="020B0503020202020204" pitchFamily="34" charset="0"/>
              </a:rPr>
              <a:t>obsidiando-os</a:t>
            </a:r>
            <a:r>
              <a:rPr lang="pt-BR" sz="3126" dirty="0">
                <a:solidFill>
                  <a:prstClr val="black"/>
                </a:solidFill>
                <a:latin typeface="Agency FB" panose="020B0503020202020204" pitchFamily="34" charset="0"/>
              </a:rPr>
              <a:t>, quer exercendo sobre eles qualquer influência funesta. </a:t>
            </a:r>
          </a:p>
        </p:txBody>
      </p:sp>
      <p:sp>
        <p:nvSpPr>
          <p:cNvPr id="5" name="Retângulo 4"/>
          <p:cNvSpPr/>
          <p:nvPr/>
        </p:nvSpPr>
        <p:spPr>
          <a:xfrm>
            <a:off x="3698251" y="508090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2031502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16589" y="2085324"/>
            <a:ext cx="5826106"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Duas categorias há bem distintas de Espíritos perversos: a dos que são francamente maus e a dos hipócritas. Infinitamente mais fácil é reconduzir ao bem os primeiros do que os segundos. </a:t>
            </a:r>
          </a:p>
        </p:txBody>
      </p:sp>
      <p:sp>
        <p:nvSpPr>
          <p:cNvPr id="5" name="Retângulo 4"/>
          <p:cNvSpPr/>
          <p:nvPr/>
        </p:nvSpPr>
        <p:spPr>
          <a:xfrm>
            <a:off x="3657488" y="496231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3766604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42529" y="2249489"/>
            <a:ext cx="5826106"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Aqueles, as mais das vezes, são naturezas brutas e grosseiras, como se nota entre os homens; praticam o mal mais por instinto do que por cálculo e não procuram passar por melhores do que são. </a:t>
            </a:r>
          </a:p>
        </p:txBody>
      </p:sp>
      <p:sp>
        <p:nvSpPr>
          <p:cNvPr id="5" name="Retângulo 4"/>
          <p:cNvSpPr/>
          <p:nvPr/>
        </p:nvSpPr>
        <p:spPr>
          <a:xfrm>
            <a:off x="3657488" y="496231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2339397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6" y="1820323"/>
            <a:ext cx="5826106"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Há neles, entretanto, um gérmen latente que é preciso fazer desabrochar, o que se consegue quase sempre por meio da perseverança, da firmeza aliada à benevolência, dos conselhos, do raciocínio e da prece. </a:t>
            </a:r>
          </a:p>
        </p:txBody>
      </p:sp>
      <p:sp>
        <p:nvSpPr>
          <p:cNvPr id="5" name="Retângulo 4"/>
          <p:cNvSpPr/>
          <p:nvPr/>
        </p:nvSpPr>
        <p:spPr>
          <a:xfrm>
            <a:off x="3657488" y="496231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899700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5" y="2147761"/>
            <a:ext cx="5826106"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Através da mediunidade, a dificuldade que eles encontram para escrever o nome de Deus é sinal de um temor instintivo, de uma voz íntima da consciência que lhes diz serem indignos de fazê-lo. </a:t>
            </a:r>
          </a:p>
        </p:txBody>
      </p:sp>
      <p:sp>
        <p:nvSpPr>
          <p:cNvPr id="5" name="Retângulo 4"/>
          <p:cNvSpPr/>
          <p:nvPr/>
        </p:nvSpPr>
        <p:spPr>
          <a:xfrm>
            <a:off x="3657488" y="496231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1279493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5" y="2587700"/>
            <a:ext cx="5826106" cy="1533453"/>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Nesse ponto estão a pique de converter-se e tudo se pode esperar deles: basta se lhes encontre o ponto vulnerável do coração.</a:t>
            </a:r>
          </a:p>
        </p:txBody>
      </p:sp>
      <p:sp>
        <p:nvSpPr>
          <p:cNvPr id="5" name="Retângulo 4"/>
          <p:cNvSpPr/>
          <p:nvPr/>
        </p:nvSpPr>
        <p:spPr>
          <a:xfrm>
            <a:off x="3657488" y="496231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2138975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52741" y="1190171"/>
            <a:ext cx="5826106" cy="3938872"/>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Os Espíritos hipócritas quase sempre são muito inteligentes, mas nenhuma fibra sensível possuem no coração; nada os toca; simulam todos os bons sentimentos para captar a confiança, e felizes se sentem quando encontram tolos que os aceitam como santos Espíritos, pois que possível se lhes torna governá-los à vontade. </a:t>
            </a:r>
          </a:p>
        </p:txBody>
      </p:sp>
      <p:sp>
        <p:nvSpPr>
          <p:cNvPr id="5" name="Retângulo 4"/>
          <p:cNvSpPr/>
          <p:nvPr/>
        </p:nvSpPr>
        <p:spPr>
          <a:xfrm>
            <a:off x="3657488" y="5129042"/>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406499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spect="1" noChangeArrowheads="1"/>
          </p:cNvSpPr>
          <p:nvPr/>
        </p:nvSpPr>
        <p:spPr bwMode="auto">
          <a:xfrm>
            <a:off x="467544" y="1268760"/>
            <a:ext cx="8204456" cy="1405866"/>
          </a:xfrm>
          <a:prstGeom prst="rect">
            <a:avLst/>
          </a:prstGeom>
          <a:ln/>
          <a:extLst/>
        </p:spPr>
        <p:style>
          <a:lnRef idx="1">
            <a:schemeClr val="dk1"/>
          </a:lnRef>
          <a:fillRef idx="2">
            <a:schemeClr val="dk1"/>
          </a:fillRef>
          <a:effectRef idx="1">
            <a:schemeClr val="dk1"/>
          </a:effectRef>
          <a:fontRef idx="minor">
            <a:schemeClr val="dk1"/>
          </a:fontRef>
        </p:style>
        <p:txBody>
          <a:bodyPr wrap="square" lIns="81629" tIns="40815" rIns="81629" bIns="40815" anchorCtr="1">
            <a:spAutoFit/>
          </a:bodyPr>
          <a:lstStyle/>
          <a:p>
            <a:pPr algn="ctr" defTabSz="914400">
              <a:defRPr/>
            </a:pPr>
            <a:r>
              <a:rPr lang="pt-BR" sz="4300" b="1" dirty="0">
                <a:solidFill>
                  <a:sysClr val="windowText" lastClr="000000"/>
                </a:solidFill>
                <a:effectDag name="">
                  <a:cont type="tree" name="">
                    <a:effect ref="fillLine"/>
                    <a:outerShdw dist="38100" dir="13500000" algn="br">
                      <a:srgbClr val="339999"/>
                    </a:outerShdw>
                  </a:cont>
                  <a:cont type="tree" name="">
                    <a:effect ref="fillLine"/>
                    <a:outerShdw dist="38100" dir="2700000" algn="tl">
                      <a:srgbClr val="003D3D"/>
                    </a:outerShdw>
                  </a:cont>
                  <a:effect ref="fillLine"/>
                </a:effectDag>
                <a:latin typeface="Bell MT" pitchFamily="18" charset="0"/>
              </a:rPr>
              <a:t>PROJETO: CONHECER, SENTIR, VIVER KARDEC</a:t>
            </a:r>
          </a:p>
        </p:txBody>
      </p:sp>
      <p:sp>
        <p:nvSpPr>
          <p:cNvPr id="3081" name="Text Box 9"/>
          <p:cNvSpPr txBox="1">
            <a:spLocks noChangeArrowheads="1"/>
          </p:cNvSpPr>
          <p:nvPr/>
        </p:nvSpPr>
        <p:spPr bwMode="auto">
          <a:xfrm>
            <a:off x="3707904" y="3284984"/>
            <a:ext cx="4388658" cy="1882920"/>
          </a:xfrm>
          <a:prstGeom prst="rect">
            <a:avLst/>
          </a:prstGeom>
          <a:ln/>
          <a:extLst/>
        </p:spPr>
        <p:style>
          <a:lnRef idx="1">
            <a:schemeClr val="dk1"/>
          </a:lnRef>
          <a:fillRef idx="2">
            <a:schemeClr val="dk1"/>
          </a:fillRef>
          <a:effectRef idx="1">
            <a:schemeClr val="dk1"/>
          </a:effectRef>
          <a:fontRef idx="minor">
            <a:schemeClr val="dk1"/>
          </a:fontRef>
        </p:style>
        <p:txBody>
          <a:bodyPr wrap="square" lIns="81629" tIns="40815" rIns="81629" bIns="40815">
            <a:spAutoFit/>
          </a:bodyPr>
          <a:lstStyle/>
          <a:p>
            <a:pPr algn="ctr" defTabSz="914400">
              <a:spcBef>
                <a:spcPct val="50000"/>
              </a:spcBef>
              <a:defRPr/>
            </a:pPr>
            <a:r>
              <a:rPr lang="pt-BR" sz="3900" b="1" dirty="0">
                <a:solidFill>
                  <a:sysClr val="windowText" lastClr="000000"/>
                </a:solidFill>
                <a:effectLst>
                  <a:outerShdw blurRad="38100" dist="38100" dir="2700000" algn="tl">
                    <a:srgbClr val="000000">
                      <a:alpha val="43137"/>
                    </a:srgbClr>
                  </a:outerShdw>
                </a:effectLst>
                <a:latin typeface="Bell MT" pitchFamily="18" charset="0"/>
              </a:rPr>
              <a:t>SÉRIE: CONHENCENDO KARDEC</a:t>
            </a:r>
          </a:p>
        </p:txBody>
      </p:sp>
      <p:pic>
        <p:nvPicPr>
          <p:cNvPr id="16386" name="Picture 2" descr="C:\Users\Homero\Pictures\kardecp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2536" y="1628800"/>
            <a:ext cx="3648607" cy="467270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01293" y="5264856"/>
            <a:ext cx="8370676" cy="574870"/>
          </a:xfrm>
          <a:prstGeom prst="rect">
            <a:avLst/>
          </a:prstGeom>
          <a:noFill/>
        </p:spPr>
        <p:txBody>
          <a:bodyPr lIns="81629" tIns="40815" rIns="81629" bIns="40815">
            <a:spAutoFit/>
          </a:bodyPr>
          <a:lstStyle/>
          <a:p>
            <a:pPr algn="ctr" defTabSz="914400">
              <a:defRPr/>
            </a:pPr>
            <a:r>
              <a:rPr lang="pt-BR" sz="1600" dirty="0">
                <a:ln w="12700">
                  <a:solidFill>
                    <a:prstClr val="black"/>
                  </a:solidFill>
                  <a:prstDash val="solid"/>
                </a:ln>
                <a:solidFill>
                  <a:sysClr val="windowText" lastClr="000000"/>
                </a:solidFill>
                <a:effectLst>
                  <a:outerShdw blurRad="41275" dist="20320" dir="1800000" algn="tl" rotWithShape="0">
                    <a:srgbClr val="000000">
                      <a:alpha val="40000"/>
                    </a:srgbClr>
                  </a:outerShdw>
                </a:effectLst>
                <a:latin typeface="Bell MT"/>
              </a:rPr>
              <a:t>Grupo de Estudos Espírita Allan Kardec</a:t>
            </a:r>
          </a:p>
          <a:p>
            <a:pPr algn="ctr" defTabSz="914400">
              <a:defRPr/>
            </a:pPr>
            <a:r>
              <a:rPr lang="pt-BR" sz="1600" dirty="0">
                <a:ln w="12700">
                  <a:solidFill>
                    <a:prstClr val="black"/>
                  </a:solidFill>
                  <a:prstDash val="solid"/>
                </a:ln>
                <a:solidFill>
                  <a:sysClr val="windowText" lastClr="000000"/>
                </a:solidFill>
                <a:effectLst>
                  <a:outerShdw blurRad="41275" dist="20320" dir="1800000" algn="tl" rotWithShape="0">
                    <a:srgbClr val="000000">
                      <a:alpha val="40000"/>
                    </a:srgbClr>
                  </a:outerShdw>
                </a:effectLst>
                <a:latin typeface="Bell MT"/>
                <a:hlinkClick r:id="rId4"/>
              </a:rPr>
              <a:t>www.luzdoespiritismo.com</a:t>
            </a:r>
            <a:r>
              <a:rPr lang="pt-BR" sz="1600" dirty="0">
                <a:ln w="12700">
                  <a:solidFill>
                    <a:prstClr val="black"/>
                  </a:solidFill>
                  <a:prstDash val="solid"/>
                </a:ln>
                <a:solidFill>
                  <a:sysClr val="windowText" lastClr="000000"/>
                </a:solidFill>
                <a:effectLst>
                  <a:outerShdw blurRad="41275" dist="20320" dir="1800000" algn="tl" rotWithShape="0">
                    <a:srgbClr val="000000">
                      <a:alpha val="40000"/>
                    </a:srgbClr>
                  </a:outerShdw>
                </a:effectLst>
                <a:latin typeface="Bell MT"/>
              </a:rPr>
              <a:t> </a:t>
            </a:r>
          </a:p>
        </p:txBody>
      </p:sp>
    </p:spTree>
    <p:extLst>
      <p:ext uri="{BB962C8B-B14F-4D97-AF65-F5344CB8AC3E}">
        <p14:creationId xmlns:p14="http://schemas.microsoft.com/office/powerpoint/2010/main" val="954363620"/>
      </p:ext>
    </p:extLst>
  </p:cSld>
  <p:clrMapOvr>
    <a:masterClrMapping/>
  </p:clrMapOvr>
  <p:transition advClick="0" advTm="2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42529" y="2662273"/>
            <a:ext cx="5826106" cy="1533453"/>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 nome de Deus, longe de lhes inspirar o menor temor, serve-lhes de máscara para encobrirem suas torpezas. </a:t>
            </a:r>
          </a:p>
        </p:txBody>
      </p:sp>
      <p:sp>
        <p:nvSpPr>
          <p:cNvPr id="5" name="Retângulo 4"/>
          <p:cNvSpPr/>
          <p:nvPr/>
        </p:nvSpPr>
        <p:spPr>
          <a:xfrm>
            <a:off x="3657488" y="496231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2671410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5" y="2294710"/>
            <a:ext cx="5826106"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No mundo invisível, como no mundo visível, os hipócritas são os seres mais perigosos, porque atuam na sombra, sem que ninguém disso desconfie; têm apenas as aparências da fé, mas fé sincera, jamais.</a:t>
            </a:r>
          </a:p>
          <a:p>
            <a:pPr algn="just" defTabSz="943033"/>
            <a:endParaRPr lang="pt-BR" sz="3126" dirty="0">
              <a:solidFill>
                <a:prstClr val="black"/>
              </a:solidFill>
              <a:latin typeface="Agency FB" panose="020B0503020202020204" pitchFamily="34" charset="0"/>
            </a:endParaRPr>
          </a:p>
        </p:txBody>
      </p:sp>
      <p:sp>
        <p:nvSpPr>
          <p:cNvPr id="5" name="Retângulo 4"/>
          <p:cNvSpPr/>
          <p:nvPr/>
        </p:nvSpPr>
        <p:spPr>
          <a:xfrm>
            <a:off x="3657488" y="4962317"/>
            <a:ext cx="5192983"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XXVIII - Coletânea de preces espíritas » 75.</a:t>
            </a:r>
          </a:p>
        </p:txBody>
      </p:sp>
    </p:spTree>
    <p:extLst>
      <p:ext uri="{BB962C8B-B14F-4D97-AF65-F5344CB8AC3E}">
        <p14:creationId xmlns:p14="http://schemas.microsoft.com/office/powerpoint/2010/main" val="1371373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6" y="2028020"/>
            <a:ext cx="6003095" cy="3247314"/>
          </a:xfrm>
          <a:prstGeom prst="rect">
            <a:avLst/>
          </a:prstGeom>
          <a:noFill/>
        </p:spPr>
        <p:txBody>
          <a:bodyPr wrap="square" rtlCol="0">
            <a:spAutoFit/>
          </a:bodyPr>
          <a:lstStyle/>
          <a:p>
            <a:pPr algn="just" defTabSz="943033"/>
            <a:r>
              <a:rPr lang="pt-BR" sz="2931" dirty="0">
                <a:solidFill>
                  <a:prstClr val="black"/>
                </a:solidFill>
                <a:latin typeface="Agency FB" panose="020B0503020202020204" pitchFamily="34" charset="0"/>
              </a:rPr>
              <a:t>Os falsos profetas não se encontram unicamente entre os encarnados. Há-os também, e em muito maior número, entre os Espíritos orgulhosos que, aparentando amor e caridade, semeiam a desunião e retardam a obra de emancipação da Humanidade. – Erasto, discípulo de São Paulo. (Paris, 1862.)</a:t>
            </a:r>
          </a:p>
        </p:txBody>
      </p:sp>
      <p:sp>
        <p:nvSpPr>
          <p:cNvPr id="5" name="Retângulo 4"/>
          <p:cNvSpPr/>
          <p:nvPr/>
        </p:nvSpPr>
        <p:spPr>
          <a:xfrm>
            <a:off x="4373035" y="5349771"/>
            <a:ext cx="4484095" cy="733653"/>
          </a:xfrm>
          <a:prstGeom prst="rect">
            <a:avLst/>
          </a:prstGeom>
        </p:spPr>
        <p:txBody>
          <a:bodyPr wrap="square">
            <a:spAutoFit/>
          </a:bodyPr>
          <a:lstStyle/>
          <a:p>
            <a:pPr algn="r" defTabSz="943033">
              <a:lnSpc>
                <a:spcPct val="107000"/>
              </a:lnSpc>
              <a:spcAft>
                <a:spcPts val="782"/>
              </a:spcAft>
            </a:pPr>
            <a:r>
              <a:rPr lang="pt-BR" sz="1954"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Evangelho segundo o Espiritismo » Capítulo XXI» Instruções dos Espíritos » item 10.</a:t>
            </a:r>
          </a:p>
        </p:txBody>
      </p:sp>
    </p:spTree>
    <p:extLst>
      <p:ext uri="{BB962C8B-B14F-4D97-AF65-F5344CB8AC3E}">
        <p14:creationId xmlns:p14="http://schemas.microsoft.com/office/powerpoint/2010/main" val="3314138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63283" y="2303681"/>
            <a:ext cx="5649737"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Repeli impiedosamente todos esses Espíritos que reclamam o exclusivismo de seus conselhos, pregando a divisão e o insulamento. </a:t>
            </a:r>
          </a:p>
        </p:txBody>
      </p:sp>
      <p:sp>
        <p:nvSpPr>
          <p:cNvPr id="5" name="Retângulo 4"/>
          <p:cNvSpPr/>
          <p:nvPr/>
        </p:nvSpPr>
        <p:spPr>
          <a:xfrm>
            <a:off x="3929025" y="4915007"/>
            <a:ext cx="4783598"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XXXI -» Sobre as Sociedades Espíritas » XXVII</a:t>
            </a:r>
          </a:p>
        </p:txBody>
      </p:sp>
    </p:spTree>
    <p:extLst>
      <p:ext uri="{BB962C8B-B14F-4D97-AF65-F5344CB8AC3E}">
        <p14:creationId xmlns:p14="http://schemas.microsoft.com/office/powerpoint/2010/main" val="3066089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37063" y="2108331"/>
            <a:ext cx="5649737"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São quase sempre Espíritos vaidosos e medíocres, que procuram impor-se a homens fracos e crédulos, prodigalizando-lhes louvores exagerados, a fim de os fascinar e ter sob seu domínio. </a:t>
            </a:r>
          </a:p>
        </p:txBody>
      </p:sp>
      <p:sp>
        <p:nvSpPr>
          <p:cNvPr id="5" name="Retângulo 4"/>
          <p:cNvSpPr/>
          <p:nvPr/>
        </p:nvSpPr>
        <p:spPr>
          <a:xfrm>
            <a:off x="3929025" y="4915007"/>
            <a:ext cx="4783598"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XXXI -» Sobre as Sociedades Espíritas » XXVII</a:t>
            </a:r>
          </a:p>
        </p:txBody>
      </p:sp>
    </p:spTree>
    <p:extLst>
      <p:ext uri="{BB962C8B-B14F-4D97-AF65-F5344CB8AC3E}">
        <p14:creationId xmlns:p14="http://schemas.microsoft.com/office/powerpoint/2010/main" val="2730281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37063" y="2471613"/>
            <a:ext cx="5649737"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São geralmente Espíritos famintos de poder que, déspotas, públicos ou privados, quando vivos, ainda se esforçam, depois de mortos, por ter vítimas para tiranizarem.</a:t>
            </a:r>
          </a:p>
        </p:txBody>
      </p:sp>
      <p:sp>
        <p:nvSpPr>
          <p:cNvPr id="5" name="Retângulo 4"/>
          <p:cNvSpPr/>
          <p:nvPr/>
        </p:nvSpPr>
        <p:spPr>
          <a:xfrm>
            <a:off x="3929025" y="4915007"/>
            <a:ext cx="4783598"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XXXI -» Sobre as Sociedades Espíritas » XXVII</a:t>
            </a:r>
          </a:p>
        </p:txBody>
      </p:sp>
    </p:spTree>
    <p:extLst>
      <p:ext uri="{BB962C8B-B14F-4D97-AF65-F5344CB8AC3E}">
        <p14:creationId xmlns:p14="http://schemas.microsoft.com/office/powerpoint/2010/main" val="1414935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37062" y="1762350"/>
            <a:ext cx="5755759"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Os maus Espíritos somente procuram os lugares onde encontrem possibilidades de dar expansão à sua perversidade. </a:t>
            </a:r>
          </a:p>
          <a:p>
            <a:pPr algn="just" defTabSz="943033"/>
            <a:r>
              <a:rPr lang="pt-BR" sz="3126" dirty="0">
                <a:solidFill>
                  <a:prstClr val="black"/>
                </a:solidFill>
                <a:latin typeface="Agency FB" panose="020B0503020202020204" pitchFamily="34" charset="0"/>
              </a:rPr>
              <a:t>Para os afastar, não basta pedir-lhes, nem mesmo ordenar-lhes que se vão; é preciso que o homem elimine de si o que os atrai. </a:t>
            </a:r>
          </a:p>
        </p:txBody>
      </p:sp>
      <p:sp>
        <p:nvSpPr>
          <p:cNvPr id="5" name="Retângulo 4"/>
          <p:cNvSpPr/>
          <p:nvPr/>
        </p:nvSpPr>
        <p:spPr>
          <a:xfrm>
            <a:off x="3516795" y="4962317"/>
            <a:ext cx="4923735"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O Evangelho segundo o Espiritismo » Capítulo XXVIII - Coletânea de preces espíritas » item 16.</a:t>
            </a:r>
          </a:p>
        </p:txBody>
      </p:sp>
    </p:spTree>
    <p:extLst>
      <p:ext uri="{BB962C8B-B14F-4D97-AF65-F5344CB8AC3E}">
        <p14:creationId xmlns:p14="http://schemas.microsoft.com/office/powerpoint/2010/main" val="1972721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7063" y="1816915"/>
            <a:ext cx="5519737"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Os Espíritos maus farejam as chagas da alma, como as moscas farejam as chagas do corpo. Assim como se limpa o corpo, para evitar a bicheira, também se deve limpar de suas impurezas a alma, para evitar os maus Espíritos. </a:t>
            </a:r>
          </a:p>
        </p:txBody>
      </p:sp>
      <p:sp>
        <p:nvSpPr>
          <p:cNvPr id="7" name="Retângulo 6"/>
          <p:cNvSpPr/>
          <p:nvPr/>
        </p:nvSpPr>
        <p:spPr>
          <a:xfrm>
            <a:off x="3516795" y="4962317"/>
            <a:ext cx="4923735"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O Evangelho segundo o Espiritismo » Capítulo XXVIII - Coletânea de preces espíritas » item 16.</a:t>
            </a:r>
          </a:p>
        </p:txBody>
      </p:sp>
    </p:spTree>
    <p:extLst>
      <p:ext uri="{BB962C8B-B14F-4D97-AF65-F5344CB8AC3E}">
        <p14:creationId xmlns:p14="http://schemas.microsoft.com/office/powerpoint/2010/main" val="137490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218794" y="2179295"/>
            <a:ext cx="5519737"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Vivendo num mundo onde estes pululam, nem sempre as boas qualidades do coração nos põem a salvo de suas tentativas; dão, entretanto, forças para que lhes resistamos. </a:t>
            </a:r>
          </a:p>
        </p:txBody>
      </p:sp>
      <p:sp>
        <p:nvSpPr>
          <p:cNvPr id="7" name="Retângulo 6"/>
          <p:cNvSpPr/>
          <p:nvPr/>
        </p:nvSpPr>
        <p:spPr>
          <a:xfrm>
            <a:off x="3516795" y="4962317"/>
            <a:ext cx="4923735" cy="862318"/>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O Evangelho segundo o Espiritismo » Capítulo XXVIII - Coletânea de preces espíritas » item 16.</a:t>
            </a:r>
          </a:p>
        </p:txBody>
      </p:sp>
    </p:spTree>
    <p:extLst>
      <p:ext uri="{BB962C8B-B14F-4D97-AF65-F5344CB8AC3E}">
        <p14:creationId xmlns:p14="http://schemas.microsoft.com/office/powerpoint/2010/main" val="15711284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7063" y="1788800"/>
            <a:ext cx="5519737"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469. Por que meio podemos neutralizar a influência dos maus Espíritos?</a:t>
            </a:r>
          </a:p>
          <a:p>
            <a:pPr algn="just" defTabSz="943033"/>
            <a:r>
              <a:rPr lang="pt-BR" sz="3126" dirty="0">
                <a:solidFill>
                  <a:prstClr val="black"/>
                </a:solidFill>
                <a:latin typeface="Agency FB" panose="020B0503020202020204" pitchFamily="34" charset="0"/>
              </a:rPr>
              <a:t>"Praticando o bem e pondo em Deus toda a vossa confiança, repelireis a influência dos Espíritos inferiores e aniquilareis o império que desejam ter sobre vós. </a:t>
            </a:r>
          </a:p>
        </p:txBody>
      </p:sp>
      <p:sp>
        <p:nvSpPr>
          <p:cNvPr id="7" name="Retângulo 6"/>
          <p:cNvSpPr/>
          <p:nvPr/>
        </p:nvSpPr>
        <p:spPr>
          <a:xfrm>
            <a:off x="3465064" y="4976644"/>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469.</a:t>
            </a:r>
          </a:p>
        </p:txBody>
      </p:sp>
    </p:spTree>
    <p:extLst>
      <p:ext uri="{BB962C8B-B14F-4D97-AF65-F5344CB8AC3E}">
        <p14:creationId xmlns:p14="http://schemas.microsoft.com/office/powerpoint/2010/main" val="3133922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683569" y="3807042"/>
            <a:ext cx="7650920" cy="523220"/>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914400"/>
            <a:r>
              <a:rPr lang="pt-B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Bell MT"/>
              </a:rPr>
              <a:t>O LIVRO DOS ESPÍRITOS – ALLAN KARDEC</a:t>
            </a:r>
          </a:p>
        </p:txBody>
      </p:sp>
      <p:pic>
        <p:nvPicPr>
          <p:cNvPr id="1027" name="Picture 3" descr="C:\Users\Homero\Pictures\influencia (1).jpg"/>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518064" y="1196753"/>
            <a:ext cx="3816425" cy="2369249"/>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p:spPr>
      </p:pic>
      <p:pic>
        <p:nvPicPr>
          <p:cNvPr id="15" name="Picture 2" descr="C:\Users\Homero\Documents\Imagem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1" y="1196753"/>
            <a:ext cx="3816423" cy="2369249"/>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17" name="CaixaDeTexto 16"/>
          <p:cNvSpPr txBox="1"/>
          <p:nvPr/>
        </p:nvSpPr>
        <p:spPr>
          <a:xfrm>
            <a:off x="611560" y="4330263"/>
            <a:ext cx="7722928" cy="1323439"/>
          </a:xfrm>
          <a:prstGeom prst="rect">
            <a:avLst/>
          </a:prstGeom>
          <a:noFill/>
        </p:spPr>
        <p:txBody>
          <a:bodyPr wrap="square" rtlCol="0">
            <a:spAutoFit/>
          </a:bodyPr>
          <a:lstStyle/>
          <a:p>
            <a:pPr algn="ctr" defTabSz="914400"/>
            <a:r>
              <a:rPr lang="pt-BR" sz="4000" b="1" cap="all" dirty="0">
                <a:ln w="9000" cmpd="sng">
                  <a:solidFill>
                    <a:prstClr val="black"/>
                  </a:solidFill>
                  <a:prstDash val="solid"/>
                </a:ln>
                <a:solidFill>
                  <a:prstClr val="black"/>
                </a:solidFill>
                <a:effectLst>
                  <a:reflection blurRad="12700" stA="28000" endPos="45000" dist="1000" dir="5400000" sy="-100000" algn="bl" rotWithShape="0"/>
                </a:effectLst>
                <a:latin typeface="Bell MT"/>
              </a:rPr>
              <a:t>Influência dos espíritos em nossas vidas</a:t>
            </a:r>
          </a:p>
        </p:txBody>
      </p:sp>
    </p:spTree>
    <p:extLst>
      <p:ext uri="{BB962C8B-B14F-4D97-AF65-F5344CB8AC3E}">
        <p14:creationId xmlns:p14="http://schemas.microsoft.com/office/powerpoint/2010/main" val="425207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71582" y="2249106"/>
            <a:ext cx="5715218"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Guardai-vos de atender às sugestões dos Espíritos que vos suscitam maus pensamentos, que sopram a discórdia entre vós outros e que vos insuflam as paixões más. </a:t>
            </a:r>
          </a:p>
        </p:txBody>
      </p:sp>
      <p:sp>
        <p:nvSpPr>
          <p:cNvPr id="7" name="Retângulo 6"/>
          <p:cNvSpPr/>
          <p:nvPr/>
        </p:nvSpPr>
        <p:spPr>
          <a:xfrm>
            <a:off x="3516795" y="4962316"/>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469.</a:t>
            </a:r>
          </a:p>
        </p:txBody>
      </p:sp>
    </p:spTree>
    <p:extLst>
      <p:ext uri="{BB962C8B-B14F-4D97-AF65-F5344CB8AC3E}">
        <p14:creationId xmlns:p14="http://schemas.microsoft.com/office/powerpoint/2010/main" val="353535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6" y="1937673"/>
            <a:ext cx="5662435"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Desconfiai especialmente dos que vos exaltam o ORGULHO, pois que esses vos assaltam pelo lado fraco. Essa a razão por que Jesus, na oração dominical, vos ensinou a dizer: "Senhor! Não nos deixes cair em tentação, mas livra-nos do mal."</a:t>
            </a:r>
          </a:p>
        </p:txBody>
      </p:sp>
      <p:sp>
        <p:nvSpPr>
          <p:cNvPr id="7" name="Retângulo 6"/>
          <p:cNvSpPr/>
          <p:nvPr/>
        </p:nvSpPr>
        <p:spPr>
          <a:xfrm>
            <a:off x="3587142" y="5184326"/>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469.</a:t>
            </a:r>
          </a:p>
        </p:txBody>
      </p:sp>
    </p:spTree>
    <p:extLst>
      <p:ext uri="{BB962C8B-B14F-4D97-AF65-F5344CB8AC3E}">
        <p14:creationId xmlns:p14="http://schemas.microsoft.com/office/powerpoint/2010/main" val="250192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6" y="1788800"/>
            <a:ext cx="5662435"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475. Pode alguém por si mesmo afastar os maus Espíritos e libertar-se da dominação deles?</a:t>
            </a:r>
          </a:p>
          <a:p>
            <a:pPr algn="just" defTabSz="943033"/>
            <a:r>
              <a:rPr lang="pt-BR" sz="3126" dirty="0">
                <a:solidFill>
                  <a:prstClr val="black"/>
                </a:solidFill>
                <a:latin typeface="Agency FB" panose="020B0503020202020204" pitchFamily="34" charset="0"/>
              </a:rPr>
              <a:t>“Sempre é possível, a quem quer que seja, subtrair-se a um jugo, desde que com vontade firme o queira.”</a:t>
            </a:r>
          </a:p>
        </p:txBody>
      </p:sp>
      <p:sp>
        <p:nvSpPr>
          <p:cNvPr id="7" name="Retângulo 6"/>
          <p:cNvSpPr/>
          <p:nvPr/>
        </p:nvSpPr>
        <p:spPr>
          <a:xfrm>
            <a:off x="3516795" y="4962317"/>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475.</a:t>
            </a:r>
          </a:p>
        </p:txBody>
      </p:sp>
    </p:spTree>
    <p:extLst>
      <p:ext uri="{BB962C8B-B14F-4D97-AF65-F5344CB8AC3E}">
        <p14:creationId xmlns:p14="http://schemas.microsoft.com/office/powerpoint/2010/main" val="3707199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46944" y="1635361"/>
            <a:ext cx="5768456" cy="345778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476. Mas não pode acontecer que a fascinação exercida pelo mau Espírito seja de tal ordem que o subjugado não a perceba? Sendo assim, poderá uma terceira pessoa fazer que cesse a sujeição da outra? E, nesse caso, qual deve ser a condição dessa terceira pessoa?</a:t>
            </a:r>
          </a:p>
        </p:txBody>
      </p:sp>
      <p:sp>
        <p:nvSpPr>
          <p:cNvPr id="7" name="Retângulo 6"/>
          <p:cNvSpPr/>
          <p:nvPr/>
        </p:nvSpPr>
        <p:spPr>
          <a:xfrm>
            <a:off x="3816076" y="5242022"/>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476.</a:t>
            </a:r>
          </a:p>
        </p:txBody>
      </p:sp>
    </p:spTree>
    <p:extLst>
      <p:ext uri="{BB962C8B-B14F-4D97-AF65-F5344CB8AC3E}">
        <p14:creationId xmlns:p14="http://schemas.microsoft.com/office/powerpoint/2010/main" val="16750140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37768" y="1689580"/>
            <a:ext cx="5519737" cy="3938872"/>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Sendo ela um homem de bem, a sua vontade poderá ter eficácia, solicitando o concurso dos Espíritos bons, porque quanto mais virtuosa for a pessoa tanto maior poder terá sobre os Espíritos imperfeitos, para afastá-los, e sobre os bons, para os atrair. </a:t>
            </a:r>
          </a:p>
          <a:p>
            <a:pPr algn="just" defTabSz="943033"/>
            <a:endParaRPr lang="pt-BR" sz="3126" dirty="0">
              <a:solidFill>
                <a:prstClr val="black"/>
              </a:solidFill>
              <a:latin typeface="Agency FB" panose="020B0503020202020204" pitchFamily="34" charset="0"/>
            </a:endParaRPr>
          </a:p>
        </p:txBody>
      </p:sp>
      <p:sp>
        <p:nvSpPr>
          <p:cNvPr id="7" name="Retângulo 6"/>
          <p:cNvSpPr/>
          <p:nvPr/>
        </p:nvSpPr>
        <p:spPr>
          <a:xfrm>
            <a:off x="3733770" y="5160823"/>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476.</a:t>
            </a:r>
          </a:p>
        </p:txBody>
      </p:sp>
    </p:spTree>
    <p:extLst>
      <p:ext uri="{BB962C8B-B14F-4D97-AF65-F5344CB8AC3E}">
        <p14:creationId xmlns:p14="http://schemas.microsoft.com/office/powerpoint/2010/main" val="1144178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323312" y="1041842"/>
            <a:ext cx="5592088" cy="441995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Todavia, nada poderá, se o que estiver subjugado não lhe prestar o seu concurso. Há pessoas a quem agrada uma dependência que lhes lisonjeia os gostos e os desejos. Qualquer, porém, que seja o caso, aquele que não tiver puro o coração nenhuma influência exercerá. Os Espíritos bons não lhe atendem ao chamado e os maus não o temem.</a:t>
            </a:r>
          </a:p>
        </p:txBody>
      </p:sp>
      <p:sp>
        <p:nvSpPr>
          <p:cNvPr id="7" name="Retângulo 6"/>
          <p:cNvSpPr/>
          <p:nvPr/>
        </p:nvSpPr>
        <p:spPr>
          <a:xfrm>
            <a:off x="3657489" y="5461796"/>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476.</a:t>
            </a:r>
          </a:p>
        </p:txBody>
      </p:sp>
    </p:spTree>
    <p:extLst>
      <p:ext uri="{BB962C8B-B14F-4D97-AF65-F5344CB8AC3E}">
        <p14:creationId xmlns:p14="http://schemas.microsoft.com/office/powerpoint/2010/main" val="1575761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7063" y="2451390"/>
            <a:ext cx="5519737"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477. As fórmulas de exorcismo têm alguma eficácia sobre os maus Espíritos?</a:t>
            </a:r>
          </a:p>
          <a:p>
            <a:pPr algn="just" defTabSz="943033"/>
            <a:r>
              <a:rPr lang="pt-BR" sz="3126" dirty="0">
                <a:solidFill>
                  <a:prstClr val="black"/>
                </a:solidFill>
                <a:latin typeface="Agency FB" panose="020B0503020202020204" pitchFamily="34" charset="0"/>
              </a:rPr>
              <a:t>“Não. Estes últimos riem e se obstinam, quando veem alguém tomar isso a sério.”</a:t>
            </a:r>
          </a:p>
        </p:txBody>
      </p:sp>
      <p:sp>
        <p:nvSpPr>
          <p:cNvPr id="7" name="Retângulo 6"/>
          <p:cNvSpPr/>
          <p:nvPr/>
        </p:nvSpPr>
        <p:spPr>
          <a:xfrm>
            <a:off x="3516795" y="4962317"/>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477.</a:t>
            </a:r>
          </a:p>
        </p:txBody>
      </p:sp>
    </p:spTree>
    <p:extLst>
      <p:ext uri="{BB962C8B-B14F-4D97-AF65-F5344CB8AC3E}">
        <p14:creationId xmlns:p14="http://schemas.microsoft.com/office/powerpoint/2010/main" val="158421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14297" y="1058134"/>
            <a:ext cx="5728731" cy="442159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478. Há pessoas animadas de boas intenções e que, nada obstante, não deixam de ser obsidiadas. Qual, então, o melhor meio de nos livrarmos dos Espíritos obsessores?</a:t>
            </a:r>
          </a:p>
          <a:p>
            <a:pPr algn="just" defTabSz="943033"/>
            <a:r>
              <a:rPr lang="pt-BR" sz="3126" dirty="0">
                <a:solidFill>
                  <a:prstClr val="black"/>
                </a:solidFill>
                <a:latin typeface="Agency FB" panose="020B0503020202020204" pitchFamily="34" charset="0"/>
              </a:rPr>
              <a:t>“Cansar-lhes a paciência, nenhum valor lhes dar às sugestões, mostrar-lhes que perdem o tempo. Em vendo que nada conseguem, afastam-se.”</a:t>
            </a:r>
          </a:p>
        </p:txBody>
      </p:sp>
      <p:sp>
        <p:nvSpPr>
          <p:cNvPr id="7" name="Retângulo 6"/>
          <p:cNvSpPr/>
          <p:nvPr/>
        </p:nvSpPr>
        <p:spPr>
          <a:xfrm>
            <a:off x="3886648" y="5539194"/>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478.</a:t>
            </a:r>
          </a:p>
        </p:txBody>
      </p:sp>
    </p:spTree>
    <p:extLst>
      <p:ext uri="{BB962C8B-B14F-4D97-AF65-F5344CB8AC3E}">
        <p14:creationId xmlns:p14="http://schemas.microsoft.com/office/powerpoint/2010/main" val="29299883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73379" y="1650198"/>
            <a:ext cx="5619443" cy="345778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479. A prece é meio eficaz para a cura da obsessão?</a:t>
            </a:r>
          </a:p>
          <a:p>
            <a:pPr algn="just" defTabSz="943033"/>
            <a:r>
              <a:rPr lang="pt-BR" sz="3126" dirty="0">
                <a:solidFill>
                  <a:prstClr val="black"/>
                </a:solidFill>
                <a:latin typeface="Agency FB" panose="020B0503020202020204" pitchFamily="34" charset="0"/>
              </a:rPr>
              <a:t>“A prece é em tudo um poderoso auxílio. Mas não basta que alguém murmure algumas palavras para que obtenha o que deseja. Deus assiste os que obram, não os que se limitam a pedir. </a:t>
            </a:r>
          </a:p>
        </p:txBody>
      </p:sp>
      <p:sp>
        <p:nvSpPr>
          <p:cNvPr id="7" name="Retângulo 6"/>
          <p:cNvSpPr/>
          <p:nvPr/>
        </p:nvSpPr>
        <p:spPr>
          <a:xfrm>
            <a:off x="3657489" y="5182423"/>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479.</a:t>
            </a:r>
          </a:p>
        </p:txBody>
      </p:sp>
    </p:spTree>
    <p:extLst>
      <p:ext uri="{BB962C8B-B14F-4D97-AF65-F5344CB8AC3E}">
        <p14:creationId xmlns:p14="http://schemas.microsoft.com/office/powerpoint/2010/main" val="3732781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51338" y="2276822"/>
            <a:ext cx="5519737"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É, pois, indispensável que o obsidiado faça, por sua parte, o que se torne necessário para destruir em si mesmo a causa da atração dos maus Espíritos.” (Ver o Livro dos Médiuns, capítulo “Da obsessão”.)</a:t>
            </a:r>
          </a:p>
        </p:txBody>
      </p:sp>
      <p:sp>
        <p:nvSpPr>
          <p:cNvPr id="7" name="Retângulo 6"/>
          <p:cNvSpPr/>
          <p:nvPr/>
        </p:nvSpPr>
        <p:spPr>
          <a:xfrm>
            <a:off x="3516795" y="4962317"/>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479.</a:t>
            </a:r>
          </a:p>
        </p:txBody>
      </p:sp>
    </p:spTree>
    <p:extLst>
      <p:ext uri="{BB962C8B-B14F-4D97-AF65-F5344CB8AC3E}">
        <p14:creationId xmlns:p14="http://schemas.microsoft.com/office/powerpoint/2010/main" val="289630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3"/>
          <p:cNvSpPr txBox="1">
            <a:spLocks noChangeArrowheads="1"/>
          </p:cNvSpPr>
          <p:nvPr/>
        </p:nvSpPr>
        <p:spPr bwMode="auto">
          <a:xfrm>
            <a:off x="2339686" y="2281392"/>
            <a:ext cx="6336771"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sz="2400" dirty="0">
                <a:solidFill>
                  <a:prstClr val="black"/>
                </a:solidFill>
                <a:latin typeface="Bell MT"/>
              </a:rPr>
              <a:t>SÃO AS ALMAS DOS HOMENS, DESPOJADAS DO CORPO FÍSICO.</a:t>
            </a:r>
          </a:p>
        </p:txBody>
      </p:sp>
      <p:sp>
        <p:nvSpPr>
          <p:cNvPr id="133124" name="WordArt 4"/>
          <p:cNvSpPr>
            <a:spLocks noChangeArrowheads="1" noChangeShapeType="1" noTextEdit="1"/>
          </p:cNvSpPr>
          <p:nvPr/>
        </p:nvSpPr>
        <p:spPr bwMode="auto">
          <a:xfrm>
            <a:off x="2307772" y="3127685"/>
            <a:ext cx="4205792" cy="6503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lstStyle/>
          <a:p>
            <a:pPr algn="ctr" defTabSz="914400"/>
            <a:r>
              <a:rPr lang="pt-BR" sz="4400" b="1" kern="10" dirty="0">
                <a:solidFill>
                  <a:prstClr val="black"/>
                </a:solidFill>
                <a:latin typeface="Bell MT"/>
              </a:rPr>
              <a:t>ONDE ESTÃO</a:t>
            </a:r>
          </a:p>
        </p:txBody>
      </p:sp>
      <p:sp>
        <p:nvSpPr>
          <p:cNvPr id="1029" name="Text Box 5"/>
          <p:cNvSpPr txBox="1">
            <a:spLocks noChangeArrowheads="1"/>
          </p:cNvSpPr>
          <p:nvPr/>
        </p:nvSpPr>
        <p:spPr bwMode="auto">
          <a:xfrm>
            <a:off x="1519296" y="5529263"/>
            <a:ext cx="6638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defTabSz="914400"/>
            <a:r>
              <a:rPr lang="pt-BR" dirty="0">
                <a:solidFill>
                  <a:prstClr val="black"/>
                </a:solidFill>
                <a:latin typeface="Bell MT"/>
              </a:rPr>
              <a:t>(O LIVRO DOS ESPÍRITOS - ALLAN KARDEC - 2ª P. - CAP. I)</a:t>
            </a:r>
          </a:p>
        </p:txBody>
      </p:sp>
      <p:pic>
        <p:nvPicPr>
          <p:cNvPr id="133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048" y="2096560"/>
            <a:ext cx="294574" cy="5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55" y="2062801"/>
            <a:ext cx="313670" cy="5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2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749" y="2003871"/>
            <a:ext cx="366936"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1510" y="2366842"/>
            <a:ext cx="427539"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3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57" y="2409704"/>
            <a:ext cx="47841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33" name="Text Box 13"/>
          <p:cNvSpPr txBox="1">
            <a:spLocks noChangeArrowheads="1"/>
          </p:cNvSpPr>
          <p:nvPr/>
        </p:nvSpPr>
        <p:spPr bwMode="auto">
          <a:xfrm>
            <a:off x="2041779" y="1776009"/>
            <a:ext cx="7025707"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eaLnBrk="1" hangingPunct="1"/>
            <a:r>
              <a:rPr lang="pt-BR" sz="2400" dirty="0">
                <a:solidFill>
                  <a:prstClr val="black"/>
                </a:solidFill>
                <a:latin typeface="Bell MT"/>
              </a:rPr>
              <a:t>SÃO OS SERES NTELIGENTES DA CRIAÇÃO.</a:t>
            </a:r>
            <a:endParaRPr lang="pt-BR" sz="2400" b="0" dirty="0">
              <a:solidFill>
                <a:prstClr val="black"/>
              </a:solidFill>
              <a:latin typeface="Bell MT"/>
            </a:endParaRPr>
          </a:p>
        </p:txBody>
      </p:sp>
      <p:sp>
        <p:nvSpPr>
          <p:cNvPr id="1037" name="WordArt 16"/>
          <p:cNvSpPr>
            <a:spLocks noChangeArrowheads="1" noChangeShapeType="1" noTextEdit="1"/>
          </p:cNvSpPr>
          <p:nvPr/>
        </p:nvSpPr>
        <p:spPr bwMode="auto">
          <a:xfrm>
            <a:off x="1615280" y="980113"/>
            <a:ext cx="6341097" cy="539353"/>
          </a:xfrm>
          <a:prstGeom prst="rect">
            <a:avLst/>
          </a:prstGeom>
        </p:spPr>
        <p:txBody>
          <a:bodyPr wrap="none" fromWordArt="1"/>
          <a:lstStyle/>
          <a:p>
            <a:pPr defTabSz="914400"/>
            <a:r>
              <a:rPr lang="pt-BR" sz="4000" b="1" kern="10" dirty="0">
                <a:solidFill>
                  <a:prstClr val="black"/>
                </a:solidFill>
                <a:effectLst>
                  <a:outerShdw blurRad="38100" dist="38100" dir="2700000" algn="tl">
                    <a:srgbClr val="000000">
                      <a:alpha val="43137"/>
                    </a:srgbClr>
                  </a:outerShdw>
                </a:effectLst>
                <a:latin typeface="Bell MT"/>
              </a:rPr>
              <a:t>QUEM SÃO OS ESPÍRITOS </a:t>
            </a:r>
          </a:p>
        </p:txBody>
      </p:sp>
      <p:pic>
        <p:nvPicPr>
          <p:cNvPr id="2058" name="Picture 10" descr="http://mscmarcelosilva.files.wordpress.com/2011/02/490020730_5d1ef91b20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778021"/>
            <a:ext cx="8136904" cy="1781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 Box 12"/>
          <p:cNvSpPr txBox="1">
            <a:spLocks noChangeArrowheads="1"/>
          </p:cNvSpPr>
          <p:nvPr/>
        </p:nvSpPr>
        <p:spPr bwMode="auto">
          <a:xfrm>
            <a:off x="742285" y="3945425"/>
            <a:ext cx="7749802" cy="1446550"/>
          </a:xfrm>
          <a:prstGeom prst="rect">
            <a:avLst/>
          </a:prstGeom>
          <a:solidFill>
            <a:schemeClr val="tx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defTabSz="914400"/>
            <a:r>
              <a:rPr lang="pt-BR" sz="4400" dirty="0">
                <a:ln w="12700">
                  <a:solidFill>
                    <a:srgbClr val="FFC000"/>
                  </a:solidFill>
                  <a:prstDash val="solid"/>
                </a:ln>
                <a:solidFill>
                  <a:srgbClr val="FFFF00"/>
                </a:solidFill>
                <a:effectLst>
                  <a:outerShdw blurRad="41275" dist="20320" dir="1800000" algn="tl" rotWithShape="0">
                    <a:srgbClr val="000000">
                      <a:alpha val="40000"/>
                    </a:srgbClr>
                  </a:outerShdw>
                </a:effectLst>
                <a:latin typeface="Bell MT"/>
              </a:rPr>
              <a:t>POVOAM O UNIVERSO  ESTÃO POR TODA PARTE.</a:t>
            </a:r>
          </a:p>
        </p:txBody>
      </p:sp>
    </p:spTree>
    <p:extLst>
      <p:ext uri="{BB962C8B-B14F-4D97-AF65-F5344CB8AC3E}">
        <p14:creationId xmlns:p14="http://schemas.microsoft.com/office/powerpoint/2010/main" val="3420959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33130"/>
                                        </p:tgtEl>
                                        <p:attrNameLst>
                                          <p:attrName>style.visibility</p:attrName>
                                        </p:attrNameLst>
                                      </p:cBhvr>
                                      <p:to>
                                        <p:strVal val="visible"/>
                                      </p:to>
                                    </p:set>
                                    <p:animEffect transition="in" filter="blinds(horizontal)">
                                      <p:cBhvr>
                                        <p:cTn id="7" dur="500"/>
                                        <p:tgtEl>
                                          <p:spTgt spid="133130"/>
                                        </p:tgtEl>
                                      </p:cBhvr>
                                    </p:animEffect>
                                  </p:childTnLst>
                                </p:cTn>
                              </p:par>
                              <p:par>
                                <p:cTn id="8" presetID="3" presetClass="entr" presetSubtype="10" fill="hold" nodeType="withEffect">
                                  <p:stCondLst>
                                    <p:cond delay="0"/>
                                  </p:stCondLst>
                                  <p:childTnLst>
                                    <p:set>
                                      <p:cBhvr>
                                        <p:cTn id="9" dur="1" fill="hold">
                                          <p:stCondLst>
                                            <p:cond delay="0"/>
                                          </p:stCondLst>
                                        </p:cTn>
                                        <p:tgtEl>
                                          <p:spTgt spid="133127"/>
                                        </p:tgtEl>
                                        <p:attrNameLst>
                                          <p:attrName>style.visibility</p:attrName>
                                        </p:attrNameLst>
                                      </p:cBhvr>
                                      <p:to>
                                        <p:strVal val="visible"/>
                                      </p:to>
                                    </p:set>
                                    <p:animEffect transition="in" filter="blinds(horizontal)">
                                      <p:cBhvr>
                                        <p:cTn id="10" dur="500"/>
                                        <p:tgtEl>
                                          <p:spTgt spid="133127"/>
                                        </p:tgtEl>
                                      </p:cBhvr>
                                    </p:animEffect>
                                  </p:childTnLst>
                                </p:cTn>
                              </p:par>
                              <p:par>
                                <p:cTn id="11" presetID="3" presetClass="entr" presetSubtype="10" fill="hold" nodeType="withEffect">
                                  <p:stCondLst>
                                    <p:cond delay="0"/>
                                  </p:stCondLst>
                                  <p:childTnLst>
                                    <p:set>
                                      <p:cBhvr>
                                        <p:cTn id="12" dur="1" fill="hold">
                                          <p:stCondLst>
                                            <p:cond delay="0"/>
                                          </p:stCondLst>
                                        </p:cTn>
                                        <p:tgtEl>
                                          <p:spTgt spid="133128"/>
                                        </p:tgtEl>
                                        <p:attrNameLst>
                                          <p:attrName>style.visibility</p:attrName>
                                        </p:attrNameLst>
                                      </p:cBhvr>
                                      <p:to>
                                        <p:strVal val="visible"/>
                                      </p:to>
                                    </p:set>
                                    <p:animEffect transition="in" filter="blinds(horizontal)">
                                      <p:cBhvr>
                                        <p:cTn id="13" dur="500"/>
                                        <p:tgtEl>
                                          <p:spTgt spid="133128"/>
                                        </p:tgtEl>
                                      </p:cBhvr>
                                    </p:animEffect>
                                  </p:childTnLst>
                                </p:cTn>
                              </p:par>
                              <p:par>
                                <p:cTn id="14" presetID="3" presetClass="entr" presetSubtype="10" fill="hold" nodeType="withEffect">
                                  <p:stCondLst>
                                    <p:cond delay="0"/>
                                  </p:stCondLst>
                                  <p:childTnLst>
                                    <p:set>
                                      <p:cBhvr>
                                        <p:cTn id="15" dur="1" fill="hold">
                                          <p:stCondLst>
                                            <p:cond delay="0"/>
                                          </p:stCondLst>
                                        </p:cTn>
                                        <p:tgtEl>
                                          <p:spTgt spid="133129"/>
                                        </p:tgtEl>
                                        <p:attrNameLst>
                                          <p:attrName>style.visibility</p:attrName>
                                        </p:attrNameLst>
                                      </p:cBhvr>
                                      <p:to>
                                        <p:strVal val="visible"/>
                                      </p:to>
                                    </p:set>
                                    <p:animEffect transition="in" filter="blinds(horizontal)">
                                      <p:cBhvr>
                                        <p:cTn id="16" dur="500"/>
                                        <p:tgtEl>
                                          <p:spTgt spid="133129"/>
                                        </p:tgtEl>
                                      </p:cBhvr>
                                    </p:animEffect>
                                  </p:childTnLst>
                                </p:cTn>
                              </p:par>
                              <p:par>
                                <p:cTn id="17" presetID="3" presetClass="entr" presetSubtype="10" fill="hold" nodeType="withEffect">
                                  <p:stCondLst>
                                    <p:cond delay="0"/>
                                  </p:stCondLst>
                                  <p:childTnLst>
                                    <p:set>
                                      <p:cBhvr>
                                        <p:cTn id="18" dur="1" fill="hold">
                                          <p:stCondLst>
                                            <p:cond delay="0"/>
                                          </p:stCondLst>
                                        </p:cTn>
                                        <p:tgtEl>
                                          <p:spTgt spid="133126"/>
                                        </p:tgtEl>
                                        <p:attrNameLst>
                                          <p:attrName>style.visibility</p:attrName>
                                        </p:attrNameLst>
                                      </p:cBhvr>
                                      <p:to>
                                        <p:strVal val="visible"/>
                                      </p:to>
                                    </p:set>
                                    <p:animEffect transition="in" filter="blinds(horizontal)">
                                      <p:cBhvr>
                                        <p:cTn id="19" dur="500"/>
                                        <p:tgtEl>
                                          <p:spTgt spid="1331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3133"/>
                                        </p:tgtEl>
                                        <p:attrNameLst>
                                          <p:attrName>style.visibility</p:attrName>
                                        </p:attrNameLst>
                                      </p:cBhvr>
                                      <p:to>
                                        <p:strVal val="visible"/>
                                      </p:to>
                                    </p:set>
                                    <p:animEffect transition="in" filter="box(in)">
                                      <p:cBhvr>
                                        <p:cTn id="24" dur="500"/>
                                        <p:tgtEl>
                                          <p:spTgt spid="1331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33123"/>
                                        </p:tgtEl>
                                        <p:attrNameLst>
                                          <p:attrName>style.visibility</p:attrName>
                                        </p:attrNameLst>
                                      </p:cBhvr>
                                      <p:to>
                                        <p:strVal val="visible"/>
                                      </p:to>
                                    </p:set>
                                    <p:animEffect transition="in" filter="box(in)">
                                      <p:cBhvr>
                                        <p:cTn id="29" dur="500"/>
                                        <p:tgtEl>
                                          <p:spTgt spid="13312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133124"/>
                                        </p:tgtEl>
                                        <p:attrNameLst>
                                          <p:attrName>style.visibility</p:attrName>
                                        </p:attrNameLst>
                                      </p:cBhvr>
                                      <p:to>
                                        <p:strVal val="visible"/>
                                      </p:to>
                                    </p:set>
                                    <p:animEffect transition="in" filter="diamond(in)">
                                      <p:cBhvr>
                                        <p:cTn id="34" dur="2000"/>
                                        <p:tgtEl>
                                          <p:spTgt spid="1331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4" grpId="0"/>
      <p:bldP spid="133133" grpId="0"/>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34399" y="2443992"/>
            <a:ext cx="5519737"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549. Algo de verdade haverá nos pactos com os maus Espíritos?</a:t>
            </a:r>
          </a:p>
          <a:p>
            <a:pPr algn="just" defTabSz="943033"/>
            <a:r>
              <a:rPr lang="pt-BR" sz="3126" dirty="0">
                <a:solidFill>
                  <a:prstClr val="black"/>
                </a:solidFill>
                <a:latin typeface="Agency FB" panose="020B0503020202020204" pitchFamily="34" charset="0"/>
              </a:rPr>
              <a:t>"Não, não há pactos. Há, porém, naturezas más que simpatizam com os maus Espíritos. </a:t>
            </a:r>
          </a:p>
        </p:txBody>
      </p:sp>
      <p:sp>
        <p:nvSpPr>
          <p:cNvPr id="7" name="Retângulo 6"/>
          <p:cNvSpPr/>
          <p:nvPr/>
        </p:nvSpPr>
        <p:spPr>
          <a:xfrm>
            <a:off x="3516795" y="4962317"/>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549.</a:t>
            </a:r>
          </a:p>
        </p:txBody>
      </p:sp>
    </p:spTree>
    <p:extLst>
      <p:ext uri="{BB962C8B-B14F-4D97-AF65-F5344CB8AC3E}">
        <p14:creationId xmlns:p14="http://schemas.microsoft.com/office/powerpoint/2010/main" val="3270752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7063" y="1985612"/>
            <a:ext cx="5519737"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Por exemplo: queres atormentar o teu vizinho e não sabes como hás de fazer. Chamas então por Espíritos inferiores que, como tu, só querem o mal e que, para te ajudarem, exigem que também os sirvas em seus maus desígnios. </a:t>
            </a:r>
          </a:p>
        </p:txBody>
      </p:sp>
      <p:sp>
        <p:nvSpPr>
          <p:cNvPr id="7" name="Retângulo 6"/>
          <p:cNvSpPr/>
          <p:nvPr/>
        </p:nvSpPr>
        <p:spPr>
          <a:xfrm>
            <a:off x="3657489" y="5154047"/>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549.</a:t>
            </a:r>
          </a:p>
        </p:txBody>
      </p:sp>
    </p:spTree>
    <p:extLst>
      <p:ext uri="{BB962C8B-B14F-4D97-AF65-F5344CB8AC3E}">
        <p14:creationId xmlns:p14="http://schemas.microsoft.com/office/powerpoint/2010/main" val="31788150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7063" y="2495641"/>
            <a:ext cx="5519737"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Mas não se segue que o teu vizinho não possa livrar-se deles por meio de uma conjuração oposta e pela ação da sua vontade. </a:t>
            </a:r>
          </a:p>
        </p:txBody>
      </p:sp>
      <p:sp>
        <p:nvSpPr>
          <p:cNvPr id="7" name="Retângulo 6"/>
          <p:cNvSpPr/>
          <p:nvPr/>
        </p:nvSpPr>
        <p:spPr>
          <a:xfrm>
            <a:off x="3516795" y="4962316"/>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549.</a:t>
            </a:r>
          </a:p>
        </p:txBody>
      </p:sp>
    </p:spTree>
    <p:extLst>
      <p:ext uri="{BB962C8B-B14F-4D97-AF65-F5344CB8AC3E}">
        <p14:creationId xmlns:p14="http://schemas.microsoft.com/office/powerpoint/2010/main" val="37000503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90695" y="1577665"/>
            <a:ext cx="5696106" cy="345778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Aquele que intenta praticar uma ação má, pelo simples fato de alimentar essa intenção, chama em seu auxílio maus Espíritos, aos quais fica então obrigado a servir, porque dele também precisam esses Espíritos, para o mal que queiram fazer. Nisto apenas é que consiste o pacto.</a:t>
            </a:r>
          </a:p>
        </p:txBody>
      </p:sp>
      <p:sp>
        <p:nvSpPr>
          <p:cNvPr id="7" name="Retângulo 6"/>
          <p:cNvSpPr/>
          <p:nvPr/>
        </p:nvSpPr>
        <p:spPr>
          <a:xfrm>
            <a:off x="3760911" y="5406388"/>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549.</a:t>
            </a:r>
          </a:p>
        </p:txBody>
      </p:sp>
    </p:spTree>
    <p:extLst>
      <p:ext uri="{BB962C8B-B14F-4D97-AF65-F5344CB8AC3E}">
        <p14:creationId xmlns:p14="http://schemas.microsoft.com/office/powerpoint/2010/main" val="2626594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06515" y="2249128"/>
            <a:ext cx="5688384"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 fato de o homem ficar, às vezes, na dependência dos Espíritos inferiores nasce de se entregar aos maus pensamentos que estes lhe sugerem, e não de estipulações quaisquer que com eles faça. </a:t>
            </a:r>
          </a:p>
        </p:txBody>
      </p:sp>
      <p:sp>
        <p:nvSpPr>
          <p:cNvPr id="7" name="Retângulo 6"/>
          <p:cNvSpPr/>
          <p:nvPr/>
        </p:nvSpPr>
        <p:spPr>
          <a:xfrm>
            <a:off x="3770787" y="5241568"/>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549.</a:t>
            </a:r>
          </a:p>
        </p:txBody>
      </p:sp>
    </p:spTree>
    <p:extLst>
      <p:ext uri="{BB962C8B-B14F-4D97-AF65-F5344CB8AC3E}">
        <p14:creationId xmlns:p14="http://schemas.microsoft.com/office/powerpoint/2010/main" val="26031825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1358" y="2421730"/>
            <a:ext cx="5519737"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O pacto, no sentido vulgar do termo, é uma alegoria representativa da simpatia existente entre um indivíduo de natureza má e Espíritos malfazejos.</a:t>
            </a:r>
          </a:p>
        </p:txBody>
      </p:sp>
      <p:sp>
        <p:nvSpPr>
          <p:cNvPr id="7" name="Retângulo 6"/>
          <p:cNvSpPr/>
          <p:nvPr/>
        </p:nvSpPr>
        <p:spPr>
          <a:xfrm>
            <a:off x="3729785" y="4920324"/>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549.</a:t>
            </a:r>
          </a:p>
        </p:txBody>
      </p:sp>
    </p:spTree>
    <p:extLst>
      <p:ext uri="{BB962C8B-B14F-4D97-AF65-F5344CB8AC3E}">
        <p14:creationId xmlns:p14="http://schemas.microsoft.com/office/powerpoint/2010/main" val="3458315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21086" y="1473124"/>
            <a:ext cx="5812430" cy="345778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515. Que se há de pensar dessas pessoas que parecem ligar-se a certos indivíduos para levá-los fatalmente à perdição, ou para guiá-los pelo bom caminho?</a:t>
            </a:r>
          </a:p>
          <a:p>
            <a:pPr algn="just" defTabSz="943033"/>
            <a:r>
              <a:rPr lang="pt-BR" sz="3126" dirty="0">
                <a:solidFill>
                  <a:prstClr val="black"/>
                </a:solidFill>
                <a:latin typeface="Agency FB" panose="020B0503020202020204" pitchFamily="34" charset="0"/>
              </a:rPr>
              <a:t>"Efetivamente, certas pessoas exercem sobre outras uma espécie de fascinação que parece irresistível. </a:t>
            </a:r>
          </a:p>
        </p:txBody>
      </p:sp>
      <p:sp>
        <p:nvSpPr>
          <p:cNvPr id="7" name="Retângulo 6"/>
          <p:cNvSpPr/>
          <p:nvPr/>
        </p:nvSpPr>
        <p:spPr>
          <a:xfrm>
            <a:off x="3729785" y="5063345"/>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515.</a:t>
            </a:r>
          </a:p>
        </p:txBody>
      </p:sp>
    </p:spTree>
    <p:extLst>
      <p:ext uri="{BB962C8B-B14F-4D97-AF65-F5344CB8AC3E}">
        <p14:creationId xmlns:p14="http://schemas.microsoft.com/office/powerpoint/2010/main" val="409658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93726" y="2193772"/>
            <a:ext cx="5519737"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Quando isso se dá no sentido do mal, são maus Espíritos, de que outros Espíritos também maus se servem para subjugá-las. Deus permite que tal coisa ocorra para vos experimentar.</a:t>
            </a:r>
          </a:p>
        </p:txBody>
      </p:sp>
      <p:sp>
        <p:nvSpPr>
          <p:cNvPr id="7" name="Retângulo 6"/>
          <p:cNvSpPr/>
          <p:nvPr/>
        </p:nvSpPr>
        <p:spPr>
          <a:xfrm>
            <a:off x="3737925" y="5066223"/>
            <a:ext cx="4923735" cy="478464"/>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515.</a:t>
            </a:r>
          </a:p>
        </p:txBody>
      </p:sp>
    </p:spTree>
    <p:extLst>
      <p:ext uri="{BB962C8B-B14F-4D97-AF65-F5344CB8AC3E}">
        <p14:creationId xmlns:p14="http://schemas.microsoft.com/office/powerpoint/2010/main" val="19475085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60"/>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1358" y="2421730"/>
            <a:ext cx="5519737"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551. Pode um homem mau, com o auxílio de um mau Espírito que lhe seja dedicado, fazer mal ao seu próximo?</a:t>
            </a:r>
          </a:p>
          <a:p>
            <a:pPr algn="just" defTabSz="943033"/>
            <a:r>
              <a:rPr lang="pt-BR" sz="3126" dirty="0">
                <a:solidFill>
                  <a:prstClr val="black"/>
                </a:solidFill>
                <a:latin typeface="Agency FB" panose="020B0503020202020204" pitchFamily="34" charset="0"/>
              </a:rPr>
              <a:t>"Não; Deus não o permitiria."</a:t>
            </a:r>
          </a:p>
        </p:txBody>
      </p:sp>
      <p:sp>
        <p:nvSpPr>
          <p:cNvPr id="7" name="Retângulo 6"/>
          <p:cNvSpPr/>
          <p:nvPr/>
        </p:nvSpPr>
        <p:spPr>
          <a:xfrm>
            <a:off x="3737925" y="5066223"/>
            <a:ext cx="4923735" cy="476261"/>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Espíritos » 551.</a:t>
            </a:r>
          </a:p>
        </p:txBody>
      </p:sp>
    </p:spTree>
    <p:extLst>
      <p:ext uri="{BB962C8B-B14F-4D97-AF65-F5344CB8AC3E}">
        <p14:creationId xmlns:p14="http://schemas.microsoft.com/office/powerpoint/2010/main" val="4250449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86190" y="1531551"/>
            <a:ext cx="5929210" cy="345778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252. As imperfeições morais do obsidiado constituem, frequentemente, um obstáculo à sua libertação. Aqui vai um exemplo notável, que pode servir para instrução de todos.</a:t>
            </a:r>
          </a:p>
          <a:p>
            <a:pPr algn="just" defTabSz="943033"/>
            <a:r>
              <a:rPr lang="pt-BR" sz="3126" dirty="0">
                <a:solidFill>
                  <a:prstClr val="black"/>
                </a:solidFill>
                <a:latin typeface="Agency FB" panose="020B0503020202020204" pitchFamily="34" charset="0"/>
              </a:rPr>
              <a:t>Havia umas irmãs que se encontravam, desde alguns anos, vítimas de depredações muito desagradáveis. </a:t>
            </a:r>
          </a:p>
        </p:txBody>
      </p:sp>
      <p:sp>
        <p:nvSpPr>
          <p:cNvPr id="7" name="Retângulo 6"/>
          <p:cNvSpPr/>
          <p:nvPr/>
        </p:nvSpPr>
        <p:spPr>
          <a:xfrm>
            <a:off x="3776677" y="5138212"/>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122547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2"/>
          <p:cNvGrpSpPr>
            <a:grpSpLocks/>
          </p:cNvGrpSpPr>
          <p:nvPr/>
        </p:nvGrpSpPr>
        <p:grpSpPr bwMode="auto">
          <a:xfrm>
            <a:off x="-180975" y="857250"/>
            <a:ext cx="9324975" cy="5143500"/>
            <a:chOff x="912" y="912"/>
            <a:chExt cx="2544" cy="1632"/>
          </a:xfrm>
        </p:grpSpPr>
        <p:pic>
          <p:nvPicPr>
            <p:cNvPr id="69641" name="Picture 3"/>
            <p:cNvPicPr>
              <a:picLocks noChangeAspect="1" noChangeArrowheads="1"/>
            </p:cNvPicPr>
            <p:nvPr/>
          </p:nvPicPr>
          <p:blipFill>
            <a:blip r:embed="rId3" cstate="print"/>
            <a:srcRect/>
            <a:stretch>
              <a:fillRect/>
            </a:stretch>
          </p:blipFill>
          <p:spPr bwMode="auto">
            <a:xfrm>
              <a:off x="954" y="912"/>
              <a:ext cx="2502" cy="1632"/>
            </a:xfrm>
            <a:prstGeom prst="rect">
              <a:avLst/>
            </a:prstGeom>
            <a:noFill/>
            <a:ln w="9525">
              <a:noFill/>
              <a:miter lim="800000"/>
              <a:headEnd/>
              <a:tailEnd/>
            </a:ln>
          </p:spPr>
        </p:pic>
        <p:pic>
          <p:nvPicPr>
            <p:cNvPr id="69642" name="Picture 4"/>
            <p:cNvPicPr>
              <a:picLocks noChangeAspect="1" noChangeArrowheads="1"/>
            </p:cNvPicPr>
            <p:nvPr/>
          </p:nvPicPr>
          <p:blipFill>
            <a:blip r:embed="rId4" cstate="print"/>
            <a:srcRect/>
            <a:stretch>
              <a:fillRect/>
            </a:stretch>
          </p:blipFill>
          <p:spPr bwMode="auto">
            <a:xfrm>
              <a:off x="2580" y="1292"/>
              <a:ext cx="343" cy="655"/>
            </a:xfrm>
            <a:prstGeom prst="rect">
              <a:avLst/>
            </a:prstGeom>
            <a:noFill/>
            <a:ln w="9525">
              <a:noFill/>
              <a:miter lim="800000"/>
              <a:headEnd/>
              <a:tailEnd/>
            </a:ln>
          </p:spPr>
        </p:pic>
        <p:pic>
          <p:nvPicPr>
            <p:cNvPr id="69643"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 y="1161"/>
              <a:ext cx="321" cy="437"/>
            </a:xfrm>
            <a:prstGeom prst="rect">
              <a:avLst/>
            </a:prstGeom>
            <a:noFill/>
            <a:ln w="9525">
              <a:noFill/>
              <a:miter lim="800000"/>
              <a:headEnd/>
              <a:tailEnd/>
            </a:ln>
          </p:spPr>
        </p:pic>
        <p:pic>
          <p:nvPicPr>
            <p:cNvPr id="69644"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995" y="1554"/>
              <a:ext cx="265" cy="829"/>
            </a:xfrm>
            <a:prstGeom prst="rect">
              <a:avLst/>
            </a:prstGeom>
            <a:noFill/>
            <a:ln w="9525">
              <a:noFill/>
              <a:miter lim="800000"/>
              <a:headEnd/>
              <a:tailEnd/>
            </a:ln>
          </p:spPr>
        </p:pic>
        <p:pic>
          <p:nvPicPr>
            <p:cNvPr id="69645"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536" y="1248"/>
              <a:ext cx="184" cy="384"/>
            </a:xfrm>
            <a:prstGeom prst="rect">
              <a:avLst/>
            </a:prstGeom>
            <a:noFill/>
            <a:ln w="9525">
              <a:noFill/>
              <a:miter lim="800000"/>
              <a:headEnd/>
              <a:tailEnd/>
            </a:ln>
          </p:spPr>
        </p:pic>
        <p:pic>
          <p:nvPicPr>
            <p:cNvPr id="69646" name="Picture 1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810" y="1685"/>
              <a:ext cx="437" cy="829"/>
            </a:xfrm>
            <a:prstGeom prst="rect">
              <a:avLst/>
            </a:prstGeom>
            <a:noFill/>
            <a:ln w="9525">
              <a:noFill/>
              <a:miter lim="800000"/>
              <a:headEnd/>
              <a:tailEnd/>
            </a:ln>
          </p:spPr>
        </p:pic>
      </p:grpSp>
      <p:pic>
        <p:nvPicPr>
          <p:cNvPr id="69635" name="Object 6"/>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873442" y="3289732"/>
            <a:ext cx="2513837" cy="2203603"/>
          </a:xfrm>
          <a:prstGeom prst="rect">
            <a:avLst/>
          </a:prstGeom>
          <a:noFill/>
          <a:ln w="9525">
            <a:noFill/>
            <a:miter lim="800000"/>
            <a:headEnd/>
            <a:tailEnd/>
          </a:ln>
        </p:spPr>
      </p:pic>
      <p:pic>
        <p:nvPicPr>
          <p:cNvPr id="69636" name="Object 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648202" y="1357313"/>
            <a:ext cx="1103313" cy="1496616"/>
          </a:xfrm>
          <a:prstGeom prst="rect">
            <a:avLst/>
          </a:prstGeom>
          <a:noFill/>
          <a:ln w="9525">
            <a:noFill/>
            <a:miter lim="800000"/>
            <a:headEnd/>
            <a:tailEnd/>
          </a:ln>
        </p:spPr>
      </p:pic>
      <p:pic>
        <p:nvPicPr>
          <p:cNvPr id="69637" name="Object 1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452010" y="3177184"/>
            <a:ext cx="1109663" cy="2508647"/>
          </a:xfrm>
          <a:prstGeom prst="rect">
            <a:avLst/>
          </a:prstGeom>
          <a:noFill/>
          <a:ln w="9525">
            <a:noFill/>
            <a:miter lim="800000"/>
            <a:headEnd/>
            <a:tailEnd/>
          </a:ln>
        </p:spPr>
      </p:pic>
      <p:pic>
        <p:nvPicPr>
          <p:cNvPr id="69638" name="Object 12"/>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806012" y="2578795"/>
            <a:ext cx="769289" cy="2112269"/>
          </a:xfrm>
          <a:prstGeom prst="rect">
            <a:avLst/>
          </a:prstGeom>
          <a:noFill/>
          <a:ln w="9525">
            <a:noFill/>
            <a:miter lim="800000"/>
            <a:headEnd/>
            <a:tailEnd/>
          </a:ln>
        </p:spPr>
      </p:pic>
      <p:pic>
        <p:nvPicPr>
          <p:cNvPr id="69639" name="Object 1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1149346" y="2330649"/>
            <a:ext cx="724095" cy="1659887"/>
          </a:xfrm>
          <a:prstGeom prst="rect">
            <a:avLst/>
          </a:prstGeom>
          <a:noFill/>
          <a:ln w="9525">
            <a:noFill/>
            <a:miter lim="800000"/>
            <a:headEnd/>
            <a:tailEnd/>
          </a:ln>
        </p:spPr>
      </p:pic>
      <p:pic>
        <p:nvPicPr>
          <p:cNvPr id="15" name="Object 12"/>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flipH="1">
            <a:off x="4558489" y="1538791"/>
            <a:ext cx="495049" cy="1480495"/>
          </a:xfrm>
          <a:prstGeom prst="rect">
            <a:avLst/>
          </a:prstGeom>
          <a:noFill/>
          <a:ln w="9525">
            <a:noFill/>
            <a:miter lim="800000"/>
            <a:headEnd/>
            <a:tailEnd/>
          </a:ln>
        </p:spPr>
      </p:pic>
    </p:spTree>
    <p:extLst>
      <p:ext uri="{BB962C8B-B14F-4D97-AF65-F5344CB8AC3E}">
        <p14:creationId xmlns:p14="http://schemas.microsoft.com/office/powerpoint/2010/main" val="18324453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67063" y="2012762"/>
            <a:ext cx="5519737"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Suas roupas eram incessantemente espalhadas por todos os cantos da casa e até pelos telhados, cortadas, rasgadas e crivadas de buracos, por mais cuidado que tivessem em guardá-las à chave. </a:t>
            </a:r>
          </a:p>
        </p:txBody>
      </p:sp>
      <p:sp>
        <p:nvSpPr>
          <p:cNvPr id="7" name="Retângulo 6"/>
          <p:cNvSpPr/>
          <p:nvPr/>
        </p:nvSpPr>
        <p:spPr>
          <a:xfrm>
            <a:off x="3657489" y="4798269"/>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24316722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85424" y="1672691"/>
            <a:ext cx="5519737"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Essas senhoras, vivendo numa pequena localidade de província, nunca tinham ouvido falar de Espiritismo. A primeira ideia que lhes veio foi, naturalmente, a de que estavam às voltas com brincalhões de mau gosto. </a:t>
            </a:r>
          </a:p>
        </p:txBody>
      </p:sp>
      <p:sp>
        <p:nvSpPr>
          <p:cNvPr id="7" name="Retângulo 6"/>
          <p:cNvSpPr/>
          <p:nvPr/>
        </p:nvSpPr>
        <p:spPr>
          <a:xfrm>
            <a:off x="3657489" y="4798269"/>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3503038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05640" y="1747128"/>
            <a:ext cx="5696106"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Porém, a persistência e as precauções que tomavam lhes tiraram essa ideia. Só muito tempo depois, por algumas indicações, acharam que deviam procurar-nos, para saberem a causa de tais depredações e lhes darem remédio, se fosse possível. </a:t>
            </a:r>
          </a:p>
        </p:txBody>
      </p:sp>
      <p:sp>
        <p:nvSpPr>
          <p:cNvPr id="7" name="Retângulo 6"/>
          <p:cNvSpPr/>
          <p:nvPr/>
        </p:nvSpPr>
        <p:spPr>
          <a:xfrm>
            <a:off x="3657489" y="4872705"/>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3397728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883672" y="1940645"/>
            <a:ext cx="5909150"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Sobre a causa não havia dúvida; o remédio era mais difícil. O Espírito que se manifestava por semelhantes atos era evidentemente malfazejo. Evocado, mostrou-se de grande perversidade e inacessível a qualquer sentimento bom. </a:t>
            </a:r>
          </a:p>
        </p:txBody>
      </p:sp>
      <p:sp>
        <p:nvSpPr>
          <p:cNvPr id="7" name="Retângulo 6"/>
          <p:cNvSpPr/>
          <p:nvPr/>
        </p:nvSpPr>
        <p:spPr>
          <a:xfrm>
            <a:off x="3752461" y="4917349"/>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2773822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32274" y="2603882"/>
            <a:ext cx="5768455"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A prece, no entanto, pareceu exercer sobre ele uma influência salutar. Mas, após algum tempo de interrupção, recomeçaram as depredações. </a:t>
            </a: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33059131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22110" y="2295615"/>
            <a:ext cx="5768455" cy="201453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Eis o conselho que a propósito nos deu um Espírito superior: O que essas senhoras têm de melhor a fazer é rogar aos seus Espíritos protetores que não as abandonem. </a:t>
            </a:r>
          </a:p>
        </p:txBody>
      </p:sp>
      <p:sp>
        <p:nvSpPr>
          <p:cNvPr id="7" name="Retângulo 6"/>
          <p:cNvSpPr/>
          <p:nvPr/>
        </p:nvSpPr>
        <p:spPr>
          <a:xfrm>
            <a:off x="3763065" y="4738878"/>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21340859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24366" y="2012762"/>
            <a:ext cx="5768455" cy="2495621"/>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E eu não tenho melhor conselho a lhes dar do que o de mergulharem na própria consciência para se confessarem consigo mesmas, examinando se praticaram sempre o amor ao próximo e a caridade. </a:t>
            </a: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2127870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64096" y="1788800"/>
            <a:ext cx="5768455" cy="2976705"/>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Não me refiro à caridade que dá e distribui, mas à caridade da língua. Porque infelizmente elas não sabem contê-la, e por outro lado não justificam, por seus atos piedosos, o desejo de se livrarem de quem as atormenta. </a:t>
            </a: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31135826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46945" y="1934488"/>
            <a:ext cx="5768455" cy="3457788"/>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Gostam bastante de falar mal do próximo e o Espírito que as obseda tira a sua desforra, porque em vida foi para elas um bode expiratório. Basta-lhes sondar a memória para logo descobrirem com quem estão lidando.</a:t>
            </a:r>
          </a:p>
          <a:p>
            <a:pPr algn="just" defTabSz="943033"/>
            <a:endParaRPr lang="pt-BR" sz="3126" dirty="0">
              <a:solidFill>
                <a:prstClr val="black"/>
              </a:solidFill>
              <a:latin typeface="Agency FB" panose="020B0503020202020204" pitchFamily="34" charset="0"/>
            </a:endParaRPr>
          </a:p>
        </p:txBody>
      </p:sp>
      <p:sp>
        <p:nvSpPr>
          <p:cNvPr id="7" name="Retângulo 6"/>
          <p:cNvSpPr/>
          <p:nvPr/>
        </p:nvSpPr>
        <p:spPr>
          <a:xfrm>
            <a:off x="3763065" y="4914377"/>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4021009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Convidado\Documents\logotipo_atual\novo_POWERPOINT_kardec_DE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758"/>
            <a:ext cx="9144000" cy="55924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032645" y="1297320"/>
            <a:ext cx="5768455" cy="3938872"/>
          </a:xfrm>
          <a:prstGeom prst="rect">
            <a:avLst/>
          </a:prstGeom>
          <a:noFill/>
        </p:spPr>
        <p:txBody>
          <a:bodyPr wrap="square" rtlCol="0">
            <a:spAutoFit/>
          </a:bodyPr>
          <a:lstStyle/>
          <a:p>
            <a:pPr algn="just" defTabSz="943033"/>
            <a:r>
              <a:rPr lang="pt-BR" sz="3126" dirty="0">
                <a:solidFill>
                  <a:prstClr val="black"/>
                </a:solidFill>
                <a:latin typeface="Agency FB" panose="020B0503020202020204" pitchFamily="34" charset="0"/>
              </a:rPr>
              <a:t>Entretanto, se chegarem a melhor, seus anjos da guarda voltarão para elas e sua presença será suficiente para afastar o Espírito mau, que se apegou sobretudo a uma delas porque o seu anjo da guarda teve de afastar-se, diante dos seus atos repreensíveis ou dos seus maus pensamentos. </a:t>
            </a:r>
          </a:p>
        </p:txBody>
      </p:sp>
      <p:sp>
        <p:nvSpPr>
          <p:cNvPr id="7" name="Retângulo 6"/>
          <p:cNvSpPr/>
          <p:nvPr/>
        </p:nvSpPr>
        <p:spPr>
          <a:xfrm>
            <a:off x="3991665" y="5154716"/>
            <a:ext cx="4923735" cy="864596"/>
          </a:xfrm>
          <a:prstGeom prst="rect">
            <a:avLst/>
          </a:prstGeom>
        </p:spPr>
        <p:txBody>
          <a:bodyPr wrap="square">
            <a:spAutoFit/>
          </a:bodyPr>
          <a:lstStyle/>
          <a:p>
            <a:pPr algn="r" defTabSz="943033">
              <a:lnSpc>
                <a:spcPct val="107000"/>
              </a:lnSpc>
              <a:spcAft>
                <a:spcPts val="782"/>
              </a:spcAft>
            </a:pPr>
            <a:r>
              <a:rPr lang="pt-BR" sz="2345" dirty="0">
                <a:solidFill>
                  <a:prstClr val="black"/>
                </a:solidFill>
                <a:latin typeface="Agency FB" panose="020B0503020202020204" pitchFamily="34" charset="0"/>
                <a:ea typeface="Calibri" panose="020F0502020204030204" pitchFamily="34" charset="0"/>
                <a:cs typeface="Times New Roman" panose="02020603050405020304" pitchFamily="18" charset="0"/>
              </a:rPr>
              <a:t>Allan Kardec - O Livro dos Médiuns » Capítulo XXIII - Da obsessão » Meios de a combater » 252.</a:t>
            </a:r>
          </a:p>
        </p:txBody>
      </p:sp>
    </p:spTree>
    <p:extLst>
      <p:ext uri="{BB962C8B-B14F-4D97-AF65-F5344CB8AC3E}">
        <p14:creationId xmlns:p14="http://schemas.microsoft.com/office/powerpoint/2010/main" val="2132879541"/>
      </p:ext>
    </p:extLst>
  </p:cSld>
  <p:clrMapOvr>
    <a:masterClrMapping/>
  </p:clrMapOvr>
</p:sld>
</file>

<file path=ppt/theme/_rels/them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erlim">
  <a:themeElements>
    <a:clrScheme name="Berlim">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0.xml><?xml version="1.0" encoding="utf-8"?>
<a:theme xmlns:a="http://schemas.openxmlformats.org/drawingml/2006/main" name="2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apel">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ersonalizada 1">
      <a:majorFont>
        <a:latin typeface="Bell MT"/>
        <a:ea typeface=""/>
        <a:cs typeface=""/>
      </a:majorFont>
      <a:minorFont>
        <a:latin typeface="Bell MT"/>
        <a:ea typeface=""/>
        <a:cs typeface=""/>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rlim">
  <a:themeElements>
    <a:clrScheme name="Berlim">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xml><?xml version="1.0" encoding="utf-8"?>
<a:theme xmlns:a="http://schemas.openxmlformats.org/drawingml/2006/main" name="8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majorFont>
      <a:minorFont>
        <a:latin typeface="Corbel"/>
        <a:ea typeface=""/>
        <a:cs typeface=""/>
        <a:font script="Jpan" typeface="メイリオ"/>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mpetição">
  <a:themeElements>
    <a:clrScheme name="Competição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ção">
      <a:majorFont>
        <a:latin typeface="Arial"/>
        <a:ea typeface=""/>
        <a:cs typeface=""/>
      </a:majorFont>
      <a:minorFont>
        <a:latin typeface="Verdan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etição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ção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ção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ção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ção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ção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ção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ção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erlim">
  <a:themeElements>
    <a:clrScheme name="Berlim">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8.xml><?xml version="1.0" encoding="utf-8"?>
<a:theme xmlns:a="http://schemas.openxmlformats.org/drawingml/2006/main" name="Nuvens">
  <a:themeElements>
    <a:clrScheme name="Nuven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Nuv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uven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Nuven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Nuven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Nuven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Nuven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Nuven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Nuven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Nuven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Nuven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133</TotalTime>
  <Words>23366</Words>
  <Application>Microsoft Office PowerPoint</Application>
  <PresentationFormat>Apresentação na tela (4:3)</PresentationFormat>
  <Paragraphs>1644</Paragraphs>
  <Slides>459</Slides>
  <Notes>93</Notes>
  <HiddenSlides>0</HiddenSlides>
  <MMClips>8</MMClips>
  <ScaleCrop>false</ScaleCrop>
  <HeadingPairs>
    <vt:vector size="8" baseType="variant">
      <vt:variant>
        <vt:lpstr>Fontes usadas</vt:lpstr>
      </vt:variant>
      <vt:variant>
        <vt:i4>18</vt:i4>
      </vt:variant>
      <vt:variant>
        <vt:lpstr>Tema</vt:lpstr>
      </vt:variant>
      <vt:variant>
        <vt:i4>15</vt:i4>
      </vt:variant>
      <vt:variant>
        <vt:lpstr>Servidores OLE inseridos</vt:lpstr>
      </vt:variant>
      <vt:variant>
        <vt:i4>3</vt:i4>
      </vt:variant>
      <vt:variant>
        <vt:lpstr>Títulos de slides</vt:lpstr>
      </vt:variant>
      <vt:variant>
        <vt:i4>459</vt:i4>
      </vt:variant>
    </vt:vector>
  </HeadingPairs>
  <TitlesOfParts>
    <vt:vector size="495" baseType="lpstr">
      <vt:lpstr>Agency FB</vt:lpstr>
      <vt:lpstr>Arial</vt:lpstr>
      <vt:lpstr>Bell MT</vt:lpstr>
      <vt:lpstr>Book Antiqua</vt:lpstr>
      <vt:lpstr>Calibri</vt:lpstr>
      <vt:lpstr>Calibri Light</vt:lpstr>
      <vt:lpstr>Comic Sans MS</vt:lpstr>
      <vt:lpstr>Constantia</vt:lpstr>
      <vt:lpstr>Corbel</vt:lpstr>
      <vt:lpstr>Lucida Sans Unicode</vt:lpstr>
      <vt:lpstr>Symbol</vt:lpstr>
      <vt:lpstr>Tahoma</vt:lpstr>
      <vt:lpstr>Times</vt:lpstr>
      <vt:lpstr>Times New Roman</vt:lpstr>
      <vt:lpstr>Trebuchet MS</vt:lpstr>
      <vt:lpstr>Verdana</vt:lpstr>
      <vt:lpstr>Wingdings</vt:lpstr>
      <vt:lpstr>Wingdings 2</vt:lpstr>
      <vt:lpstr>Berlim</vt:lpstr>
      <vt:lpstr>1_Berlim</vt:lpstr>
      <vt:lpstr>8_Design padrão</vt:lpstr>
      <vt:lpstr>1_Pixel</vt:lpstr>
      <vt:lpstr>13_Tema do Office</vt:lpstr>
      <vt:lpstr>Competição</vt:lpstr>
      <vt:lpstr>2_Berlim</vt:lpstr>
      <vt:lpstr>Nuvens</vt:lpstr>
      <vt:lpstr>7_Tema do Office</vt:lpstr>
      <vt:lpstr>2_Órbita</vt:lpstr>
      <vt:lpstr>6_Retrospectiva</vt:lpstr>
      <vt:lpstr>Tema do Office</vt:lpstr>
      <vt:lpstr>1_Tema do Office</vt:lpstr>
      <vt:lpstr>Papel</vt:lpstr>
      <vt:lpstr>Office Theme</vt:lpstr>
      <vt:lpstr>Clip</vt:lpstr>
      <vt:lpstr>Imagem de bitmap</vt:lpstr>
      <vt:lpstr>Imagen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INFLUÊNCIA OCULTA DOS ESPÍRITOS SOBRE NOSSOS PENSAMENTOS E NOSSAS AÇÕES</vt:lpstr>
      <vt:lpstr>Apresentação do PowerPoint</vt:lpstr>
      <vt:lpstr>Apresentação do PowerPoint</vt:lpstr>
      <vt:lpstr>Apresentação do PowerPoint</vt:lpstr>
      <vt:lpstr>Apresentação do PowerPoint</vt:lpstr>
      <vt:lpstr>Apresentação do PowerPoint</vt:lpstr>
      <vt:lpstr>COMPARAÇÃO</vt:lpstr>
      <vt:lpstr>PODEMOS CONCLUIR:</vt:lpstr>
      <vt:lpstr>LEI DA AFINIDADE</vt:lpstr>
      <vt:lpstr>Apresentação do PowerPoint</vt:lpstr>
      <vt:lpstr>Apresentação do PowerPoint</vt:lpstr>
      <vt:lpstr>Apresentação do PowerPoint</vt:lpstr>
      <vt:lpstr>Nota de Kardec: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Possessões</vt:lpstr>
      <vt:lpstr>Possessões</vt:lpstr>
      <vt:lpstr>Convulsionários </vt:lpstr>
      <vt:lpstr>Convulsionários </vt:lpstr>
      <vt:lpstr>Convulsionários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CONCLUSÃO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PRESSENTIMENTOS</vt:lpstr>
      <vt:lpstr>Definição</vt:lpstr>
      <vt:lpstr>O QUE É PRESSENTIMENTO?</vt:lpstr>
      <vt:lpstr>Fontes do Pressentimento</vt:lpstr>
      <vt:lpstr>Espírito Simpatizante</vt:lpstr>
      <vt:lpstr>Próprio Instinto</vt:lpstr>
      <vt:lpstr>Conhecimento do Futuro</vt:lpstr>
      <vt:lpstr>Se as coisas futuras “não existem”, pois ainda se encontram no nada, como saberemos  que acontecerão? </vt:lpstr>
      <vt:lpstr>Apresentação do PowerPoint</vt:lpstr>
      <vt:lpstr>Podem os Espíritos Pressentir?</vt:lpstr>
      <vt:lpstr>Espíritos Inferiores</vt:lpstr>
      <vt:lpstr>Pode um Espírito abranger e ou conhecer o futuro?</vt:lpstr>
      <vt:lpstr>Apresentação do PowerPoint</vt:lpstr>
      <vt:lpstr>Permissão Divina</vt:lpstr>
      <vt:lpstr>Pode tal missão ser conferida a todos os espíritos?</vt:lpstr>
      <vt:lpstr> Pode também semelhante missão ser confiada a certos homens? </vt:lpstr>
      <vt:lpstr>Apresentação do PowerPoint</vt:lpstr>
      <vt:lpstr>Finalidade da Predição</vt:lpstr>
      <vt:lpstr>O Pressentimento, é um dom sobrenatural?</vt:lpstr>
      <vt:lpstr>Desenvolvimento do dom de pressentir</vt:lpstr>
      <vt:lpstr>Princípio da Visão</vt:lpstr>
      <vt:lpstr>Tipos de Pressentimentos</vt:lpstr>
      <vt:lpstr>Apresentação do PowerPoint</vt:lpstr>
      <vt:lpstr>Como analisar um pressentimento?</vt:lpstr>
      <vt:lpstr> Prever ou determinar datas aos acontecimentos</vt:lpstr>
      <vt:lpstr>Por isso...</vt:lpstr>
      <vt:lpstr>Q.522 (L.E.): O pressentimento é sempre uma advertência do Espírito protetor?</vt:lpstr>
      <vt:lpstr>Q. 523 (L.E.) Os pressentimentos e a voz do instinto têm sempre algo de vago.        Na incerteza, o que devemos fazer?</vt:lpstr>
      <vt:lpstr>Q. 524 (L.E.) A advertências de nossos Espíritos protetores têm como finalidade única a conduta moral ou também a conduta que se deve manter em relação aos assuntos da vida privada?</vt:lpstr>
      <vt:lpstr>Perante as revelações do futuro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DAS OCUPAÇÕES E MISSÕES DOS ESPÍRITOS LE. QUESTÕES 576 A 584-a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Nelson Mendes</dc:creator>
  <cp:lastModifiedBy>Nelson Mendes</cp:lastModifiedBy>
  <cp:revision>22</cp:revision>
  <dcterms:created xsi:type="dcterms:W3CDTF">2017-02-07T01:16:39Z</dcterms:created>
  <dcterms:modified xsi:type="dcterms:W3CDTF">2017-09-20T16:57:19Z</dcterms:modified>
</cp:coreProperties>
</file>